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53"/>
  </p:notesMasterIdLst>
  <p:sldIdLst>
    <p:sldId id="256" r:id="rId3"/>
    <p:sldId id="257" r:id="rId4"/>
    <p:sldId id="258" r:id="rId5"/>
    <p:sldId id="260" r:id="rId6"/>
    <p:sldId id="261" r:id="rId7"/>
    <p:sldId id="316" r:id="rId8"/>
    <p:sldId id="317" r:id="rId9"/>
    <p:sldId id="318" r:id="rId10"/>
    <p:sldId id="262" r:id="rId11"/>
    <p:sldId id="284" r:id="rId12"/>
    <p:sldId id="313" r:id="rId13"/>
    <p:sldId id="285" r:id="rId14"/>
    <p:sldId id="315" r:id="rId15"/>
    <p:sldId id="282" r:id="rId16"/>
    <p:sldId id="288" r:id="rId17"/>
    <p:sldId id="311" r:id="rId18"/>
    <p:sldId id="265" r:id="rId19"/>
    <p:sldId id="290" r:id="rId20"/>
    <p:sldId id="291" r:id="rId21"/>
    <p:sldId id="292" r:id="rId22"/>
    <p:sldId id="293" r:id="rId23"/>
    <p:sldId id="294" r:id="rId24"/>
    <p:sldId id="295" r:id="rId25"/>
    <p:sldId id="296" r:id="rId26"/>
    <p:sldId id="297" r:id="rId27"/>
    <p:sldId id="306" r:id="rId28"/>
    <p:sldId id="266" r:id="rId29"/>
    <p:sldId id="283" r:id="rId30"/>
    <p:sldId id="301" r:id="rId31"/>
    <p:sldId id="267" r:id="rId32"/>
    <p:sldId id="268" r:id="rId33"/>
    <p:sldId id="302" r:id="rId34"/>
    <p:sldId id="303" r:id="rId35"/>
    <p:sldId id="304" r:id="rId36"/>
    <p:sldId id="305" r:id="rId37"/>
    <p:sldId id="309" r:id="rId38"/>
    <p:sldId id="307" r:id="rId39"/>
    <p:sldId id="308" r:id="rId40"/>
    <p:sldId id="310" r:id="rId41"/>
    <p:sldId id="271" r:id="rId42"/>
    <p:sldId id="272" r:id="rId43"/>
    <p:sldId id="298" r:id="rId44"/>
    <p:sldId id="299" r:id="rId45"/>
    <p:sldId id="273" r:id="rId46"/>
    <p:sldId id="274" r:id="rId47"/>
    <p:sldId id="300" r:id="rId48"/>
    <p:sldId id="277" r:id="rId49"/>
    <p:sldId id="278" r:id="rId50"/>
    <p:sldId id="279" r:id="rId51"/>
    <p:sldId id="281" r:id="rId52"/>
  </p:sldIdLst>
  <p:sldSz cx="9144000" cy="5143500" type="screen16x9"/>
  <p:notesSz cx="6858000" cy="9144000"/>
  <p:embeddedFontLst>
    <p:embeddedFont>
      <p:font typeface="Diplomata" pitchFamily="2" charset="0"/>
      <p:regular r:id="rId54"/>
    </p:embeddedFont>
    <p:embeddedFont>
      <p:font typeface="Google Sans" panose="020B0604020202020204" charset="0"/>
      <p:regular r:id="rId55"/>
      <p:bold r:id="rId56"/>
      <p:italic r:id="rId57"/>
      <p:boldItalic r:id="rId58"/>
    </p:embeddedFont>
    <p:embeddedFont>
      <p:font typeface="Google Sans Medium" panose="020B0604020202020204" charset="0"/>
      <p:regular r:id="rId59"/>
      <p:bold r:id="rId60"/>
      <p:italic r:id="rId61"/>
      <p:boldItalic r:id="rId62"/>
    </p:embeddedFont>
    <p:embeddedFont>
      <p:font typeface="Karla" pitchFamily="2" charset="0"/>
      <p:regular r:id="rId63"/>
      <p:bold r:id="rId64"/>
      <p:italic r:id="rId65"/>
      <p:boldItalic r:id="rId66"/>
    </p:embeddedFont>
    <p:embeddedFont>
      <p:font typeface="Open Sans" panose="020B0606030504020204" pitchFamily="34" charset="0"/>
      <p:regular r:id="rId67"/>
      <p:bold r:id="rId68"/>
      <p:italic r:id="rId69"/>
      <p:boldItalic r:id="rId70"/>
    </p:embeddedFont>
    <p:embeddedFont>
      <p:font typeface="Open Sans SemiBold" panose="020B0706030804020204" pitchFamily="34" charset="0"/>
      <p:regular r:id="rId71"/>
      <p:bold r:id="rId72"/>
      <p:italic r:id="rId73"/>
      <p:boldItalic r:id="rId74"/>
    </p:embeddedFont>
    <p:embeddedFont>
      <p:font typeface="Playfair Display" pitchFamily="2"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p:normalViewPr>
  <p:slideViewPr>
    <p:cSldViewPr snapToGrid="0">
      <p:cViewPr varScale="1">
        <p:scale>
          <a:sx n="113" d="100"/>
          <a:sy n="113" d="100"/>
        </p:scale>
        <p:origin x="365"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8.fntdata"/><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9.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5.xml"/><Relationship Id="rId71"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4c212e6a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4c212e6a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b="1">
              <a:solidFill>
                <a:srgbClr val="3C4043"/>
              </a:solidFill>
              <a:highlight>
                <a:schemeClr val="lt1"/>
              </a:highlight>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507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b06e27f4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b06e27f4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d03e5b75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d03e5b75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ed80ebc1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ced80ebc1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d03e5b75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d03e5b752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ed80ebc1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ced80ebc1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d03e5b75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d03e5b752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82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cd03e5b75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cd03e5b75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800de29c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800de29c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800de29cc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800de29cc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800de29cc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800de29cc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2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800de29cc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800de29cc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234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800de29cc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d800de29cc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12f718f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12f718f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d03e5b75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cd03e5b75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cd03e5b752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cd03e5b75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cd03e5b752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cd03e5b752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cd03e5b752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cd03e5b75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ed80ebc1c_1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ed80ebc1c_1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d03e5b75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d03e5b75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d03e5b75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d03e5b75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893CA4A5-7390-2556-61F3-B2DDB1DFB7E0}"/>
            </a:ext>
          </a:extLst>
        </p:cNvPr>
        <p:cNvGrpSpPr/>
        <p:nvPr/>
      </p:nvGrpSpPr>
      <p:grpSpPr>
        <a:xfrm>
          <a:off x="0" y="0"/>
          <a:ext cx="0" cy="0"/>
          <a:chOff x="0" y="0"/>
          <a:chExt cx="0" cy="0"/>
        </a:xfrm>
      </p:grpSpPr>
      <p:sp>
        <p:nvSpPr>
          <p:cNvPr id="190" name="Google Shape;190;gcd03e5b752_0_40:notes">
            <a:extLst>
              <a:ext uri="{FF2B5EF4-FFF2-40B4-BE49-F238E27FC236}">
                <a16:creationId xmlns:a16="http://schemas.microsoft.com/office/drawing/2014/main" id="{1B5258FD-B4EF-15AE-AA51-7E77617FED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d03e5b752_0_40:notes">
            <a:extLst>
              <a:ext uri="{FF2B5EF4-FFF2-40B4-BE49-F238E27FC236}">
                <a16:creationId xmlns:a16="http://schemas.microsoft.com/office/drawing/2014/main" id="{F29C5213-256E-568E-5665-66B7828096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78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191C67EA-18E2-DC6C-5DC1-FE60066716B6}"/>
            </a:ext>
          </a:extLst>
        </p:cNvPr>
        <p:cNvGrpSpPr/>
        <p:nvPr/>
      </p:nvGrpSpPr>
      <p:grpSpPr>
        <a:xfrm>
          <a:off x="0" y="0"/>
          <a:ext cx="0" cy="0"/>
          <a:chOff x="0" y="0"/>
          <a:chExt cx="0" cy="0"/>
        </a:xfrm>
      </p:grpSpPr>
      <p:sp>
        <p:nvSpPr>
          <p:cNvPr id="190" name="Google Shape;190;gcd03e5b752_0_40:notes">
            <a:extLst>
              <a:ext uri="{FF2B5EF4-FFF2-40B4-BE49-F238E27FC236}">
                <a16:creationId xmlns:a16="http://schemas.microsoft.com/office/drawing/2014/main" id="{8F0534C1-9021-4D8F-543D-49F4751F0E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d03e5b752_0_40:notes">
            <a:extLst>
              <a:ext uri="{FF2B5EF4-FFF2-40B4-BE49-F238E27FC236}">
                <a16:creationId xmlns:a16="http://schemas.microsoft.com/office/drawing/2014/main" id="{C0F4898E-C88F-FB51-BF4A-DC8F72A2CA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50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953EA041-8264-1317-C07F-1548E461AF4D}"/>
            </a:ext>
          </a:extLst>
        </p:cNvPr>
        <p:cNvGrpSpPr/>
        <p:nvPr/>
      </p:nvGrpSpPr>
      <p:grpSpPr>
        <a:xfrm>
          <a:off x="0" y="0"/>
          <a:ext cx="0" cy="0"/>
          <a:chOff x="0" y="0"/>
          <a:chExt cx="0" cy="0"/>
        </a:xfrm>
      </p:grpSpPr>
      <p:sp>
        <p:nvSpPr>
          <p:cNvPr id="190" name="Google Shape;190;gcd03e5b752_0_40:notes">
            <a:extLst>
              <a:ext uri="{FF2B5EF4-FFF2-40B4-BE49-F238E27FC236}">
                <a16:creationId xmlns:a16="http://schemas.microsoft.com/office/drawing/2014/main" id="{A61C1D0C-8D55-23FE-1CA8-1B43AAD8FB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d03e5b752_0_40:notes">
            <a:extLst>
              <a:ext uri="{FF2B5EF4-FFF2-40B4-BE49-F238E27FC236}">
                <a16:creationId xmlns:a16="http://schemas.microsoft.com/office/drawing/2014/main" id="{9CF270CD-B6C6-28BA-9E28-E9DE4F9364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9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d03e5b752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d03e5b75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ue"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12"/>
          <p:cNvSpPr/>
          <p:nvPr/>
        </p:nvSpPr>
        <p:spPr>
          <a:xfrm>
            <a:off x="0" y="329125"/>
            <a:ext cx="69300" cy="7530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
  <p:cSld name="BLANK_1">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p:nvPr/>
        </p:nvSpPr>
        <p:spPr>
          <a:xfrm>
            <a:off x="0" y="329125"/>
            <a:ext cx="69300" cy="753000"/>
          </a:xfrm>
          <a:prstGeom prst="rect">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 2">
  <p:cSld name="BLANK_1_2">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4"/>
          <p:cNvSpPr/>
          <p:nvPr/>
        </p:nvSpPr>
        <p:spPr>
          <a:xfrm>
            <a:off x="0" y="329125"/>
            <a:ext cx="69300" cy="4485300"/>
          </a:xfrm>
          <a:prstGeom prst="rect">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ellow 2">
  <p:cSld name="BLANK_1_2_1">
    <p:spTree>
      <p:nvGrpSpPr>
        <p:cNvPr id="1" name="Shape 57"/>
        <p:cNvGrpSpPr/>
        <p:nvPr/>
      </p:nvGrpSpPr>
      <p:grpSpPr>
        <a:xfrm>
          <a:off x="0" y="0"/>
          <a:ext cx="0" cy="0"/>
          <a:chOff x="0" y="0"/>
          <a:chExt cx="0" cy="0"/>
        </a:xfrm>
      </p:grpSpPr>
      <p:sp>
        <p:nvSpPr>
          <p:cNvPr id="58" name="Google Shape;5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5"/>
          <p:cNvSpPr/>
          <p:nvPr/>
        </p:nvSpPr>
        <p:spPr>
          <a:xfrm>
            <a:off x="0" y="329125"/>
            <a:ext cx="69300" cy="4485300"/>
          </a:xfrm>
          <a:prstGeom prst="rect">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een 2">
  <p:cSld name="BLANK_1_2_1_1">
    <p:spTree>
      <p:nvGrpSpPr>
        <p:cNvPr id="1" name="Shape 60"/>
        <p:cNvGrpSpPr/>
        <p:nvPr/>
      </p:nvGrpSpPr>
      <p:grpSpPr>
        <a:xfrm>
          <a:off x="0" y="0"/>
          <a:ext cx="0" cy="0"/>
          <a:chOff x="0" y="0"/>
          <a:chExt cx="0" cy="0"/>
        </a:xfrm>
      </p:grpSpPr>
      <p:sp>
        <p:nvSpPr>
          <p:cNvPr id="61" name="Google Shape;6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6"/>
          <p:cNvSpPr/>
          <p:nvPr/>
        </p:nvSpPr>
        <p:spPr>
          <a:xfrm>
            <a:off x="0" y="329125"/>
            <a:ext cx="69300" cy="4485300"/>
          </a:xfrm>
          <a:prstGeom prst="rect">
            <a:avLst/>
          </a:pr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
  <p:cSld name="BLANK_1_1_1">
    <p:spTree>
      <p:nvGrpSpPr>
        <p:cNvPr id="1" name="Shape 66"/>
        <p:cNvGrpSpPr/>
        <p:nvPr/>
      </p:nvGrpSpPr>
      <p:grpSpPr>
        <a:xfrm>
          <a:off x="0" y="0"/>
          <a:ext cx="0" cy="0"/>
          <a:chOff x="0" y="0"/>
          <a:chExt cx="0" cy="0"/>
        </a:xfrm>
      </p:grpSpPr>
      <p:sp>
        <p:nvSpPr>
          <p:cNvPr id="67" name="Google Shape;6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18"/>
          <p:cNvSpPr/>
          <p:nvPr/>
        </p:nvSpPr>
        <p:spPr>
          <a:xfrm>
            <a:off x="0" y="329125"/>
            <a:ext cx="69300" cy="753000"/>
          </a:xfrm>
          <a:prstGeom prst="rect">
            <a:avLst/>
          </a:pr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ay">
  <p:cSld name="BLANK_1_1_1_1">
    <p:spTree>
      <p:nvGrpSpPr>
        <p:cNvPr id="1" name="Shape 69"/>
        <p:cNvGrpSpPr/>
        <p:nvPr/>
      </p:nvGrpSpPr>
      <p:grpSpPr>
        <a:xfrm>
          <a:off x="0" y="0"/>
          <a:ext cx="0" cy="0"/>
          <a:chOff x="0" y="0"/>
          <a:chExt cx="0" cy="0"/>
        </a:xfrm>
      </p:grpSpPr>
      <p:sp>
        <p:nvSpPr>
          <p:cNvPr id="70" name="Google Shape;7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9"/>
          <p:cNvSpPr/>
          <p:nvPr/>
        </p:nvSpPr>
        <p:spPr>
          <a:xfrm>
            <a:off x="0" y="329125"/>
            <a:ext cx="69300" cy="753000"/>
          </a:xfrm>
          <a:prstGeom prst="rect">
            <a:avLst/>
          </a:pr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Yellow">
  <p:cSld name="Yellow">
    <p:spTree>
      <p:nvGrpSpPr>
        <p:cNvPr id="1" name="Shape 63"/>
        <p:cNvGrpSpPr/>
        <p:nvPr/>
      </p:nvGrpSpPr>
      <p:grpSpPr>
        <a:xfrm>
          <a:off x="0" y="0"/>
          <a:ext cx="0" cy="0"/>
          <a:chOff x="0" y="0"/>
          <a:chExt cx="0" cy="0"/>
        </a:xfrm>
      </p:grpSpPr>
      <p:sp>
        <p:nvSpPr>
          <p:cNvPr id="64" name="Google Shape;6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7"/>
          <p:cNvSpPr/>
          <p:nvPr/>
        </p:nvSpPr>
        <p:spPr>
          <a:xfrm>
            <a:off x="0" y="329125"/>
            <a:ext cx="69300" cy="753000"/>
          </a:xfrm>
          <a:prstGeom prst="rect">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363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User Story Template">
  <p:cSld name="User Story Template">
    <p:spTree>
      <p:nvGrpSpPr>
        <p:cNvPr id="1" name="Shape 145"/>
        <p:cNvGrpSpPr/>
        <p:nvPr/>
      </p:nvGrpSpPr>
      <p:grpSpPr>
        <a:xfrm>
          <a:off x="0" y="0"/>
          <a:ext cx="0" cy="0"/>
          <a:chOff x="0" y="0"/>
          <a:chExt cx="0" cy="0"/>
        </a:xfrm>
      </p:grpSpPr>
      <p:sp>
        <p:nvSpPr>
          <p:cNvPr id="146" name="Google Shape;146;p20"/>
          <p:cNvSpPr txBox="1"/>
          <p:nvPr/>
        </p:nvSpPr>
        <p:spPr>
          <a:xfrm>
            <a:off x="-125" y="500650"/>
            <a:ext cx="9144000" cy="48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2200" b="1" i="0" u="sng" strike="noStrike" cap="none">
                <a:solidFill>
                  <a:srgbClr val="3C4043"/>
                </a:solidFill>
                <a:latin typeface="Google Sans"/>
                <a:ea typeface="Google Sans"/>
                <a:cs typeface="Google Sans"/>
                <a:sym typeface="Google Sans"/>
              </a:rPr>
              <a:t>U</a:t>
            </a:r>
            <a:r>
              <a:rPr lang="en" sz="2200" b="1" u="sng">
                <a:solidFill>
                  <a:srgbClr val="3C4043"/>
                </a:solidFill>
                <a:latin typeface="Google Sans"/>
                <a:ea typeface="Google Sans"/>
                <a:cs typeface="Google Sans"/>
                <a:sym typeface="Google Sans"/>
              </a:rPr>
              <a:t>SER</a:t>
            </a:r>
            <a:r>
              <a:rPr lang="en" sz="2200" b="1" i="0" u="sng" strike="noStrike" cap="none">
                <a:solidFill>
                  <a:srgbClr val="3C4043"/>
                </a:solidFill>
                <a:latin typeface="Google Sans"/>
                <a:ea typeface="Google Sans"/>
                <a:cs typeface="Google Sans"/>
                <a:sym typeface="Google Sans"/>
              </a:rPr>
              <a:t> S</a:t>
            </a:r>
            <a:r>
              <a:rPr lang="en" sz="2200" b="1" u="sng">
                <a:solidFill>
                  <a:srgbClr val="3C4043"/>
                </a:solidFill>
                <a:latin typeface="Google Sans"/>
                <a:ea typeface="Google Sans"/>
                <a:cs typeface="Google Sans"/>
                <a:sym typeface="Google Sans"/>
              </a:rPr>
              <a:t>TORY</a:t>
            </a:r>
            <a:endParaRPr sz="2200" b="1" i="0" u="sng" strike="noStrike" cap="none">
              <a:solidFill>
                <a:srgbClr val="3C4043"/>
              </a:solidFill>
              <a:latin typeface="Google Sans"/>
              <a:ea typeface="Google Sans"/>
              <a:cs typeface="Google Sans"/>
              <a:sym typeface="Google Sans"/>
            </a:endParaRPr>
          </a:p>
        </p:txBody>
      </p:sp>
      <p:sp>
        <p:nvSpPr>
          <p:cNvPr id="147" name="Google Shape;147;p20"/>
          <p:cNvSpPr txBox="1"/>
          <p:nvPr/>
        </p:nvSpPr>
        <p:spPr>
          <a:xfrm>
            <a:off x="216675" y="1378650"/>
            <a:ext cx="1152900" cy="482700"/>
          </a:xfrm>
          <a:prstGeom prst="rect">
            <a:avLst/>
          </a:prstGeom>
          <a:noFill/>
          <a:ln>
            <a:noFill/>
          </a:ln>
        </p:spPr>
        <p:txBody>
          <a:bodyPr spcFirstLastPara="1" wrap="square" lIns="91425" tIns="91425" rIns="91425" bIns="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3C4043"/>
                </a:solidFill>
                <a:latin typeface="Google Sans"/>
                <a:ea typeface="Google Sans"/>
                <a:cs typeface="Google Sans"/>
                <a:sym typeface="Google Sans"/>
              </a:rPr>
              <a:t>As a/an</a:t>
            </a:r>
            <a:endParaRPr sz="1900" b="1" i="0" u="none" strike="noStrike" cap="none">
              <a:solidFill>
                <a:srgbClr val="3C4043"/>
              </a:solidFill>
              <a:latin typeface="Google Sans"/>
              <a:ea typeface="Google Sans"/>
              <a:cs typeface="Google Sans"/>
              <a:sym typeface="Google Sans"/>
            </a:endParaRPr>
          </a:p>
        </p:txBody>
      </p:sp>
      <p:sp>
        <p:nvSpPr>
          <p:cNvPr id="148" name="Google Shape;148;p20"/>
          <p:cNvSpPr txBox="1"/>
          <p:nvPr/>
        </p:nvSpPr>
        <p:spPr>
          <a:xfrm>
            <a:off x="267775" y="2248700"/>
            <a:ext cx="1332600" cy="482700"/>
          </a:xfrm>
          <a:prstGeom prst="rect">
            <a:avLst/>
          </a:prstGeom>
          <a:noFill/>
          <a:ln>
            <a:noFill/>
          </a:ln>
        </p:spPr>
        <p:txBody>
          <a:bodyPr spcFirstLastPara="1" wrap="square" lIns="0" tIns="91425" rIns="91425" bIns="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3C4043"/>
                </a:solidFill>
                <a:latin typeface="Google Sans"/>
                <a:ea typeface="Google Sans"/>
                <a:cs typeface="Google Sans"/>
                <a:sym typeface="Google Sans"/>
              </a:rPr>
              <a:t>I want to</a:t>
            </a:r>
            <a:endParaRPr sz="1900" b="1" i="0" u="none" strike="noStrike" cap="none">
              <a:solidFill>
                <a:srgbClr val="3C4043"/>
              </a:solidFill>
              <a:latin typeface="Google Sans"/>
              <a:ea typeface="Google Sans"/>
              <a:cs typeface="Google Sans"/>
              <a:sym typeface="Google Sans"/>
            </a:endParaRPr>
          </a:p>
        </p:txBody>
      </p:sp>
      <p:sp>
        <p:nvSpPr>
          <p:cNvPr id="149" name="Google Shape;149;p20"/>
          <p:cNvSpPr txBox="1"/>
          <p:nvPr/>
        </p:nvSpPr>
        <p:spPr>
          <a:xfrm>
            <a:off x="292875" y="3266475"/>
            <a:ext cx="1041300" cy="482700"/>
          </a:xfrm>
          <a:prstGeom prst="rect">
            <a:avLst/>
          </a:prstGeom>
          <a:noFill/>
          <a:ln>
            <a:noFill/>
          </a:ln>
        </p:spPr>
        <p:txBody>
          <a:bodyPr spcFirstLastPara="1" wrap="square" lIns="0" tIns="91425" rIns="91425" bIns="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3C4043"/>
                </a:solidFill>
                <a:latin typeface="Google Sans"/>
                <a:ea typeface="Google Sans"/>
                <a:cs typeface="Google Sans"/>
                <a:sym typeface="Google Sans"/>
              </a:rPr>
              <a:t>so that</a:t>
            </a:r>
            <a:endParaRPr sz="1900" b="1" i="0" u="none" strike="noStrike" cap="none">
              <a:solidFill>
                <a:srgbClr val="3C4043"/>
              </a:solidFill>
              <a:latin typeface="Google Sans"/>
              <a:ea typeface="Google Sans"/>
              <a:cs typeface="Google Sans"/>
              <a:sym typeface="Google Sans"/>
            </a:endParaRPr>
          </a:p>
        </p:txBody>
      </p:sp>
      <p:sp>
        <p:nvSpPr>
          <p:cNvPr id="150" name="Google Shape;150;p20"/>
          <p:cNvSpPr txBox="1"/>
          <p:nvPr/>
        </p:nvSpPr>
        <p:spPr>
          <a:xfrm>
            <a:off x="1370400" y="1775450"/>
            <a:ext cx="7273200" cy="332100"/>
          </a:xfrm>
          <a:prstGeom prst="rect">
            <a:avLst/>
          </a:prstGeom>
          <a:noFill/>
          <a:ln>
            <a:noFill/>
          </a:ln>
        </p:spPr>
        <p:txBody>
          <a:bodyPr spcFirstLastPara="1" wrap="square" lIns="91425" tIns="45700"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575757"/>
                </a:solidFill>
                <a:latin typeface="Google Sans"/>
                <a:ea typeface="Google Sans"/>
                <a:cs typeface="Google Sans"/>
                <a:sym typeface="Google Sans"/>
              </a:rPr>
              <a:t>type of user</a:t>
            </a:r>
            <a:endParaRPr sz="1200" i="0" u="none" strike="noStrike" cap="none">
              <a:solidFill>
                <a:srgbClr val="575757"/>
              </a:solidFill>
              <a:latin typeface="Google Sans"/>
              <a:ea typeface="Google Sans"/>
              <a:cs typeface="Google Sans"/>
              <a:sym typeface="Google Sans"/>
            </a:endParaRPr>
          </a:p>
        </p:txBody>
      </p:sp>
      <p:sp>
        <p:nvSpPr>
          <p:cNvPr id="151" name="Google Shape;151;p20"/>
          <p:cNvSpPr txBox="1"/>
          <p:nvPr/>
        </p:nvSpPr>
        <p:spPr>
          <a:xfrm>
            <a:off x="1370325" y="2628750"/>
            <a:ext cx="7273200" cy="332100"/>
          </a:xfrm>
          <a:prstGeom prst="rect">
            <a:avLst/>
          </a:prstGeom>
          <a:noFill/>
          <a:ln>
            <a:noFill/>
          </a:ln>
        </p:spPr>
        <p:txBody>
          <a:bodyPr spcFirstLastPara="1" wrap="square" lIns="91425" tIns="45700"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575757"/>
                </a:solidFill>
                <a:latin typeface="Google Sans"/>
                <a:ea typeface="Google Sans"/>
                <a:cs typeface="Google Sans"/>
                <a:sym typeface="Google Sans"/>
              </a:rPr>
              <a:t>action</a:t>
            </a:r>
            <a:endParaRPr sz="1200" i="0" u="none" strike="noStrike" cap="none">
              <a:solidFill>
                <a:srgbClr val="575757"/>
              </a:solidFill>
              <a:latin typeface="Google Sans"/>
              <a:ea typeface="Google Sans"/>
              <a:cs typeface="Google Sans"/>
              <a:sym typeface="Google Sans"/>
            </a:endParaRPr>
          </a:p>
        </p:txBody>
      </p:sp>
      <p:sp>
        <p:nvSpPr>
          <p:cNvPr id="152" name="Google Shape;152;p20"/>
          <p:cNvSpPr txBox="1"/>
          <p:nvPr/>
        </p:nvSpPr>
        <p:spPr>
          <a:xfrm>
            <a:off x="1370400" y="3618775"/>
            <a:ext cx="7273200" cy="308100"/>
          </a:xfrm>
          <a:prstGeom prst="rect">
            <a:avLst/>
          </a:prstGeom>
          <a:noFill/>
          <a:ln>
            <a:noFill/>
          </a:ln>
        </p:spPr>
        <p:txBody>
          <a:bodyPr spcFirstLastPara="1" wrap="square" lIns="91425" tIns="45700"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575757"/>
                </a:solidFill>
                <a:latin typeface="Google Sans"/>
                <a:ea typeface="Google Sans"/>
                <a:cs typeface="Google Sans"/>
                <a:sym typeface="Google Sans"/>
              </a:rPr>
              <a:t>benefit</a:t>
            </a:r>
            <a:endParaRPr sz="1200" i="0" u="none" strike="noStrike" cap="none">
              <a:solidFill>
                <a:srgbClr val="575757"/>
              </a:solidFill>
              <a:latin typeface="Google Sans"/>
              <a:ea typeface="Google Sans"/>
              <a:cs typeface="Google Sans"/>
              <a:sym typeface="Google Sans"/>
            </a:endParaRPr>
          </a:p>
        </p:txBody>
      </p:sp>
      <p:sp>
        <p:nvSpPr>
          <p:cNvPr id="153" name="Google Shape;153;p20"/>
          <p:cNvSpPr txBox="1"/>
          <p:nvPr/>
        </p:nvSpPr>
        <p:spPr>
          <a:xfrm>
            <a:off x="8572800" y="3133775"/>
            <a:ext cx="122700" cy="5187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i="0" u="none" strike="noStrike" cap="none">
                <a:solidFill>
                  <a:srgbClr val="5F6368"/>
                </a:solidFill>
                <a:latin typeface="Google Sans"/>
                <a:ea typeface="Google Sans"/>
                <a:cs typeface="Google Sans"/>
                <a:sym typeface="Google Sans"/>
              </a:rPr>
              <a:t>.</a:t>
            </a:r>
            <a:endParaRPr sz="2400" i="0" u="none" strike="noStrike" cap="none">
              <a:solidFill>
                <a:srgbClr val="5F6368"/>
              </a:solidFill>
              <a:latin typeface="Google Sans"/>
              <a:ea typeface="Google Sans"/>
              <a:cs typeface="Google Sans"/>
              <a:sym typeface="Google Sans"/>
            </a:endParaRPr>
          </a:p>
        </p:txBody>
      </p:sp>
      <p:cxnSp>
        <p:nvCxnSpPr>
          <p:cNvPr id="154" name="Google Shape;154;p20"/>
          <p:cNvCxnSpPr/>
          <p:nvPr/>
        </p:nvCxnSpPr>
        <p:spPr>
          <a:xfrm>
            <a:off x="1370408" y="1713771"/>
            <a:ext cx="7273200" cy="0"/>
          </a:xfrm>
          <a:prstGeom prst="straightConnector1">
            <a:avLst/>
          </a:prstGeom>
          <a:noFill/>
          <a:ln w="19050" cap="flat" cmpd="sng">
            <a:solidFill>
              <a:schemeClr val="dk2"/>
            </a:solidFill>
            <a:prstDash val="solid"/>
            <a:round/>
            <a:headEnd type="none" w="med" len="med"/>
            <a:tailEnd type="none" w="med" len="med"/>
          </a:ln>
        </p:spPr>
      </p:cxnSp>
      <p:cxnSp>
        <p:nvCxnSpPr>
          <p:cNvPr id="155" name="Google Shape;155;p20"/>
          <p:cNvCxnSpPr/>
          <p:nvPr/>
        </p:nvCxnSpPr>
        <p:spPr>
          <a:xfrm>
            <a:off x="1370408" y="2628171"/>
            <a:ext cx="7273200" cy="0"/>
          </a:xfrm>
          <a:prstGeom prst="straightConnector1">
            <a:avLst/>
          </a:prstGeom>
          <a:noFill/>
          <a:ln w="19050" cap="flat" cmpd="sng">
            <a:solidFill>
              <a:schemeClr val="dk2"/>
            </a:solidFill>
            <a:prstDash val="solid"/>
            <a:round/>
            <a:headEnd type="none" w="med" len="med"/>
            <a:tailEnd type="none" w="med" len="med"/>
          </a:ln>
        </p:spPr>
      </p:cxnSp>
      <p:cxnSp>
        <p:nvCxnSpPr>
          <p:cNvPr id="156" name="Google Shape;156;p20"/>
          <p:cNvCxnSpPr/>
          <p:nvPr/>
        </p:nvCxnSpPr>
        <p:spPr>
          <a:xfrm>
            <a:off x="1370408" y="3618771"/>
            <a:ext cx="7273200" cy="0"/>
          </a:xfrm>
          <a:prstGeom prst="straightConnector1">
            <a:avLst/>
          </a:prstGeom>
          <a:noFill/>
          <a:ln w="19050" cap="flat" cmpd="sng">
            <a:solidFill>
              <a:schemeClr val="dk2"/>
            </a:solidFill>
            <a:prstDash val="solid"/>
            <a:round/>
            <a:headEnd type="none" w="med" len="med"/>
            <a:tailEnd type="none" w="med" len="med"/>
          </a:ln>
        </p:spPr>
      </p:cxnSp>
      <p:sp>
        <p:nvSpPr>
          <p:cNvPr id="157" name="Google Shape;157;p20"/>
          <p:cNvSpPr txBox="1">
            <a:spLocks noGrp="1"/>
          </p:cNvSpPr>
          <p:nvPr>
            <p:ph type="body" idx="1"/>
          </p:nvPr>
        </p:nvSpPr>
        <p:spPr>
          <a:xfrm>
            <a:off x="1364425" y="1370400"/>
            <a:ext cx="7273200" cy="3321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Clr>
                <a:srgbClr val="1967D2"/>
              </a:buClr>
              <a:buSzPts val="1600"/>
              <a:buFont typeface="Google Sans"/>
              <a:buChar char="●"/>
              <a:defRPr sz="1600">
                <a:solidFill>
                  <a:srgbClr val="1967D2"/>
                </a:solidFill>
                <a:latin typeface="Google Sans"/>
                <a:ea typeface="Google Sans"/>
                <a:cs typeface="Google Sans"/>
                <a:sym typeface="Google Sans"/>
              </a:defRPr>
            </a:lvl1pPr>
            <a:lvl2pPr marL="914400" lvl="1" indent="-317500" rtl="0">
              <a:spcBef>
                <a:spcPts val="0"/>
              </a:spcBef>
              <a:spcAft>
                <a:spcPts val="0"/>
              </a:spcAft>
              <a:buClr>
                <a:srgbClr val="1967D2"/>
              </a:buClr>
              <a:buSzPts val="1400"/>
              <a:buChar char="○"/>
              <a:defRPr>
                <a:solidFill>
                  <a:srgbClr val="1967D2"/>
                </a:solidFill>
              </a:defRPr>
            </a:lvl2pPr>
            <a:lvl3pPr marL="1371600" lvl="2" indent="-317500" rtl="0">
              <a:spcBef>
                <a:spcPts val="0"/>
              </a:spcBef>
              <a:spcAft>
                <a:spcPts val="0"/>
              </a:spcAft>
              <a:buClr>
                <a:srgbClr val="1967D2"/>
              </a:buClr>
              <a:buSzPts val="1400"/>
              <a:buChar char="■"/>
              <a:defRPr>
                <a:solidFill>
                  <a:srgbClr val="1967D2"/>
                </a:solidFill>
              </a:defRPr>
            </a:lvl3pPr>
            <a:lvl4pPr marL="1828800" lvl="3" indent="-317500" rtl="0">
              <a:spcBef>
                <a:spcPts val="0"/>
              </a:spcBef>
              <a:spcAft>
                <a:spcPts val="0"/>
              </a:spcAft>
              <a:buClr>
                <a:srgbClr val="1967D2"/>
              </a:buClr>
              <a:buSzPts val="1400"/>
              <a:buChar char="●"/>
              <a:defRPr>
                <a:solidFill>
                  <a:srgbClr val="1967D2"/>
                </a:solidFill>
              </a:defRPr>
            </a:lvl4pPr>
            <a:lvl5pPr marL="2286000" lvl="4" indent="-317500" rtl="0">
              <a:spcBef>
                <a:spcPts val="0"/>
              </a:spcBef>
              <a:spcAft>
                <a:spcPts val="0"/>
              </a:spcAft>
              <a:buClr>
                <a:srgbClr val="1967D2"/>
              </a:buClr>
              <a:buSzPts val="1400"/>
              <a:buChar char="○"/>
              <a:defRPr>
                <a:solidFill>
                  <a:srgbClr val="1967D2"/>
                </a:solidFill>
              </a:defRPr>
            </a:lvl5pPr>
            <a:lvl6pPr marL="2743200" lvl="5" indent="-317500" rtl="0">
              <a:spcBef>
                <a:spcPts val="0"/>
              </a:spcBef>
              <a:spcAft>
                <a:spcPts val="0"/>
              </a:spcAft>
              <a:buClr>
                <a:srgbClr val="1967D2"/>
              </a:buClr>
              <a:buSzPts val="1400"/>
              <a:buChar char="■"/>
              <a:defRPr>
                <a:solidFill>
                  <a:srgbClr val="1967D2"/>
                </a:solidFill>
              </a:defRPr>
            </a:lvl6pPr>
            <a:lvl7pPr marL="3200400" lvl="6" indent="-317500" rtl="0">
              <a:spcBef>
                <a:spcPts val="0"/>
              </a:spcBef>
              <a:spcAft>
                <a:spcPts val="0"/>
              </a:spcAft>
              <a:buClr>
                <a:srgbClr val="1967D2"/>
              </a:buClr>
              <a:buSzPts val="1400"/>
              <a:buChar char="●"/>
              <a:defRPr>
                <a:solidFill>
                  <a:srgbClr val="1967D2"/>
                </a:solidFill>
              </a:defRPr>
            </a:lvl7pPr>
            <a:lvl8pPr marL="3657600" lvl="7" indent="-317500" rtl="0">
              <a:spcBef>
                <a:spcPts val="0"/>
              </a:spcBef>
              <a:spcAft>
                <a:spcPts val="0"/>
              </a:spcAft>
              <a:buClr>
                <a:srgbClr val="1967D2"/>
              </a:buClr>
              <a:buSzPts val="1400"/>
              <a:buChar char="○"/>
              <a:defRPr>
                <a:solidFill>
                  <a:srgbClr val="1967D2"/>
                </a:solidFill>
              </a:defRPr>
            </a:lvl8pPr>
            <a:lvl9pPr marL="4114800" lvl="8" indent="-317500" rtl="0">
              <a:spcBef>
                <a:spcPts val="0"/>
              </a:spcBef>
              <a:spcAft>
                <a:spcPts val="0"/>
              </a:spcAft>
              <a:buClr>
                <a:srgbClr val="1967D2"/>
              </a:buClr>
              <a:buSzPts val="1400"/>
              <a:buChar char="■"/>
              <a:defRPr>
                <a:solidFill>
                  <a:srgbClr val="1967D2"/>
                </a:solidFill>
              </a:defRPr>
            </a:lvl9pPr>
          </a:lstStyle>
          <a:p>
            <a:endParaRPr/>
          </a:p>
        </p:txBody>
      </p:sp>
      <p:sp>
        <p:nvSpPr>
          <p:cNvPr id="158" name="Google Shape;158;p20"/>
          <p:cNvSpPr txBox="1">
            <a:spLocks noGrp="1"/>
          </p:cNvSpPr>
          <p:nvPr>
            <p:ph type="body" idx="2"/>
          </p:nvPr>
        </p:nvSpPr>
        <p:spPr>
          <a:xfrm>
            <a:off x="1364425" y="2284800"/>
            <a:ext cx="7273200" cy="3321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Clr>
                <a:srgbClr val="C5221F"/>
              </a:buClr>
              <a:buSzPts val="1600"/>
              <a:buFont typeface="Google Sans"/>
              <a:buChar char="●"/>
              <a:defRPr sz="1600">
                <a:solidFill>
                  <a:srgbClr val="C5221F"/>
                </a:solidFill>
                <a:latin typeface="Google Sans"/>
                <a:ea typeface="Google Sans"/>
                <a:cs typeface="Google Sans"/>
                <a:sym typeface="Google Sans"/>
              </a:defRPr>
            </a:lvl1pPr>
            <a:lvl2pPr marL="914400" lvl="1" indent="-317500" rtl="0">
              <a:spcBef>
                <a:spcPts val="0"/>
              </a:spcBef>
              <a:spcAft>
                <a:spcPts val="0"/>
              </a:spcAft>
              <a:buClr>
                <a:srgbClr val="C5221F"/>
              </a:buClr>
              <a:buSzPts val="1400"/>
              <a:buChar char="○"/>
              <a:defRPr>
                <a:solidFill>
                  <a:srgbClr val="C5221F"/>
                </a:solidFill>
              </a:defRPr>
            </a:lvl2pPr>
            <a:lvl3pPr marL="1371600" lvl="2" indent="-317500" rtl="0">
              <a:spcBef>
                <a:spcPts val="0"/>
              </a:spcBef>
              <a:spcAft>
                <a:spcPts val="0"/>
              </a:spcAft>
              <a:buClr>
                <a:srgbClr val="C5221F"/>
              </a:buClr>
              <a:buSzPts val="1400"/>
              <a:buChar char="■"/>
              <a:defRPr>
                <a:solidFill>
                  <a:srgbClr val="C5221F"/>
                </a:solidFill>
              </a:defRPr>
            </a:lvl3pPr>
            <a:lvl4pPr marL="1828800" lvl="3" indent="-317500" rtl="0">
              <a:spcBef>
                <a:spcPts val="0"/>
              </a:spcBef>
              <a:spcAft>
                <a:spcPts val="0"/>
              </a:spcAft>
              <a:buClr>
                <a:srgbClr val="C5221F"/>
              </a:buClr>
              <a:buSzPts val="1400"/>
              <a:buChar char="●"/>
              <a:defRPr>
                <a:solidFill>
                  <a:srgbClr val="C5221F"/>
                </a:solidFill>
              </a:defRPr>
            </a:lvl4pPr>
            <a:lvl5pPr marL="2286000" lvl="4" indent="-317500" rtl="0">
              <a:spcBef>
                <a:spcPts val="0"/>
              </a:spcBef>
              <a:spcAft>
                <a:spcPts val="0"/>
              </a:spcAft>
              <a:buClr>
                <a:srgbClr val="C5221F"/>
              </a:buClr>
              <a:buSzPts val="1400"/>
              <a:buChar char="○"/>
              <a:defRPr>
                <a:solidFill>
                  <a:srgbClr val="C5221F"/>
                </a:solidFill>
              </a:defRPr>
            </a:lvl5pPr>
            <a:lvl6pPr marL="2743200" lvl="5" indent="-317500" rtl="0">
              <a:spcBef>
                <a:spcPts val="0"/>
              </a:spcBef>
              <a:spcAft>
                <a:spcPts val="0"/>
              </a:spcAft>
              <a:buClr>
                <a:srgbClr val="C5221F"/>
              </a:buClr>
              <a:buSzPts val="1400"/>
              <a:buChar char="■"/>
              <a:defRPr>
                <a:solidFill>
                  <a:srgbClr val="C5221F"/>
                </a:solidFill>
              </a:defRPr>
            </a:lvl6pPr>
            <a:lvl7pPr marL="3200400" lvl="6" indent="-317500" rtl="0">
              <a:spcBef>
                <a:spcPts val="0"/>
              </a:spcBef>
              <a:spcAft>
                <a:spcPts val="0"/>
              </a:spcAft>
              <a:buClr>
                <a:srgbClr val="C5221F"/>
              </a:buClr>
              <a:buSzPts val="1400"/>
              <a:buChar char="●"/>
              <a:defRPr>
                <a:solidFill>
                  <a:srgbClr val="C5221F"/>
                </a:solidFill>
              </a:defRPr>
            </a:lvl7pPr>
            <a:lvl8pPr marL="3657600" lvl="7" indent="-317500" rtl="0">
              <a:spcBef>
                <a:spcPts val="0"/>
              </a:spcBef>
              <a:spcAft>
                <a:spcPts val="0"/>
              </a:spcAft>
              <a:buClr>
                <a:srgbClr val="C5221F"/>
              </a:buClr>
              <a:buSzPts val="1400"/>
              <a:buChar char="○"/>
              <a:defRPr>
                <a:solidFill>
                  <a:srgbClr val="C5221F"/>
                </a:solidFill>
              </a:defRPr>
            </a:lvl8pPr>
            <a:lvl9pPr marL="4114800" lvl="8" indent="-317500" rtl="0">
              <a:spcBef>
                <a:spcPts val="0"/>
              </a:spcBef>
              <a:spcAft>
                <a:spcPts val="0"/>
              </a:spcAft>
              <a:buClr>
                <a:srgbClr val="C5221F"/>
              </a:buClr>
              <a:buSzPts val="1400"/>
              <a:buChar char="■"/>
              <a:defRPr>
                <a:solidFill>
                  <a:srgbClr val="C5221F"/>
                </a:solidFill>
              </a:defRPr>
            </a:lvl9pPr>
          </a:lstStyle>
          <a:p>
            <a:endParaRPr/>
          </a:p>
        </p:txBody>
      </p:sp>
      <p:sp>
        <p:nvSpPr>
          <p:cNvPr id="159" name="Google Shape;159;p20"/>
          <p:cNvSpPr txBox="1">
            <a:spLocks noGrp="1"/>
          </p:cNvSpPr>
          <p:nvPr>
            <p:ph type="body" idx="3"/>
          </p:nvPr>
        </p:nvSpPr>
        <p:spPr>
          <a:xfrm>
            <a:off x="1364425" y="3275400"/>
            <a:ext cx="7273200" cy="3321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Clr>
                <a:srgbClr val="188038"/>
              </a:buClr>
              <a:buSzPts val="1600"/>
              <a:buFont typeface="Google Sans"/>
              <a:buChar char="●"/>
              <a:defRPr sz="1600">
                <a:solidFill>
                  <a:srgbClr val="188038"/>
                </a:solidFill>
                <a:latin typeface="Google Sans"/>
                <a:ea typeface="Google Sans"/>
                <a:cs typeface="Google Sans"/>
                <a:sym typeface="Google Sans"/>
              </a:defRPr>
            </a:lvl1pPr>
            <a:lvl2pPr marL="914400" lvl="1" indent="-317500" rtl="0">
              <a:spcBef>
                <a:spcPts val="0"/>
              </a:spcBef>
              <a:spcAft>
                <a:spcPts val="0"/>
              </a:spcAft>
              <a:buClr>
                <a:srgbClr val="188038"/>
              </a:buClr>
              <a:buSzPts val="1400"/>
              <a:buChar char="○"/>
              <a:defRPr>
                <a:solidFill>
                  <a:srgbClr val="188038"/>
                </a:solidFill>
              </a:defRPr>
            </a:lvl2pPr>
            <a:lvl3pPr marL="1371600" lvl="2" indent="-317500" rtl="0">
              <a:spcBef>
                <a:spcPts val="0"/>
              </a:spcBef>
              <a:spcAft>
                <a:spcPts val="0"/>
              </a:spcAft>
              <a:buClr>
                <a:srgbClr val="188038"/>
              </a:buClr>
              <a:buSzPts val="1400"/>
              <a:buChar char="■"/>
              <a:defRPr>
                <a:solidFill>
                  <a:srgbClr val="188038"/>
                </a:solidFill>
              </a:defRPr>
            </a:lvl3pPr>
            <a:lvl4pPr marL="1828800" lvl="3" indent="-317500" rtl="0">
              <a:spcBef>
                <a:spcPts val="0"/>
              </a:spcBef>
              <a:spcAft>
                <a:spcPts val="0"/>
              </a:spcAft>
              <a:buClr>
                <a:srgbClr val="188038"/>
              </a:buClr>
              <a:buSzPts val="1400"/>
              <a:buChar char="●"/>
              <a:defRPr>
                <a:solidFill>
                  <a:srgbClr val="188038"/>
                </a:solidFill>
              </a:defRPr>
            </a:lvl4pPr>
            <a:lvl5pPr marL="2286000" lvl="4" indent="-317500" rtl="0">
              <a:spcBef>
                <a:spcPts val="0"/>
              </a:spcBef>
              <a:spcAft>
                <a:spcPts val="0"/>
              </a:spcAft>
              <a:buClr>
                <a:srgbClr val="188038"/>
              </a:buClr>
              <a:buSzPts val="1400"/>
              <a:buChar char="○"/>
              <a:defRPr>
                <a:solidFill>
                  <a:srgbClr val="188038"/>
                </a:solidFill>
              </a:defRPr>
            </a:lvl5pPr>
            <a:lvl6pPr marL="2743200" lvl="5" indent="-317500" rtl="0">
              <a:spcBef>
                <a:spcPts val="0"/>
              </a:spcBef>
              <a:spcAft>
                <a:spcPts val="0"/>
              </a:spcAft>
              <a:buClr>
                <a:srgbClr val="188038"/>
              </a:buClr>
              <a:buSzPts val="1400"/>
              <a:buChar char="■"/>
              <a:defRPr>
                <a:solidFill>
                  <a:srgbClr val="188038"/>
                </a:solidFill>
              </a:defRPr>
            </a:lvl6pPr>
            <a:lvl7pPr marL="3200400" lvl="6" indent="-317500" rtl="0">
              <a:spcBef>
                <a:spcPts val="0"/>
              </a:spcBef>
              <a:spcAft>
                <a:spcPts val="0"/>
              </a:spcAft>
              <a:buClr>
                <a:srgbClr val="188038"/>
              </a:buClr>
              <a:buSzPts val="1400"/>
              <a:buChar char="●"/>
              <a:defRPr>
                <a:solidFill>
                  <a:srgbClr val="188038"/>
                </a:solidFill>
              </a:defRPr>
            </a:lvl7pPr>
            <a:lvl8pPr marL="3657600" lvl="7" indent="-317500" rtl="0">
              <a:spcBef>
                <a:spcPts val="0"/>
              </a:spcBef>
              <a:spcAft>
                <a:spcPts val="0"/>
              </a:spcAft>
              <a:buClr>
                <a:srgbClr val="188038"/>
              </a:buClr>
              <a:buSzPts val="1400"/>
              <a:buChar char="○"/>
              <a:defRPr>
                <a:solidFill>
                  <a:srgbClr val="188038"/>
                </a:solidFill>
              </a:defRPr>
            </a:lvl8pPr>
            <a:lvl9pPr marL="4114800" lvl="8" indent="-317500" rtl="0">
              <a:spcBef>
                <a:spcPts val="0"/>
              </a:spcBef>
              <a:spcAft>
                <a:spcPts val="0"/>
              </a:spcAft>
              <a:buClr>
                <a:srgbClr val="188038"/>
              </a:buClr>
              <a:buSzPts val="1400"/>
              <a:buChar char="■"/>
              <a:defRPr>
                <a:solidFill>
                  <a:srgbClr val="188038"/>
                </a:solidFill>
              </a:defRPr>
            </a:lvl9pPr>
          </a:lstStyle>
          <a:p>
            <a:endParaRPr/>
          </a:p>
        </p:txBody>
      </p:sp>
      <p:sp>
        <p:nvSpPr>
          <p:cNvPr id="160" name="Google Shape;160;p20"/>
          <p:cNvSpPr txBox="1"/>
          <p:nvPr/>
        </p:nvSpPr>
        <p:spPr>
          <a:xfrm>
            <a:off x="3593125" y="898275"/>
            <a:ext cx="166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434343"/>
              </a:solidFill>
              <a:latin typeface="Google Sans"/>
              <a:ea typeface="Google Sans"/>
              <a:cs typeface="Google Sans"/>
              <a:sym typeface="Google Sans"/>
            </a:endParaRPr>
          </a:p>
        </p:txBody>
      </p:sp>
      <p:sp>
        <p:nvSpPr>
          <p:cNvPr id="161" name="Google Shape;161;p20"/>
          <p:cNvSpPr txBox="1">
            <a:spLocks noGrp="1"/>
          </p:cNvSpPr>
          <p:nvPr>
            <p:ph type="body" idx="4"/>
          </p:nvPr>
        </p:nvSpPr>
        <p:spPr>
          <a:xfrm>
            <a:off x="3740125" y="898275"/>
            <a:ext cx="1663500" cy="3081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Font typeface="Google Sans"/>
              <a:buChar char="●"/>
              <a:defRPr sz="1400">
                <a:latin typeface="Google Sans"/>
                <a:ea typeface="Google Sans"/>
                <a:cs typeface="Google Sans"/>
                <a:sym typeface="Google Sans"/>
              </a:defRPr>
            </a:lvl1pPr>
            <a:lvl2pPr marL="914400" lvl="1" indent="-317500" rtl="0">
              <a:spcBef>
                <a:spcPts val="0"/>
              </a:spcBef>
              <a:spcAft>
                <a:spcPts val="0"/>
              </a:spcAft>
              <a:buSzPts val="1400"/>
              <a:buFont typeface="Google Sans"/>
              <a:buChar char="○"/>
              <a:defRPr>
                <a:latin typeface="Google Sans"/>
                <a:ea typeface="Google Sans"/>
                <a:cs typeface="Google Sans"/>
                <a:sym typeface="Google Sans"/>
              </a:defRPr>
            </a:lvl2pPr>
            <a:lvl3pPr marL="1371600" lvl="2" indent="-317500" rtl="0">
              <a:spcBef>
                <a:spcPts val="0"/>
              </a:spcBef>
              <a:spcAft>
                <a:spcPts val="0"/>
              </a:spcAft>
              <a:buSzPts val="1400"/>
              <a:buFont typeface="Google Sans"/>
              <a:buChar char="■"/>
              <a:defRPr>
                <a:latin typeface="Google Sans"/>
                <a:ea typeface="Google Sans"/>
                <a:cs typeface="Google Sans"/>
                <a:sym typeface="Google Sans"/>
              </a:defRPr>
            </a:lvl3pPr>
            <a:lvl4pPr marL="1828800" lvl="3" indent="-317500" rtl="0">
              <a:spcBef>
                <a:spcPts val="0"/>
              </a:spcBef>
              <a:spcAft>
                <a:spcPts val="0"/>
              </a:spcAft>
              <a:buSzPts val="1400"/>
              <a:buFont typeface="Google Sans"/>
              <a:buChar char="●"/>
              <a:defRPr>
                <a:latin typeface="Google Sans"/>
                <a:ea typeface="Google Sans"/>
                <a:cs typeface="Google Sans"/>
                <a:sym typeface="Google Sans"/>
              </a:defRPr>
            </a:lvl4pPr>
            <a:lvl5pPr marL="2286000" lvl="4" indent="-317500" rtl="0">
              <a:spcBef>
                <a:spcPts val="0"/>
              </a:spcBef>
              <a:spcAft>
                <a:spcPts val="0"/>
              </a:spcAft>
              <a:buSzPts val="1400"/>
              <a:buFont typeface="Google Sans"/>
              <a:buChar char="○"/>
              <a:defRPr>
                <a:latin typeface="Google Sans"/>
                <a:ea typeface="Google Sans"/>
                <a:cs typeface="Google Sans"/>
                <a:sym typeface="Google Sans"/>
              </a:defRPr>
            </a:lvl5pPr>
            <a:lvl6pPr marL="2743200" lvl="5" indent="-317500" rtl="0">
              <a:spcBef>
                <a:spcPts val="0"/>
              </a:spcBef>
              <a:spcAft>
                <a:spcPts val="0"/>
              </a:spcAft>
              <a:buSzPts val="1400"/>
              <a:buFont typeface="Google Sans"/>
              <a:buChar char="■"/>
              <a:defRPr>
                <a:latin typeface="Google Sans"/>
                <a:ea typeface="Google Sans"/>
                <a:cs typeface="Google Sans"/>
                <a:sym typeface="Google Sans"/>
              </a:defRPr>
            </a:lvl6pPr>
            <a:lvl7pPr marL="3200400" lvl="6" indent="-317500" rtl="0">
              <a:spcBef>
                <a:spcPts val="0"/>
              </a:spcBef>
              <a:spcAft>
                <a:spcPts val="0"/>
              </a:spcAft>
              <a:buSzPts val="1400"/>
              <a:buFont typeface="Google Sans"/>
              <a:buChar char="●"/>
              <a:defRPr>
                <a:latin typeface="Google Sans"/>
                <a:ea typeface="Google Sans"/>
                <a:cs typeface="Google Sans"/>
                <a:sym typeface="Google Sans"/>
              </a:defRPr>
            </a:lvl7pPr>
            <a:lvl8pPr marL="3657600" lvl="7" indent="-317500" rtl="0">
              <a:spcBef>
                <a:spcPts val="0"/>
              </a:spcBef>
              <a:spcAft>
                <a:spcPts val="0"/>
              </a:spcAft>
              <a:buSzPts val="1400"/>
              <a:buFont typeface="Google Sans"/>
              <a:buChar char="○"/>
              <a:defRPr>
                <a:latin typeface="Google Sans"/>
                <a:ea typeface="Google Sans"/>
                <a:cs typeface="Google Sans"/>
                <a:sym typeface="Google Sans"/>
              </a:defRPr>
            </a:lvl8pPr>
            <a:lvl9pPr marL="4114800" lvl="8" indent="-317500" rtl="0">
              <a:spcBef>
                <a:spcPts val="0"/>
              </a:spcBef>
              <a:spcAft>
                <a:spcPts val="0"/>
              </a:spcAft>
              <a:buSzPts val="1400"/>
              <a:buFont typeface="Google Sans"/>
              <a:buChar char="■"/>
              <a:defRPr>
                <a:latin typeface="Google Sans"/>
                <a:ea typeface="Google Sans"/>
                <a:cs typeface="Google Sans"/>
                <a:sym typeface="Google Sans"/>
              </a:defRPr>
            </a:lvl9pPr>
          </a:lstStyle>
          <a:p>
            <a:endParaRPr/>
          </a:p>
        </p:txBody>
      </p:sp>
    </p:spTree>
    <p:extLst>
      <p:ext uri="{BB962C8B-B14F-4D97-AF65-F5344CB8AC3E}">
        <p14:creationId xmlns:p14="http://schemas.microsoft.com/office/powerpoint/2010/main" val="115115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8" name="Google Shape;78;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 name="Google Shape;89;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0" name="Google Shape;9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2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0" name="Google Shape;10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4" name="Google Shape;104;p2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2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6" name="Google Shape;10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7"/>
        <p:cNvGrpSpPr/>
        <p:nvPr/>
      </p:nvGrpSpPr>
      <p:grpSpPr>
        <a:xfrm>
          <a:off x="0" y="0"/>
          <a:ext cx="0" cy="0"/>
          <a:chOff x="0" y="0"/>
          <a:chExt cx="0" cy="0"/>
        </a:xfrm>
      </p:grpSpPr>
      <p:sp>
        <p:nvSpPr>
          <p:cNvPr id="108" name="Google Shape;108;p2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9" name="Google Shape;10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0"/>
        <p:cNvGrpSpPr/>
        <p:nvPr/>
      </p:nvGrpSpPr>
      <p:grpSpPr>
        <a:xfrm>
          <a:off x="0" y="0"/>
          <a:ext cx="0" cy="0"/>
          <a:chOff x="0" y="0"/>
          <a:chExt cx="0" cy="0"/>
        </a:xfrm>
      </p:grpSpPr>
      <p:sp>
        <p:nvSpPr>
          <p:cNvPr id="111" name="Google Shape;111;p3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2" name="Google Shape;112;p3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13" name="Google Shape;11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ue" type="blank">
  <p:cSld name="BLANK">
    <p:spTree>
      <p:nvGrpSpPr>
        <p:cNvPr id="1" name="Shape 114"/>
        <p:cNvGrpSpPr/>
        <p:nvPr/>
      </p:nvGrpSpPr>
      <p:grpSpPr>
        <a:xfrm>
          <a:off x="0" y="0"/>
          <a:ext cx="0" cy="0"/>
          <a:chOff x="0" y="0"/>
          <a:chExt cx="0" cy="0"/>
        </a:xfrm>
      </p:grpSpPr>
      <p:sp>
        <p:nvSpPr>
          <p:cNvPr id="115" name="Google Shape;115;p31"/>
          <p:cNvSpPr/>
          <p:nvPr/>
        </p:nvSpPr>
        <p:spPr>
          <a:xfrm>
            <a:off x="0" y="329125"/>
            <a:ext cx="69300" cy="7530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31"/>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d">
  <p:cSld name="BLANK_1">
    <p:spTree>
      <p:nvGrpSpPr>
        <p:cNvPr id="1" name="Shape 117"/>
        <p:cNvGrpSpPr/>
        <p:nvPr/>
      </p:nvGrpSpPr>
      <p:grpSpPr>
        <a:xfrm>
          <a:off x="0" y="0"/>
          <a:ext cx="0" cy="0"/>
          <a:chOff x="0" y="0"/>
          <a:chExt cx="0" cy="0"/>
        </a:xfrm>
      </p:grpSpPr>
      <p:sp>
        <p:nvSpPr>
          <p:cNvPr id="118" name="Google Shape;118;p32"/>
          <p:cNvSpPr/>
          <p:nvPr/>
        </p:nvSpPr>
        <p:spPr>
          <a:xfrm>
            <a:off x="0" y="329125"/>
            <a:ext cx="69300" cy="753000"/>
          </a:xfrm>
          <a:prstGeom prst="rect">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3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Red 2">
  <p:cSld name="BLANK_1_2">
    <p:spTree>
      <p:nvGrpSpPr>
        <p:cNvPr id="1" name="Shape 120"/>
        <p:cNvGrpSpPr/>
        <p:nvPr/>
      </p:nvGrpSpPr>
      <p:grpSpPr>
        <a:xfrm>
          <a:off x="0" y="0"/>
          <a:ext cx="0" cy="0"/>
          <a:chOff x="0" y="0"/>
          <a:chExt cx="0" cy="0"/>
        </a:xfrm>
      </p:grpSpPr>
      <p:sp>
        <p:nvSpPr>
          <p:cNvPr id="121" name="Google Shape;121;p33"/>
          <p:cNvSpPr/>
          <p:nvPr/>
        </p:nvSpPr>
        <p:spPr>
          <a:xfrm>
            <a:off x="0" y="329125"/>
            <a:ext cx="69300" cy="4485300"/>
          </a:xfrm>
          <a:prstGeom prst="rect">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33"/>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ellow 2">
  <p:cSld name="BLANK_1_2_1">
    <p:spTree>
      <p:nvGrpSpPr>
        <p:cNvPr id="1" name="Shape 123"/>
        <p:cNvGrpSpPr/>
        <p:nvPr/>
      </p:nvGrpSpPr>
      <p:grpSpPr>
        <a:xfrm>
          <a:off x="0" y="0"/>
          <a:ext cx="0" cy="0"/>
          <a:chOff x="0" y="0"/>
          <a:chExt cx="0" cy="0"/>
        </a:xfrm>
      </p:grpSpPr>
      <p:sp>
        <p:nvSpPr>
          <p:cNvPr id="124" name="Google Shape;124;p34"/>
          <p:cNvSpPr/>
          <p:nvPr/>
        </p:nvSpPr>
        <p:spPr>
          <a:xfrm>
            <a:off x="0" y="329125"/>
            <a:ext cx="69300" cy="4485300"/>
          </a:xfrm>
          <a:prstGeom prst="rect">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34"/>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Green 2">
  <p:cSld name="BLANK_1_2_1_1">
    <p:spTree>
      <p:nvGrpSpPr>
        <p:cNvPr id="1" name="Shape 126"/>
        <p:cNvGrpSpPr/>
        <p:nvPr/>
      </p:nvGrpSpPr>
      <p:grpSpPr>
        <a:xfrm>
          <a:off x="0" y="0"/>
          <a:ext cx="0" cy="0"/>
          <a:chOff x="0" y="0"/>
          <a:chExt cx="0" cy="0"/>
        </a:xfrm>
      </p:grpSpPr>
      <p:sp>
        <p:nvSpPr>
          <p:cNvPr id="127" name="Google Shape;127;p35"/>
          <p:cNvSpPr/>
          <p:nvPr/>
        </p:nvSpPr>
        <p:spPr>
          <a:xfrm>
            <a:off x="0" y="329125"/>
            <a:ext cx="69300" cy="4485300"/>
          </a:xfrm>
          <a:prstGeom prst="rect">
            <a:avLst/>
          </a:pr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35"/>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Yellow">
  <p:cSld name="BLANK_1_1">
    <p:spTree>
      <p:nvGrpSpPr>
        <p:cNvPr id="1" name="Shape 129"/>
        <p:cNvGrpSpPr/>
        <p:nvPr/>
      </p:nvGrpSpPr>
      <p:grpSpPr>
        <a:xfrm>
          <a:off x="0" y="0"/>
          <a:ext cx="0" cy="0"/>
          <a:chOff x="0" y="0"/>
          <a:chExt cx="0" cy="0"/>
        </a:xfrm>
      </p:grpSpPr>
      <p:sp>
        <p:nvSpPr>
          <p:cNvPr id="130" name="Google Shape;130;p36"/>
          <p:cNvSpPr/>
          <p:nvPr/>
        </p:nvSpPr>
        <p:spPr>
          <a:xfrm>
            <a:off x="0" y="329125"/>
            <a:ext cx="69300" cy="753000"/>
          </a:xfrm>
          <a:prstGeom prst="rect">
            <a:avLst/>
          </a:prstGeom>
          <a:solidFill>
            <a:srgbClr val="F2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36"/>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Green">
  <p:cSld name="BLANK_1_1_1">
    <p:spTree>
      <p:nvGrpSpPr>
        <p:cNvPr id="1" name="Shape 132"/>
        <p:cNvGrpSpPr/>
        <p:nvPr/>
      </p:nvGrpSpPr>
      <p:grpSpPr>
        <a:xfrm>
          <a:off x="0" y="0"/>
          <a:ext cx="0" cy="0"/>
          <a:chOff x="0" y="0"/>
          <a:chExt cx="0" cy="0"/>
        </a:xfrm>
      </p:grpSpPr>
      <p:sp>
        <p:nvSpPr>
          <p:cNvPr id="133" name="Google Shape;133;p37"/>
          <p:cNvSpPr/>
          <p:nvPr/>
        </p:nvSpPr>
        <p:spPr>
          <a:xfrm>
            <a:off x="0" y="329125"/>
            <a:ext cx="69300" cy="753000"/>
          </a:xfrm>
          <a:prstGeom prst="rect">
            <a:avLst/>
          </a:pr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37"/>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Gray">
  <p:cSld name="BLANK_1_1_1_1">
    <p:spTree>
      <p:nvGrpSpPr>
        <p:cNvPr id="1" name="Shape 135"/>
        <p:cNvGrpSpPr/>
        <p:nvPr/>
      </p:nvGrpSpPr>
      <p:grpSpPr>
        <a:xfrm>
          <a:off x="0" y="0"/>
          <a:ext cx="0" cy="0"/>
          <a:chOff x="0" y="0"/>
          <a:chExt cx="0" cy="0"/>
        </a:xfrm>
      </p:grpSpPr>
      <p:sp>
        <p:nvSpPr>
          <p:cNvPr id="136" name="Google Shape;136;p38"/>
          <p:cNvSpPr/>
          <p:nvPr/>
        </p:nvSpPr>
        <p:spPr>
          <a:xfrm>
            <a:off x="0" y="329125"/>
            <a:ext cx="69300" cy="753000"/>
          </a:xfrm>
          <a:prstGeom prst="rect">
            <a:avLst/>
          </a:pr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38"/>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8"/>
        <p:cNvGrpSpPr/>
        <p:nvPr/>
      </p:nvGrpSpPr>
      <p:grpSpPr>
        <a:xfrm>
          <a:off x="0" y="0"/>
          <a:ext cx="0" cy="0"/>
          <a:chOff x="0" y="0"/>
          <a:chExt cx="0" cy="0"/>
        </a:xfrm>
      </p:grpSpPr>
      <p:pic>
        <p:nvPicPr>
          <p:cNvPr id="139" name="Google Shape;139;p39"/>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87" r:id="rId18"/>
    <p:sldLayoutId id="214748368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4" name="Google Shape;7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pic>
        <p:nvPicPr>
          <p:cNvPr id="75" name="Google Shape;75;p20"/>
          <p:cNvPicPr preferRelativeResize="0"/>
          <p:nvPr/>
        </p:nvPicPr>
        <p:blipFill>
          <a:blip r:embed="rId21">
            <a:alphaModFix/>
          </a:blip>
          <a:stretch>
            <a:fillRect/>
          </a:stretch>
        </p:blipFill>
        <p:spPr>
          <a:xfrm>
            <a:off x="8421698" y="4841325"/>
            <a:ext cx="464876" cy="1529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Shape 143"/>
        <p:cNvGrpSpPr/>
        <p:nvPr/>
      </p:nvGrpSpPr>
      <p:grpSpPr>
        <a:xfrm>
          <a:off x="0" y="0"/>
          <a:ext cx="0" cy="0"/>
          <a:chOff x="0" y="0"/>
          <a:chExt cx="0" cy="0"/>
        </a:xfrm>
      </p:grpSpPr>
      <p:sp>
        <p:nvSpPr>
          <p:cNvPr id="144" name="Google Shape;144;p40"/>
          <p:cNvSpPr txBox="1"/>
          <p:nvPr/>
        </p:nvSpPr>
        <p:spPr>
          <a:xfrm>
            <a:off x="517650" y="1026781"/>
            <a:ext cx="4931100" cy="738633"/>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3600" u="sng" dirty="0">
                <a:solidFill>
                  <a:srgbClr val="FFFFFF"/>
                </a:solidFill>
                <a:latin typeface="Open Sans SemiBold"/>
                <a:ea typeface="Open Sans SemiBold"/>
                <a:cs typeface="Open Sans SemiBold"/>
                <a:sym typeface="Open Sans SemiBold"/>
              </a:rPr>
              <a:t>Project Mid Review</a:t>
            </a:r>
          </a:p>
        </p:txBody>
      </p:sp>
      <p:sp>
        <p:nvSpPr>
          <p:cNvPr id="145" name="Google Shape;145;p40"/>
          <p:cNvSpPr txBox="1"/>
          <p:nvPr/>
        </p:nvSpPr>
        <p:spPr>
          <a:xfrm>
            <a:off x="517650" y="2520611"/>
            <a:ext cx="4931100" cy="923299"/>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FFFFFF"/>
                </a:solidFill>
                <a:latin typeface="Open Sans"/>
                <a:ea typeface="Open Sans"/>
                <a:cs typeface="Open Sans"/>
                <a:sym typeface="Open Sans"/>
              </a:rPr>
              <a:t>A Case Study By</a:t>
            </a:r>
          </a:p>
          <a:p>
            <a:pPr marL="0" lvl="0" indent="0" algn="l" rtl="0">
              <a:spcBef>
                <a:spcPts val="0"/>
              </a:spcBef>
              <a:spcAft>
                <a:spcPts val="0"/>
              </a:spcAft>
              <a:buNone/>
            </a:pPr>
            <a:r>
              <a:rPr lang="en" sz="2400" b="1" dirty="0">
                <a:solidFill>
                  <a:srgbClr val="FFFFFF"/>
                </a:solidFill>
                <a:latin typeface="Open Sans"/>
                <a:ea typeface="Open Sans"/>
                <a:cs typeface="Open Sans"/>
                <a:sym typeface="Open Sans"/>
              </a:rPr>
              <a:t>Yashaswi Joshi</a:t>
            </a:r>
            <a:endParaRPr sz="2400" b="1" dirty="0">
              <a:solidFill>
                <a:srgbClr val="FFFFFF"/>
              </a:solidFill>
              <a:latin typeface="Open Sans"/>
              <a:ea typeface="Open Sans"/>
              <a:cs typeface="Open Sans"/>
              <a:sym typeface="Open Sans"/>
            </a:endParaRPr>
          </a:p>
        </p:txBody>
      </p:sp>
      <p:cxnSp>
        <p:nvCxnSpPr>
          <p:cNvPr id="146" name="Google Shape;146;p40"/>
          <p:cNvCxnSpPr/>
          <p:nvPr/>
        </p:nvCxnSpPr>
        <p:spPr>
          <a:xfrm rot="10800000">
            <a:off x="517650" y="2416699"/>
            <a:ext cx="5808000" cy="0"/>
          </a:xfrm>
          <a:prstGeom prst="straightConnector1">
            <a:avLst/>
          </a:prstGeom>
          <a:noFill/>
          <a:ln w="19050" cap="flat" cmpd="sng">
            <a:solidFill>
              <a:srgbClr val="FFFFFF"/>
            </a:solidFill>
            <a:prstDash val="solid"/>
            <a:round/>
            <a:headEnd type="none" w="med" len="med"/>
            <a:tailEnd type="none" w="med" len="med"/>
          </a:ln>
        </p:spPr>
      </p:cxnSp>
      <p:sp>
        <p:nvSpPr>
          <p:cNvPr id="2" name="Google Shape;145;p40">
            <a:extLst>
              <a:ext uri="{FF2B5EF4-FFF2-40B4-BE49-F238E27FC236}">
                <a16:creationId xmlns:a16="http://schemas.microsoft.com/office/drawing/2014/main" id="{A78F6125-E278-0290-0A89-630F8ACBC6D1}"/>
              </a:ext>
            </a:extLst>
          </p:cNvPr>
          <p:cNvSpPr txBox="1"/>
          <p:nvPr/>
        </p:nvSpPr>
        <p:spPr>
          <a:xfrm>
            <a:off x="517650" y="1605790"/>
            <a:ext cx="4931100" cy="430857"/>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1600" dirty="0">
                <a:solidFill>
                  <a:srgbClr val="FFFFFF"/>
                </a:solidFill>
                <a:latin typeface="Open Sans"/>
                <a:ea typeface="Open Sans"/>
                <a:cs typeface="Open Sans"/>
                <a:sym typeface="Open Sans"/>
              </a:rPr>
              <a:t>An website that lets you customise craft tours.</a:t>
            </a:r>
            <a:endParaRPr sz="1600"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451450" y="3219525"/>
            <a:ext cx="2758200" cy="47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800" b="1" dirty="0">
                <a:solidFill>
                  <a:srgbClr val="1967D2"/>
                </a:solidFill>
                <a:latin typeface="Google Sans"/>
                <a:ea typeface="Google Sans"/>
                <a:cs typeface="Google Sans"/>
                <a:sym typeface="Google Sans"/>
              </a:rPr>
              <a:t>R</a:t>
            </a:r>
            <a:r>
              <a:rPr lang="en-IN" sz="1800" b="1" dirty="0" err="1">
                <a:solidFill>
                  <a:srgbClr val="1967D2"/>
                </a:solidFill>
                <a:latin typeface="Google Sans"/>
                <a:ea typeface="Google Sans"/>
                <a:cs typeface="Google Sans"/>
                <a:sym typeface="Google Sans"/>
              </a:rPr>
              <a:t>ajesh</a:t>
            </a:r>
            <a:r>
              <a:rPr lang="en-IN" sz="1800" b="1" dirty="0">
                <a:solidFill>
                  <a:srgbClr val="1967D2"/>
                </a:solidFill>
                <a:latin typeface="Google Sans"/>
                <a:ea typeface="Google Sans"/>
                <a:cs typeface="Google Sans"/>
                <a:sym typeface="Google Sans"/>
              </a:rPr>
              <a:t> Sharma</a:t>
            </a:r>
            <a:endParaRPr lang="en-IN" sz="1800" b="1" i="0" u="none" strike="noStrike" cap="none" dirty="0">
              <a:solidFill>
                <a:srgbClr val="1967D2"/>
              </a:solidFill>
              <a:latin typeface="Google Sans"/>
              <a:ea typeface="Google Sans"/>
              <a:cs typeface="Google Sans"/>
              <a:sym typeface="Google Sans"/>
            </a:endParaRPr>
          </a:p>
        </p:txBody>
      </p:sp>
      <p:sp>
        <p:nvSpPr>
          <p:cNvPr id="56" name="Google Shape;56;p13"/>
          <p:cNvSpPr txBox="1"/>
          <p:nvPr/>
        </p:nvSpPr>
        <p:spPr>
          <a:xfrm>
            <a:off x="206049" y="3614500"/>
            <a:ext cx="1501800" cy="121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Age: </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Education: </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Hometown: </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Family: </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Occupation:</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Google Sans"/>
              <a:ea typeface="Google Sans"/>
              <a:cs typeface="Google Sans"/>
              <a:sym typeface="Google Sans"/>
            </a:endParaRPr>
          </a:p>
        </p:txBody>
      </p:sp>
      <p:sp>
        <p:nvSpPr>
          <p:cNvPr id="57" name="Google Shape;57;p13"/>
          <p:cNvSpPr txBox="1"/>
          <p:nvPr/>
        </p:nvSpPr>
        <p:spPr>
          <a:xfrm>
            <a:off x="1609608" y="3609185"/>
            <a:ext cx="2138676" cy="12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rgbClr val="000000"/>
                </a:solidFill>
                <a:latin typeface="Google Sans"/>
                <a:ea typeface="Google Sans"/>
                <a:cs typeface="Google Sans"/>
                <a:sym typeface="Google Sans"/>
              </a:rPr>
              <a:t>28</a:t>
            </a:r>
          </a:p>
          <a:p>
            <a:pPr marL="0" marR="0" lvl="0" indent="0" algn="l" rtl="0">
              <a:lnSpc>
                <a:spcPct val="100000"/>
              </a:lnSpc>
              <a:spcBef>
                <a:spcPts val="0"/>
              </a:spcBef>
              <a:spcAft>
                <a:spcPts val="0"/>
              </a:spcAft>
              <a:buClr>
                <a:srgbClr val="000000"/>
              </a:buClr>
              <a:buSzPts val="1400"/>
              <a:buFont typeface="Arial"/>
              <a:buNone/>
            </a:pPr>
            <a:r>
              <a:rPr lang="en-US" dirty="0" err="1">
                <a:latin typeface="Google Sans"/>
                <a:ea typeface="Google Sans"/>
                <a:cs typeface="Google Sans"/>
                <a:sym typeface="Google Sans"/>
              </a:rPr>
              <a:t>B.Tech</a:t>
            </a:r>
            <a:endParaRPr sz="1400" i="0" u="none" strike="noStrike" cap="none" dirty="0">
              <a:solidFill>
                <a:srgbClr val="000000"/>
              </a:solidFill>
              <a:latin typeface="Google Sans"/>
              <a:ea typeface="Google Sans"/>
              <a:cs typeface="Google Sans"/>
              <a:sym typeface="Google Sans"/>
            </a:endParaRPr>
          </a:p>
          <a:p>
            <a:pPr marL="0" marR="0" lvl="0" indent="0" algn="l" rtl="0">
              <a:lnSpc>
                <a:spcPct val="100000"/>
              </a:lnSpc>
              <a:spcBef>
                <a:spcPts val="0"/>
              </a:spcBef>
              <a:spcAft>
                <a:spcPts val="0"/>
              </a:spcAft>
              <a:buClr>
                <a:schemeClr val="dk1"/>
              </a:buClr>
              <a:buSzPts val="1100"/>
              <a:buFont typeface="Arial"/>
              <a:buNone/>
            </a:pPr>
            <a:r>
              <a:rPr lang="en-US" sz="1400" i="0" u="none" strike="noStrike" cap="none" dirty="0">
                <a:solidFill>
                  <a:schemeClr val="dk1"/>
                </a:solidFill>
                <a:latin typeface="Google Sans"/>
                <a:ea typeface="Google Sans"/>
                <a:cs typeface="Google Sans"/>
                <a:sym typeface="Google Sans"/>
              </a:rPr>
              <a:t>Delhi, India</a:t>
            </a:r>
            <a:endParaRPr sz="1400" i="0" u="none" strike="noStrike" cap="none" dirty="0">
              <a:solidFill>
                <a:schemeClr val="dk1"/>
              </a:solidFill>
              <a:latin typeface="Google Sans"/>
              <a:ea typeface="Google Sans"/>
              <a:cs typeface="Google Sans"/>
              <a:sym typeface="Google Sans"/>
            </a:endParaRPr>
          </a:p>
          <a:p>
            <a:pPr marL="0" marR="0" lvl="0" indent="0" algn="l" rtl="0">
              <a:lnSpc>
                <a:spcPct val="100000"/>
              </a:lnSpc>
              <a:spcBef>
                <a:spcPts val="0"/>
              </a:spcBef>
              <a:spcAft>
                <a:spcPts val="0"/>
              </a:spcAft>
              <a:buClr>
                <a:srgbClr val="000000"/>
              </a:buClr>
              <a:buSzPts val="1400"/>
              <a:buFont typeface="Arial"/>
              <a:buNone/>
            </a:pPr>
            <a:r>
              <a:rPr lang="en-US" dirty="0">
                <a:latin typeface="Google Sans"/>
                <a:ea typeface="Google Sans"/>
                <a:cs typeface="Google Sans"/>
                <a:sym typeface="Google Sans"/>
              </a:rPr>
              <a:t>Lives with his dog</a:t>
            </a:r>
            <a:endParaRPr sz="1400" i="0" u="none" strike="noStrike" cap="none" dirty="0">
              <a:solidFill>
                <a:srgbClr val="000000"/>
              </a:solidFill>
              <a:latin typeface="Google Sans"/>
              <a:ea typeface="Google Sans"/>
              <a:cs typeface="Google Sans"/>
              <a:sym typeface="Google Sa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rgbClr val="000000"/>
                </a:solidFill>
                <a:latin typeface="Google Sans"/>
                <a:ea typeface="Google Sans"/>
                <a:cs typeface="Google Sans"/>
                <a:sym typeface="Google Sans"/>
              </a:rPr>
              <a:t>Software Developer</a:t>
            </a:r>
            <a:endParaRPr sz="1400" i="0" u="none" strike="noStrike" cap="none" dirty="0">
              <a:solidFill>
                <a:srgbClr val="000000"/>
              </a:solidFill>
              <a:latin typeface="Google Sans"/>
              <a:ea typeface="Google Sans"/>
              <a:cs typeface="Google Sans"/>
              <a:sym typeface="Google Sans"/>
            </a:endParaRPr>
          </a:p>
        </p:txBody>
      </p:sp>
      <p:sp>
        <p:nvSpPr>
          <p:cNvPr id="59" name="Google Shape;59;p13"/>
          <p:cNvSpPr txBox="1"/>
          <p:nvPr/>
        </p:nvSpPr>
        <p:spPr>
          <a:xfrm>
            <a:off x="3646216" y="993007"/>
            <a:ext cx="2522700" cy="193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dirty="0">
                <a:solidFill>
                  <a:srgbClr val="196702"/>
                </a:solidFill>
                <a:latin typeface="Google Sans"/>
                <a:ea typeface="Google Sans"/>
                <a:cs typeface="Google Sans"/>
                <a:sym typeface="Google Sans"/>
              </a:rPr>
              <a:t>Goals</a:t>
            </a:r>
            <a:r>
              <a:rPr lang="en" sz="1800" i="0" u="none" strike="noStrike" cap="none" dirty="0">
                <a:solidFill>
                  <a:srgbClr val="000000"/>
                </a:solidFill>
                <a:latin typeface="Google Sans"/>
                <a:ea typeface="Google Sans"/>
                <a:cs typeface="Google Sans"/>
                <a:sym typeface="Google Sans"/>
              </a:rPr>
              <a:t> </a:t>
            </a:r>
          </a:p>
          <a:p>
            <a:pPr marL="0" marR="0" lvl="0" indent="0" algn="l" rtl="0">
              <a:lnSpc>
                <a:spcPct val="100000"/>
              </a:lnSpc>
              <a:spcBef>
                <a:spcPts val="0"/>
              </a:spcBef>
              <a:spcAft>
                <a:spcPts val="0"/>
              </a:spcAft>
              <a:buClr>
                <a:srgbClr val="000000"/>
              </a:buClr>
              <a:buSzPts val="1900"/>
              <a:buFont typeface="Arial"/>
              <a:buNone/>
            </a:pPr>
            <a:endParaRPr lang="en" sz="1800" i="0" u="none" strike="noStrike" cap="none" dirty="0">
              <a:solidFill>
                <a:srgbClr val="000000"/>
              </a:solidFill>
              <a:latin typeface="Google Sans"/>
              <a:ea typeface="Google Sans"/>
              <a:cs typeface="Google Sans"/>
              <a:sym typeface="Google Sans"/>
            </a:endParaRPr>
          </a:p>
          <a:p>
            <a:pPr marL="285750" marR="0" lvl="0" indent="-285750" algn="l" rtl="0">
              <a:lnSpc>
                <a:spcPct val="100000"/>
              </a:lnSpc>
              <a:spcBef>
                <a:spcPts val="0"/>
              </a:spcBef>
              <a:spcAft>
                <a:spcPts val="0"/>
              </a:spcAft>
              <a:buClr>
                <a:srgbClr val="000000"/>
              </a:buClr>
              <a:buSzPts val="19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Uncover hidden gems and lesser-explored craft traditions.</a:t>
            </a:r>
          </a:p>
          <a:p>
            <a:pPr marL="285750" marR="0" lvl="0" indent="-285750" algn="l" rtl="0">
              <a:lnSpc>
                <a:spcPct val="100000"/>
              </a:lnSpc>
              <a:spcBef>
                <a:spcPts val="0"/>
              </a:spcBef>
              <a:spcAft>
                <a:spcPts val="0"/>
              </a:spcAft>
              <a:buClr>
                <a:srgbClr val="000000"/>
              </a:buClr>
              <a:buSzPts val="19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Easily customize travel plans to accommodate craft workshops.</a:t>
            </a:r>
          </a:p>
          <a:p>
            <a:pPr marL="285750" marR="0" lvl="0" indent="-285750" algn="l" rtl="0">
              <a:lnSpc>
                <a:spcPct val="100000"/>
              </a:lnSpc>
              <a:spcBef>
                <a:spcPts val="0"/>
              </a:spcBef>
              <a:spcAft>
                <a:spcPts val="0"/>
              </a:spcAft>
              <a:buClr>
                <a:srgbClr val="000000"/>
              </a:buClr>
              <a:buSzPts val="19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Support local artisans by purchasing handmade crafts directly.</a:t>
            </a:r>
            <a:endParaRPr lang="en-IN" sz="1400" i="0" u="none" strike="noStrike" cap="none" dirty="0">
              <a:solidFill>
                <a:srgbClr val="000000"/>
              </a:solidFill>
              <a:latin typeface="Google Sans"/>
              <a:ea typeface="Google Sans"/>
              <a:cs typeface="Google Sans"/>
              <a:sym typeface="Google Sans"/>
            </a:endParaRPr>
          </a:p>
        </p:txBody>
      </p:sp>
      <p:sp>
        <p:nvSpPr>
          <p:cNvPr id="60" name="Google Shape;60;p13"/>
          <p:cNvSpPr txBox="1"/>
          <p:nvPr/>
        </p:nvSpPr>
        <p:spPr>
          <a:xfrm>
            <a:off x="6248283" y="986981"/>
            <a:ext cx="2522700" cy="16502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900" b="1" i="0" u="none" strike="noStrike" cap="none" dirty="0">
                <a:solidFill>
                  <a:srgbClr val="C5221F"/>
                </a:solidFill>
                <a:latin typeface="Google Sans"/>
                <a:ea typeface="Google Sans"/>
                <a:cs typeface="Google Sans"/>
                <a:sym typeface="Google Sans"/>
              </a:rPr>
              <a:t>Frustrations</a:t>
            </a:r>
            <a:r>
              <a:rPr lang="en" sz="1800" b="1" i="0" u="none" strike="noStrike" cap="none" dirty="0">
                <a:solidFill>
                  <a:schemeClr val="dk1"/>
                </a:solidFill>
                <a:latin typeface="Google Sans"/>
                <a:ea typeface="Google Sans"/>
                <a:cs typeface="Google Sans"/>
                <a:sym typeface="Google Sans"/>
              </a:rPr>
              <a:t> </a:t>
            </a:r>
          </a:p>
          <a:p>
            <a:pPr marL="0" marR="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Google Sans"/>
              <a:ea typeface="Google Sans"/>
              <a:cs typeface="Google Sans"/>
              <a:sym typeface="Google Sans"/>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Challenges in finding and accessing authentic local craft experiences.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Lack of customization options in traditional travel platforms.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Limited interaction with local artisans due to language barriers.</a:t>
            </a:r>
          </a:p>
        </p:txBody>
      </p:sp>
      <p:sp>
        <p:nvSpPr>
          <p:cNvPr id="61" name="Google Shape;61;p13"/>
          <p:cNvSpPr txBox="1"/>
          <p:nvPr/>
        </p:nvSpPr>
        <p:spPr>
          <a:xfrm>
            <a:off x="3573183" y="499302"/>
            <a:ext cx="5197800" cy="3978834"/>
          </a:xfrm>
          <a:prstGeom prst="rect">
            <a:avLst/>
          </a:prstGeom>
          <a:noFill/>
          <a:ln w="28575"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Google Sans"/>
              <a:ea typeface="Google Sans"/>
              <a:cs typeface="Google Sans"/>
              <a:sym typeface="Google Sans"/>
            </a:endParaRPr>
          </a:p>
        </p:txBody>
      </p:sp>
      <p:pic>
        <p:nvPicPr>
          <p:cNvPr id="3" name="Picture 2">
            <a:extLst>
              <a:ext uri="{FF2B5EF4-FFF2-40B4-BE49-F238E27FC236}">
                <a16:creationId xmlns:a16="http://schemas.microsoft.com/office/drawing/2014/main" id="{17655220-7FD0-AA38-CF81-0A0BB60AB7C6}"/>
              </a:ext>
            </a:extLst>
          </p:cNvPr>
          <p:cNvPicPr>
            <a:picLocks noChangeAspect="1"/>
          </p:cNvPicPr>
          <p:nvPr/>
        </p:nvPicPr>
        <p:blipFill rotWithShape="1">
          <a:blip r:embed="rId3"/>
          <a:srcRect l="7625" r="3654"/>
          <a:stretch/>
        </p:blipFill>
        <p:spPr>
          <a:xfrm>
            <a:off x="505726" y="499301"/>
            <a:ext cx="2649648" cy="27489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body" idx="1"/>
          </p:nvPr>
        </p:nvSpPr>
        <p:spPr>
          <a:xfrm>
            <a:off x="1364425" y="1370400"/>
            <a:ext cx="6512962" cy="332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Software Engineer who is very passionate about arts and crafts</a:t>
            </a:r>
            <a:endParaRPr dirty="0"/>
          </a:p>
        </p:txBody>
      </p:sp>
      <p:sp>
        <p:nvSpPr>
          <p:cNvPr id="167" name="Google Shape;167;p21"/>
          <p:cNvSpPr txBox="1">
            <a:spLocks noGrp="1"/>
          </p:cNvSpPr>
          <p:nvPr>
            <p:ph type="body" idx="3"/>
          </p:nvPr>
        </p:nvSpPr>
        <p:spPr>
          <a:xfrm>
            <a:off x="1364425" y="3275400"/>
            <a:ext cx="7273200" cy="332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I can enjoy and immerse in craft experience at my own pace</a:t>
            </a:r>
            <a:endParaRPr dirty="0"/>
          </a:p>
        </p:txBody>
      </p:sp>
      <p:sp>
        <p:nvSpPr>
          <p:cNvPr id="168" name="Google Shape;168;p21"/>
          <p:cNvSpPr txBox="1">
            <a:spLocks noGrp="1"/>
          </p:cNvSpPr>
          <p:nvPr>
            <p:ph type="body" idx="2"/>
          </p:nvPr>
        </p:nvSpPr>
        <p:spPr>
          <a:xfrm>
            <a:off x="1364425" y="2284800"/>
            <a:ext cx="7273200" cy="332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Be able to customize the itineraries for my tours and travels</a:t>
            </a:r>
            <a:endParaRPr dirty="0"/>
          </a:p>
        </p:txBody>
      </p:sp>
      <p:sp>
        <p:nvSpPr>
          <p:cNvPr id="169" name="Google Shape;169;p21"/>
          <p:cNvSpPr txBox="1"/>
          <p:nvPr/>
        </p:nvSpPr>
        <p:spPr>
          <a:xfrm>
            <a:off x="3750000" y="878900"/>
            <a:ext cx="16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Google Sans"/>
                <a:ea typeface="Google Sans"/>
                <a:cs typeface="Google Sans"/>
                <a:sym typeface="Google Sans"/>
              </a:rPr>
              <a:t>[Rajesh Sharma]</a:t>
            </a:r>
            <a:endParaRPr dirty="0">
              <a:latin typeface="Google Sans"/>
              <a:ea typeface="Google Sans"/>
              <a:cs typeface="Google Sans"/>
              <a:sym typeface="Google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451450" y="3219525"/>
            <a:ext cx="2758200" cy="47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IN" sz="1800" b="1" i="0" u="none" strike="noStrike" cap="none" dirty="0">
                <a:solidFill>
                  <a:srgbClr val="1967D2"/>
                </a:solidFill>
                <a:latin typeface="Google Sans"/>
                <a:ea typeface="Google Sans"/>
                <a:cs typeface="Google Sans"/>
                <a:sym typeface="Google Sans"/>
              </a:rPr>
              <a:t>Maya Patel </a:t>
            </a:r>
          </a:p>
        </p:txBody>
      </p:sp>
      <p:sp>
        <p:nvSpPr>
          <p:cNvPr id="56" name="Google Shape;56;p13"/>
          <p:cNvSpPr txBox="1"/>
          <p:nvPr/>
        </p:nvSpPr>
        <p:spPr>
          <a:xfrm>
            <a:off x="206049" y="3614500"/>
            <a:ext cx="1501800" cy="121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Age: </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Education: </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Hometown: </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Family: </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Google Sans"/>
                <a:ea typeface="Google Sans"/>
                <a:cs typeface="Google Sans"/>
                <a:sym typeface="Google Sans"/>
              </a:rPr>
              <a:t>Occupation:</a:t>
            </a:r>
            <a:endParaRPr sz="1400" b="1" i="0" u="none" strike="noStrike" cap="none" dirty="0">
              <a:solidFill>
                <a:srgbClr val="000000"/>
              </a:solidFill>
              <a:latin typeface="Google Sans"/>
              <a:ea typeface="Google Sans"/>
              <a:cs typeface="Google Sans"/>
              <a:sym typeface="Google Sans"/>
            </a:endParaRPr>
          </a:p>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Google Sans"/>
              <a:ea typeface="Google Sans"/>
              <a:cs typeface="Google Sans"/>
              <a:sym typeface="Google Sans"/>
            </a:endParaRPr>
          </a:p>
        </p:txBody>
      </p:sp>
      <p:sp>
        <p:nvSpPr>
          <p:cNvPr id="57" name="Google Shape;57;p13"/>
          <p:cNvSpPr txBox="1"/>
          <p:nvPr/>
        </p:nvSpPr>
        <p:spPr>
          <a:xfrm>
            <a:off x="1609608" y="3609185"/>
            <a:ext cx="2138676" cy="12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Google Sans"/>
                <a:ea typeface="Google Sans"/>
                <a:cs typeface="Google Sans"/>
                <a:sym typeface="Google Sans"/>
              </a:rPr>
              <a:t>36</a:t>
            </a:r>
            <a:endParaRPr lang="en-US" sz="1400" i="0" u="none" strike="noStrike" cap="none" dirty="0">
              <a:solidFill>
                <a:srgbClr val="000000"/>
              </a:solidFill>
              <a:latin typeface="Google Sans"/>
              <a:ea typeface="Google Sans"/>
              <a:cs typeface="Google Sans"/>
              <a:sym typeface="Google Sans"/>
            </a:endParaRPr>
          </a:p>
          <a:p>
            <a:pPr marL="0" marR="0" lvl="0" indent="0" algn="l" rtl="0">
              <a:lnSpc>
                <a:spcPct val="100000"/>
              </a:lnSpc>
              <a:spcBef>
                <a:spcPts val="0"/>
              </a:spcBef>
              <a:spcAft>
                <a:spcPts val="0"/>
              </a:spcAft>
              <a:buClr>
                <a:srgbClr val="000000"/>
              </a:buClr>
              <a:buSzPts val="1400"/>
              <a:buFont typeface="Arial"/>
              <a:buNone/>
            </a:pPr>
            <a:r>
              <a:rPr lang="en-US" dirty="0">
                <a:latin typeface="Google Sans"/>
                <a:ea typeface="Google Sans"/>
                <a:cs typeface="Google Sans"/>
                <a:sym typeface="Google Sans"/>
              </a:rPr>
              <a:t>Bachelors of Arts</a:t>
            </a:r>
            <a:endParaRPr sz="1400" i="0" u="none" strike="noStrike" cap="none" dirty="0">
              <a:solidFill>
                <a:srgbClr val="000000"/>
              </a:solidFill>
              <a:latin typeface="Google Sans"/>
              <a:ea typeface="Google Sans"/>
              <a:cs typeface="Google Sans"/>
              <a:sym typeface="Google Sans"/>
            </a:endParaRPr>
          </a:p>
          <a:p>
            <a:pPr marL="0" marR="0" lvl="0" indent="0" algn="l" rtl="0">
              <a:lnSpc>
                <a:spcPct val="100000"/>
              </a:lnSpc>
              <a:spcBef>
                <a:spcPts val="0"/>
              </a:spcBef>
              <a:spcAft>
                <a:spcPts val="0"/>
              </a:spcAft>
              <a:buClr>
                <a:schemeClr val="dk1"/>
              </a:buClr>
              <a:buSzPts val="1100"/>
              <a:buFont typeface="Arial"/>
              <a:buNone/>
            </a:pPr>
            <a:r>
              <a:rPr lang="en-US" dirty="0">
                <a:solidFill>
                  <a:schemeClr val="dk1"/>
                </a:solidFill>
                <a:latin typeface="Google Sans"/>
                <a:ea typeface="Google Sans"/>
                <a:cs typeface="Google Sans"/>
                <a:sym typeface="Google Sans"/>
              </a:rPr>
              <a:t>Vadodara, India</a:t>
            </a:r>
            <a:endParaRPr sz="1400" i="0" u="none" strike="noStrike" cap="none" dirty="0">
              <a:solidFill>
                <a:schemeClr val="dk1"/>
              </a:solidFill>
              <a:latin typeface="Google Sans"/>
              <a:ea typeface="Google Sans"/>
              <a:cs typeface="Google Sans"/>
              <a:sym typeface="Google Sa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rgbClr val="000000"/>
                </a:solidFill>
                <a:latin typeface="Google Sans"/>
                <a:ea typeface="Google Sans"/>
                <a:cs typeface="Google Sans"/>
                <a:sym typeface="Google Sans"/>
              </a:rPr>
              <a:t>Lives with Husband</a:t>
            </a:r>
            <a:endParaRPr sz="1400" i="0" u="none" strike="noStrike" cap="none" dirty="0">
              <a:solidFill>
                <a:srgbClr val="000000"/>
              </a:solidFill>
              <a:latin typeface="Google Sans"/>
              <a:ea typeface="Google Sans"/>
              <a:cs typeface="Google Sans"/>
              <a:sym typeface="Google Sa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rgbClr val="000000"/>
                </a:solidFill>
                <a:latin typeface="Google Sans"/>
                <a:ea typeface="Google Sans"/>
                <a:cs typeface="Google Sans"/>
                <a:sym typeface="Google Sans"/>
              </a:rPr>
              <a:t>Marketing Manager</a:t>
            </a:r>
            <a:endParaRPr sz="1400" i="0" u="none" strike="noStrike" cap="none" dirty="0">
              <a:solidFill>
                <a:srgbClr val="000000"/>
              </a:solidFill>
              <a:latin typeface="Google Sans"/>
              <a:ea typeface="Google Sans"/>
              <a:cs typeface="Google Sans"/>
              <a:sym typeface="Google Sans"/>
            </a:endParaRPr>
          </a:p>
        </p:txBody>
      </p:sp>
      <p:sp>
        <p:nvSpPr>
          <p:cNvPr id="59" name="Google Shape;59;p13"/>
          <p:cNvSpPr txBox="1"/>
          <p:nvPr/>
        </p:nvSpPr>
        <p:spPr>
          <a:xfrm>
            <a:off x="3661041" y="1206719"/>
            <a:ext cx="2522700" cy="193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dirty="0">
                <a:solidFill>
                  <a:srgbClr val="196702"/>
                </a:solidFill>
                <a:latin typeface="Google Sans"/>
                <a:ea typeface="Google Sans"/>
                <a:cs typeface="Google Sans"/>
                <a:sym typeface="Google Sans"/>
              </a:rPr>
              <a:t>Goals</a:t>
            </a:r>
            <a:r>
              <a:rPr lang="en" sz="1800" i="0" u="none" strike="noStrike" cap="none" dirty="0">
                <a:solidFill>
                  <a:srgbClr val="000000"/>
                </a:solidFill>
                <a:latin typeface="Google Sans"/>
                <a:ea typeface="Google Sans"/>
                <a:cs typeface="Google Sans"/>
                <a:sym typeface="Google Sans"/>
              </a:rPr>
              <a:t> </a:t>
            </a:r>
            <a:endParaRPr lang="en" sz="1800" dirty="0">
              <a:latin typeface="Google Sans"/>
              <a:ea typeface="Google Sans"/>
              <a:cs typeface="Google Sans"/>
              <a:sym typeface="Google Sans"/>
            </a:endParaRPr>
          </a:p>
          <a:p>
            <a:pPr marL="285750" marR="0" lvl="0" indent="-285750" algn="l" rtl="0">
              <a:lnSpc>
                <a:spcPct val="100000"/>
              </a:lnSpc>
              <a:spcBef>
                <a:spcPts val="0"/>
              </a:spcBef>
              <a:spcAft>
                <a:spcPts val="0"/>
              </a:spcAft>
              <a:buClr>
                <a:srgbClr val="000000"/>
              </a:buClr>
              <a:buSzPts val="19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To discover and engage in authentic craft experiences during travels.</a:t>
            </a:r>
          </a:p>
          <a:p>
            <a:pPr marL="285750" marR="0" lvl="0" indent="-285750" algn="l" rtl="0">
              <a:lnSpc>
                <a:spcPct val="100000"/>
              </a:lnSpc>
              <a:spcBef>
                <a:spcPts val="0"/>
              </a:spcBef>
              <a:spcAft>
                <a:spcPts val="0"/>
              </a:spcAft>
              <a:buClr>
                <a:srgbClr val="000000"/>
              </a:buClr>
              <a:buSzPts val="19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Customizable itineraries that align with her specific craft interests.</a:t>
            </a:r>
          </a:p>
          <a:p>
            <a:pPr marL="285750" marR="0" lvl="0" indent="-285750" algn="l" rtl="0">
              <a:lnSpc>
                <a:spcPct val="100000"/>
              </a:lnSpc>
              <a:spcBef>
                <a:spcPts val="0"/>
              </a:spcBef>
              <a:spcAft>
                <a:spcPts val="0"/>
              </a:spcAft>
              <a:buClr>
                <a:srgbClr val="000000"/>
              </a:buClr>
              <a:buSzPts val="19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Connect with local artisans to learn about traditional craftsmanship.</a:t>
            </a:r>
            <a:endParaRPr lang="en-IN" sz="1400" i="0" u="none" strike="noStrike" cap="none" dirty="0">
              <a:solidFill>
                <a:srgbClr val="000000"/>
              </a:solidFill>
              <a:latin typeface="Google Sans"/>
              <a:ea typeface="Google Sans"/>
              <a:cs typeface="Google Sans"/>
              <a:sym typeface="Google Sans"/>
            </a:endParaRPr>
          </a:p>
        </p:txBody>
      </p:sp>
      <p:sp>
        <p:nvSpPr>
          <p:cNvPr id="60" name="Google Shape;60;p13"/>
          <p:cNvSpPr txBox="1"/>
          <p:nvPr/>
        </p:nvSpPr>
        <p:spPr>
          <a:xfrm>
            <a:off x="6259941" y="1206719"/>
            <a:ext cx="2522700" cy="16502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900" b="1" i="0" u="none" strike="noStrike" cap="none" dirty="0">
                <a:solidFill>
                  <a:srgbClr val="C5221F"/>
                </a:solidFill>
                <a:latin typeface="Google Sans"/>
                <a:ea typeface="Google Sans"/>
                <a:cs typeface="Google Sans"/>
                <a:sym typeface="Google Sans"/>
              </a:rPr>
              <a:t>Frustrations</a:t>
            </a:r>
            <a:r>
              <a:rPr lang="en" sz="1800" b="1" i="0" u="none" strike="noStrike" cap="none" dirty="0">
                <a:solidFill>
                  <a:schemeClr val="dk1"/>
                </a:solidFill>
                <a:latin typeface="Google Sans"/>
                <a:ea typeface="Google Sans"/>
                <a:cs typeface="Google Sans"/>
                <a:sym typeface="Google Sans"/>
              </a:rPr>
              <a:t>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Limited options for personalized craft-focused itineraries.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Difficulty in finding reliable information about authentic crafts.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i="0" u="none" strike="noStrike" cap="none" dirty="0">
                <a:solidFill>
                  <a:srgbClr val="000000"/>
                </a:solidFill>
                <a:latin typeface="Google Sans"/>
                <a:ea typeface="Google Sans"/>
                <a:cs typeface="Google Sans"/>
                <a:sym typeface="Google Sans"/>
              </a:rPr>
              <a:t>Lack of interactive and engaging cultural experiences during trips.</a:t>
            </a:r>
          </a:p>
        </p:txBody>
      </p:sp>
      <p:sp>
        <p:nvSpPr>
          <p:cNvPr id="61" name="Google Shape;61;p13"/>
          <p:cNvSpPr txBox="1"/>
          <p:nvPr/>
        </p:nvSpPr>
        <p:spPr>
          <a:xfrm>
            <a:off x="3584841" y="914400"/>
            <a:ext cx="5197800" cy="3581683"/>
          </a:xfrm>
          <a:prstGeom prst="rect">
            <a:avLst/>
          </a:prstGeom>
          <a:noFill/>
          <a:ln w="28575"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Google Sans"/>
              <a:ea typeface="Google Sans"/>
              <a:cs typeface="Google Sans"/>
              <a:sym typeface="Google Sans"/>
            </a:endParaRPr>
          </a:p>
        </p:txBody>
      </p:sp>
      <p:pic>
        <p:nvPicPr>
          <p:cNvPr id="4" name="Picture 3">
            <a:extLst>
              <a:ext uri="{FF2B5EF4-FFF2-40B4-BE49-F238E27FC236}">
                <a16:creationId xmlns:a16="http://schemas.microsoft.com/office/drawing/2014/main" id="{F46B0EF1-E656-9E23-941B-B2C2F0BA51E8}"/>
              </a:ext>
            </a:extLst>
          </p:cNvPr>
          <p:cNvPicPr>
            <a:picLocks noChangeAspect="1"/>
          </p:cNvPicPr>
          <p:nvPr/>
        </p:nvPicPr>
        <p:blipFill rotWithShape="1">
          <a:blip r:embed="rId3"/>
          <a:srcRect l="13638" r="5568"/>
          <a:stretch/>
        </p:blipFill>
        <p:spPr>
          <a:xfrm>
            <a:off x="686950" y="354527"/>
            <a:ext cx="2522700" cy="2785992"/>
          </a:xfrm>
          <a:prstGeom prst="rect">
            <a:avLst/>
          </a:prstGeom>
        </p:spPr>
      </p:pic>
    </p:spTree>
    <p:extLst>
      <p:ext uri="{BB962C8B-B14F-4D97-AF65-F5344CB8AC3E}">
        <p14:creationId xmlns:p14="http://schemas.microsoft.com/office/powerpoint/2010/main" val="221822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06C56-F841-ADC7-727C-84A0E43FAE5D}"/>
              </a:ext>
            </a:extLst>
          </p:cNvPr>
          <p:cNvSpPr>
            <a:spLocks noGrp="1"/>
          </p:cNvSpPr>
          <p:nvPr>
            <p:ph type="body" idx="1"/>
          </p:nvPr>
        </p:nvSpPr>
        <p:spPr/>
        <p:txBody>
          <a:bodyPr>
            <a:noAutofit/>
          </a:bodyPr>
          <a:lstStyle/>
          <a:p>
            <a:pPr marL="127000" indent="0">
              <a:buNone/>
            </a:pPr>
            <a:r>
              <a:rPr lang="en-US" dirty="0"/>
              <a:t>Passionate traveler and cultural enthusiast</a:t>
            </a:r>
            <a:endParaRPr lang="en-IN" dirty="0"/>
          </a:p>
        </p:txBody>
      </p:sp>
      <p:sp>
        <p:nvSpPr>
          <p:cNvPr id="3" name="Text Placeholder 2">
            <a:extLst>
              <a:ext uri="{FF2B5EF4-FFF2-40B4-BE49-F238E27FC236}">
                <a16:creationId xmlns:a16="http://schemas.microsoft.com/office/drawing/2014/main" id="{17822859-328B-D075-1ADD-1D9AFB4FAC72}"/>
              </a:ext>
            </a:extLst>
          </p:cNvPr>
          <p:cNvSpPr>
            <a:spLocks noGrp="1"/>
          </p:cNvSpPr>
          <p:nvPr>
            <p:ph type="body" idx="2"/>
          </p:nvPr>
        </p:nvSpPr>
        <p:spPr>
          <a:xfrm>
            <a:off x="1364425" y="1970475"/>
            <a:ext cx="7273200" cy="332100"/>
          </a:xfrm>
        </p:spPr>
        <p:txBody>
          <a:bodyPr>
            <a:noAutofit/>
          </a:bodyPr>
          <a:lstStyle/>
          <a:p>
            <a:pPr marL="127000" indent="0">
              <a:buNone/>
            </a:pPr>
            <a:r>
              <a:rPr lang="en-US" dirty="0"/>
              <a:t>Experience crafts first hand and hear directly from artisans rather than reading about crafts online</a:t>
            </a:r>
            <a:endParaRPr lang="en-IN" dirty="0"/>
          </a:p>
        </p:txBody>
      </p:sp>
      <p:sp>
        <p:nvSpPr>
          <p:cNvPr id="4" name="Text Placeholder 3">
            <a:extLst>
              <a:ext uri="{FF2B5EF4-FFF2-40B4-BE49-F238E27FC236}">
                <a16:creationId xmlns:a16="http://schemas.microsoft.com/office/drawing/2014/main" id="{CCFCFDED-7210-CB5F-F86F-07A9A8D8B24B}"/>
              </a:ext>
            </a:extLst>
          </p:cNvPr>
          <p:cNvSpPr>
            <a:spLocks noGrp="1"/>
          </p:cNvSpPr>
          <p:nvPr>
            <p:ph type="body" idx="3"/>
          </p:nvPr>
        </p:nvSpPr>
        <p:spPr/>
        <p:txBody>
          <a:bodyPr>
            <a:noAutofit/>
          </a:bodyPr>
          <a:lstStyle/>
          <a:p>
            <a:pPr marL="127000" indent="0">
              <a:buNone/>
            </a:pPr>
            <a:r>
              <a:rPr lang="en-US" dirty="0"/>
              <a:t>I can truly remember the experience</a:t>
            </a:r>
            <a:endParaRPr lang="en-IN" dirty="0"/>
          </a:p>
        </p:txBody>
      </p:sp>
      <p:sp>
        <p:nvSpPr>
          <p:cNvPr id="5" name="Text Placeholder 4">
            <a:extLst>
              <a:ext uri="{FF2B5EF4-FFF2-40B4-BE49-F238E27FC236}">
                <a16:creationId xmlns:a16="http://schemas.microsoft.com/office/drawing/2014/main" id="{AFA75562-8CA7-7AF1-52C6-4A286FC9BE44}"/>
              </a:ext>
            </a:extLst>
          </p:cNvPr>
          <p:cNvSpPr>
            <a:spLocks noGrp="1"/>
          </p:cNvSpPr>
          <p:nvPr>
            <p:ph type="body" idx="4"/>
          </p:nvPr>
        </p:nvSpPr>
        <p:spPr>
          <a:xfrm>
            <a:off x="3864766" y="855411"/>
            <a:ext cx="1350169" cy="308100"/>
          </a:xfrm>
        </p:spPr>
        <p:txBody>
          <a:bodyPr>
            <a:noAutofit/>
          </a:bodyPr>
          <a:lstStyle/>
          <a:p>
            <a:pPr marL="139700" indent="0" algn="just">
              <a:buNone/>
            </a:pPr>
            <a:r>
              <a:rPr lang="en-US" dirty="0">
                <a:solidFill>
                  <a:schemeClr val="tx1"/>
                </a:solidFill>
              </a:rPr>
              <a:t>[Maya Patel]</a:t>
            </a:r>
            <a:endParaRPr lang="en-IN" dirty="0">
              <a:solidFill>
                <a:schemeClr val="tx1"/>
              </a:solidFill>
            </a:endParaRPr>
          </a:p>
        </p:txBody>
      </p:sp>
    </p:spTree>
    <p:extLst>
      <p:ext uri="{BB962C8B-B14F-4D97-AF65-F5344CB8AC3E}">
        <p14:creationId xmlns:p14="http://schemas.microsoft.com/office/powerpoint/2010/main" val="180719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p:nvPr/>
        </p:nvSpPr>
        <p:spPr>
          <a:xfrm>
            <a:off x="171175" y="119650"/>
            <a:ext cx="5108056"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accent1">
                    <a:lumMod val="75000"/>
                  </a:schemeClr>
                </a:solidFill>
                <a:latin typeface="Google Sans"/>
                <a:ea typeface="Google Sans"/>
                <a:cs typeface="Google Sans"/>
                <a:sym typeface="Google Sans"/>
              </a:rPr>
              <a:t>Current User Journey Map </a:t>
            </a:r>
            <a:r>
              <a:rPr lang="en" sz="1600" b="1" dirty="0">
                <a:latin typeface="Google Sans"/>
                <a:ea typeface="Google Sans"/>
                <a:cs typeface="Google Sans"/>
                <a:sym typeface="Google Sans"/>
              </a:rPr>
              <a:t>for Traveler Persona</a:t>
            </a:r>
            <a:endParaRPr sz="1600" b="1" dirty="0">
              <a:latin typeface="Google Sans"/>
              <a:ea typeface="Google Sans"/>
              <a:cs typeface="Google Sans"/>
              <a:sym typeface="Google Sans"/>
            </a:endParaRPr>
          </a:p>
        </p:txBody>
      </p:sp>
      <p:sp>
        <p:nvSpPr>
          <p:cNvPr id="188" name="Google Shape;188;p33"/>
          <p:cNvSpPr txBox="1"/>
          <p:nvPr/>
        </p:nvSpPr>
        <p:spPr>
          <a:xfrm>
            <a:off x="171175" y="389050"/>
            <a:ext cx="8487600" cy="2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IN" sz="1100" dirty="0">
                <a:solidFill>
                  <a:srgbClr val="434343"/>
                </a:solidFill>
                <a:latin typeface="Google Sans"/>
                <a:ea typeface="Google Sans"/>
                <a:cs typeface="Google Sans"/>
                <a:sym typeface="Google Sans"/>
              </a:rPr>
              <a:t>Goal: Book a customised Craft Tour</a:t>
            </a:r>
          </a:p>
          <a:p>
            <a:pPr marL="0" lvl="0" indent="0" algn="l" rtl="0">
              <a:spcBef>
                <a:spcPts val="0"/>
              </a:spcBef>
              <a:spcAft>
                <a:spcPts val="300"/>
              </a:spcAft>
              <a:buNone/>
            </a:pPr>
            <a:endParaRPr lang="en-IN" sz="1600" b="1" dirty="0">
              <a:latin typeface="Google Sans"/>
              <a:ea typeface="Google Sans"/>
              <a:cs typeface="Google Sans"/>
              <a:sym typeface="Google Sans"/>
            </a:endParaRPr>
          </a:p>
        </p:txBody>
      </p:sp>
      <p:graphicFrame>
        <p:nvGraphicFramePr>
          <p:cNvPr id="189" name="Google Shape;189;p33"/>
          <p:cNvGraphicFramePr/>
          <p:nvPr>
            <p:extLst>
              <p:ext uri="{D42A27DB-BD31-4B8C-83A1-F6EECF244321}">
                <p14:modId xmlns:p14="http://schemas.microsoft.com/office/powerpoint/2010/main" val="1931304917"/>
              </p:ext>
            </p:extLst>
          </p:nvPr>
        </p:nvGraphicFramePr>
        <p:xfrm>
          <a:off x="226349" y="848300"/>
          <a:ext cx="8667039" cy="3972400"/>
        </p:xfrm>
        <a:graphic>
          <a:graphicData uri="http://schemas.openxmlformats.org/drawingml/2006/table">
            <a:tbl>
              <a:tblPr>
                <a:noFill/>
              </a:tblPr>
              <a:tblGrid>
                <a:gridCol w="1444506">
                  <a:extLst>
                    <a:ext uri="{9D8B030D-6E8A-4147-A177-3AD203B41FA5}">
                      <a16:colId xmlns:a16="http://schemas.microsoft.com/office/drawing/2014/main" val="20000"/>
                    </a:ext>
                  </a:extLst>
                </a:gridCol>
                <a:gridCol w="1444506">
                  <a:extLst>
                    <a:ext uri="{9D8B030D-6E8A-4147-A177-3AD203B41FA5}">
                      <a16:colId xmlns:a16="http://schemas.microsoft.com/office/drawing/2014/main" val="20001"/>
                    </a:ext>
                  </a:extLst>
                </a:gridCol>
                <a:gridCol w="1444506">
                  <a:extLst>
                    <a:ext uri="{9D8B030D-6E8A-4147-A177-3AD203B41FA5}">
                      <a16:colId xmlns:a16="http://schemas.microsoft.com/office/drawing/2014/main" val="1882251779"/>
                    </a:ext>
                  </a:extLst>
                </a:gridCol>
                <a:gridCol w="1444506">
                  <a:extLst>
                    <a:ext uri="{9D8B030D-6E8A-4147-A177-3AD203B41FA5}">
                      <a16:colId xmlns:a16="http://schemas.microsoft.com/office/drawing/2014/main" val="20002"/>
                    </a:ext>
                  </a:extLst>
                </a:gridCol>
                <a:gridCol w="1424739">
                  <a:extLst>
                    <a:ext uri="{9D8B030D-6E8A-4147-A177-3AD203B41FA5}">
                      <a16:colId xmlns:a16="http://schemas.microsoft.com/office/drawing/2014/main" val="20003"/>
                    </a:ext>
                  </a:extLst>
                </a:gridCol>
                <a:gridCol w="1464276">
                  <a:extLst>
                    <a:ext uri="{9D8B030D-6E8A-4147-A177-3AD203B41FA5}">
                      <a16:colId xmlns:a16="http://schemas.microsoft.com/office/drawing/2014/main" val="20004"/>
                    </a:ext>
                  </a:extLst>
                </a:gridCol>
              </a:tblGrid>
              <a:tr h="713900">
                <a:tc>
                  <a:txBody>
                    <a:bodyPr/>
                    <a:lstStyle/>
                    <a:p>
                      <a:pPr marL="0" lvl="0" indent="0" algn="ctr" rtl="0">
                        <a:spcBef>
                          <a:spcPts val="0"/>
                        </a:spcBef>
                        <a:spcAft>
                          <a:spcPts val="0"/>
                        </a:spcAft>
                        <a:buNone/>
                      </a:pPr>
                      <a:r>
                        <a:rPr lang="en" sz="750" b="1" dirty="0">
                          <a:latin typeface="Google Sans"/>
                          <a:ea typeface="Google Sans"/>
                          <a:cs typeface="Google Sans"/>
                          <a:sym typeface="Google Sans"/>
                        </a:rPr>
                        <a:t>ACTION</a:t>
                      </a:r>
                      <a:endParaRPr sz="750" b="1" dirty="0">
                        <a:latin typeface="Google Sans"/>
                        <a:ea typeface="Google Sans"/>
                        <a:cs typeface="Google Sans"/>
                        <a:sym typeface="Google Sans"/>
                      </a:endParaRPr>
                    </a:p>
                  </a:txBody>
                  <a:tcPr marL="91425" marR="91425" marT="91425" marB="91425" anchor="ctr">
                    <a:lnL w="952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750" b="1" dirty="0">
                          <a:latin typeface="Google Sans"/>
                          <a:sym typeface="Google Sans"/>
                        </a:rPr>
                        <a:t>Search About Craft</a:t>
                      </a:r>
                      <a:endParaRPr sz="750" dirty="0"/>
                    </a:p>
                  </a:txBody>
                  <a:tcPr marL="91425" marR="91425" marT="91425" marB="91425" anchor="ctr">
                    <a:lnL w="2857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D2E3FC"/>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IN" sz="750" b="1" dirty="0">
                          <a:latin typeface="Google Sans"/>
                          <a:sym typeface="Google Sans"/>
                        </a:rPr>
                        <a:t>Search About Location</a:t>
                      </a:r>
                      <a:endParaRPr lang="en-IN" sz="750" dirty="0"/>
                    </a:p>
                  </a:txBody>
                  <a:tcPr marL="91425" marR="91425" marT="91425" marB="91425" anchor="ctr">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28575" cap="flat" cmpd="sng" algn="ctr">
                      <a:solidFill>
                        <a:srgbClr val="666666"/>
                      </a:solidFill>
                      <a:prstDash val="solid"/>
                      <a:round/>
                      <a:headEnd type="none" w="sm" len="sm"/>
                      <a:tailEnd type="none" w="sm" len="sm"/>
                    </a:lnB>
                    <a:solidFill>
                      <a:srgbClr val="D2E3FC"/>
                    </a:solidFill>
                  </a:tcPr>
                </a:tc>
                <a:tc>
                  <a:txBody>
                    <a:bodyPr/>
                    <a:lstStyle/>
                    <a:p>
                      <a:pPr marL="0" lvl="0" indent="0" algn="ctr" rtl="0">
                        <a:lnSpc>
                          <a:spcPct val="115000"/>
                        </a:lnSpc>
                        <a:spcBef>
                          <a:spcPts val="0"/>
                        </a:spcBef>
                        <a:spcAft>
                          <a:spcPts val="0"/>
                        </a:spcAft>
                        <a:buNone/>
                      </a:pPr>
                      <a:r>
                        <a:rPr lang="en" sz="750" b="1" dirty="0">
                          <a:latin typeface="Google Sans"/>
                          <a:sym typeface="Google Sans"/>
                        </a:rPr>
                        <a:t>Book Train/flights</a:t>
                      </a:r>
                      <a:endParaRPr sz="750" dirty="0"/>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D2E3FC"/>
                    </a:solidFill>
                  </a:tcPr>
                </a:tc>
                <a:tc>
                  <a:txBody>
                    <a:bodyPr/>
                    <a:lstStyle/>
                    <a:p>
                      <a:pPr marL="0" lvl="0" indent="0" algn="ctr" rtl="0">
                        <a:lnSpc>
                          <a:spcPct val="115000"/>
                        </a:lnSpc>
                        <a:spcBef>
                          <a:spcPts val="0"/>
                        </a:spcBef>
                        <a:spcAft>
                          <a:spcPts val="0"/>
                        </a:spcAft>
                        <a:buNone/>
                      </a:pPr>
                      <a:r>
                        <a:rPr lang="en" sz="750" b="1" dirty="0">
                          <a:latin typeface="Google Sans"/>
                          <a:ea typeface="Google Sans"/>
                          <a:cs typeface="Google Sans"/>
                          <a:sym typeface="Google Sans"/>
                        </a:rPr>
                        <a:t>Book Cab/ Bus</a:t>
                      </a:r>
                      <a:endParaRPr sz="750" dirty="0">
                        <a:latin typeface="Google Sans"/>
                        <a:ea typeface="Google Sans"/>
                        <a:cs typeface="Google Sans"/>
                        <a:sym typeface="Google Sans"/>
                      </a:endParaRPr>
                    </a:p>
                  </a:txBody>
                  <a:tcPr marL="91425" marR="91425" marT="91425" marB="91425" anchor="ctr">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28575" cap="flat" cmpd="sng" algn="ctr">
                      <a:solidFill>
                        <a:srgbClr val="666666"/>
                      </a:solidFill>
                      <a:prstDash val="solid"/>
                      <a:round/>
                      <a:headEnd type="none" w="sm" len="sm"/>
                      <a:tailEnd type="none" w="sm" len="sm"/>
                    </a:lnB>
                    <a:solidFill>
                      <a:srgbClr val="D2E3FC"/>
                    </a:solidFill>
                  </a:tcPr>
                </a:tc>
                <a:tc>
                  <a:txBody>
                    <a:bodyPr/>
                    <a:lstStyle/>
                    <a:p>
                      <a:pPr marL="0" lvl="0" indent="0" algn="ctr" rtl="0">
                        <a:lnSpc>
                          <a:spcPct val="115000"/>
                        </a:lnSpc>
                        <a:spcBef>
                          <a:spcPts val="0"/>
                        </a:spcBef>
                        <a:spcAft>
                          <a:spcPts val="0"/>
                        </a:spcAft>
                        <a:buNone/>
                      </a:pPr>
                      <a:r>
                        <a:rPr lang="en" sz="750" b="1" dirty="0">
                          <a:latin typeface="Google Sans"/>
                          <a:ea typeface="Google Sans"/>
                          <a:cs typeface="Google Sans"/>
                          <a:sym typeface="Google Sans"/>
                        </a:rPr>
                        <a:t>Book Stay</a:t>
                      </a:r>
                      <a:endParaRPr sz="750" dirty="0">
                        <a:latin typeface="Google Sans"/>
                        <a:ea typeface="Google Sans"/>
                        <a:cs typeface="Google Sans"/>
                        <a:sym typeface="Google Sans"/>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D2E3FC"/>
                    </a:solidFill>
                  </a:tcPr>
                </a:tc>
                <a:extLst>
                  <a:ext uri="{0D108BD9-81ED-4DB2-BD59-A6C34878D82A}">
                    <a16:rowId xmlns:a16="http://schemas.microsoft.com/office/drawing/2014/main" val="10000"/>
                  </a:ext>
                </a:extLst>
              </a:tr>
              <a:tr h="766662">
                <a:tc>
                  <a:txBody>
                    <a:bodyPr/>
                    <a:lstStyle/>
                    <a:p>
                      <a:pPr marL="177800" lvl="0" indent="-114300" algn="ctr" rtl="0">
                        <a:spcBef>
                          <a:spcPts val="0"/>
                        </a:spcBef>
                        <a:spcAft>
                          <a:spcPts val="0"/>
                        </a:spcAft>
                        <a:buNone/>
                      </a:pPr>
                      <a:r>
                        <a:rPr lang="en" sz="750" b="1" dirty="0">
                          <a:latin typeface="Google Sans"/>
                          <a:ea typeface="Google Sans"/>
                          <a:cs typeface="Google Sans"/>
                          <a:sym typeface="Google Sans"/>
                        </a:rPr>
                        <a:t>TASK LIST</a:t>
                      </a:r>
                      <a:endParaRPr sz="750" b="1" dirty="0">
                        <a:latin typeface="Google Sans"/>
                        <a:ea typeface="Google Sans"/>
                        <a:cs typeface="Google Sans"/>
                        <a:sym typeface="Google Sans"/>
                      </a:endParaRPr>
                    </a:p>
                  </a:txBody>
                  <a:tcPr marL="91425" marR="91425" marT="91425" marB="91425" anchor="ctr">
                    <a:lnL w="952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750" dirty="0">
                          <a:latin typeface="Google Sans"/>
                          <a:ea typeface="Google Sans"/>
                          <a:cs typeface="Google Sans"/>
                          <a:sym typeface="Google Sans"/>
                        </a:rPr>
                        <a:t>Tasks</a:t>
                      </a:r>
                      <a:endParaRPr sz="750" dirty="0">
                        <a:latin typeface="Google Sans"/>
                        <a:ea typeface="Google Sans"/>
                        <a:cs typeface="Google Sans"/>
                        <a:sym typeface="Google Sans"/>
                      </a:endParaRPr>
                    </a:p>
                    <a:p>
                      <a:pPr marL="0" lvl="0" indent="0" algn="l" rtl="0">
                        <a:spcBef>
                          <a:spcPts val="0"/>
                        </a:spcBef>
                        <a:spcAft>
                          <a:spcPts val="0"/>
                        </a:spcAft>
                        <a:buNone/>
                      </a:pPr>
                      <a:endParaRPr sz="750" dirty="0">
                        <a:latin typeface="Google Sans"/>
                        <a:ea typeface="Google Sans"/>
                        <a:cs typeface="Google Sans"/>
                        <a:sym typeface="Google Sans"/>
                      </a:endParaRPr>
                    </a:p>
                    <a:p>
                      <a:pPr marL="228600" lvl="0" indent="-228600" algn="l" rtl="0">
                        <a:spcBef>
                          <a:spcPts val="0"/>
                        </a:spcBef>
                        <a:spcAft>
                          <a:spcPts val="0"/>
                        </a:spcAft>
                        <a:buAutoNum type="alphaUcPeriod"/>
                      </a:pPr>
                      <a:r>
                        <a:rPr lang="en-US" sz="750" dirty="0">
                          <a:latin typeface="Google Sans"/>
                          <a:ea typeface="Google Sans"/>
                          <a:cs typeface="Google Sans"/>
                          <a:sym typeface="Google Sans"/>
                        </a:rPr>
                        <a:t>Note where the craft is taking place</a:t>
                      </a:r>
                    </a:p>
                    <a:p>
                      <a:pPr marL="228600" lvl="0" indent="-228600" algn="l" rtl="0">
                        <a:spcBef>
                          <a:spcPts val="0"/>
                        </a:spcBef>
                        <a:spcAft>
                          <a:spcPts val="0"/>
                        </a:spcAft>
                        <a:buAutoNum type="alphaUcPeriod"/>
                      </a:pPr>
                      <a:r>
                        <a:rPr lang="en-US" sz="750" dirty="0">
                          <a:latin typeface="Google Sans"/>
                          <a:ea typeface="Google Sans"/>
                          <a:cs typeface="Google Sans"/>
                          <a:sym typeface="Google Sans"/>
                        </a:rPr>
                        <a:t>Note what the craft is about</a:t>
                      </a:r>
                      <a:endParaRPr sz="750" dirty="0">
                        <a:latin typeface="Google Sans"/>
                        <a:ea typeface="Google Sans"/>
                        <a:cs typeface="Google Sans"/>
                        <a:sym typeface="Google Sans"/>
                      </a:endParaRPr>
                    </a:p>
                  </a:txBody>
                  <a:tcPr marL="91425" marR="91425" marT="91425" marB="91425">
                    <a:lnL w="2857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750" dirty="0">
                          <a:latin typeface="Google Sans"/>
                          <a:ea typeface="Google Sans"/>
                          <a:cs typeface="Google Sans"/>
                          <a:sym typeface="Google Sans"/>
                        </a:rPr>
                        <a:t>Tasks</a:t>
                      </a:r>
                    </a:p>
                    <a:p>
                      <a:pPr marL="0" lvl="0" indent="0" algn="l" rtl="0">
                        <a:spcBef>
                          <a:spcPts val="0"/>
                        </a:spcBef>
                        <a:spcAft>
                          <a:spcPts val="0"/>
                        </a:spcAft>
                        <a:buNone/>
                      </a:pPr>
                      <a:endParaRPr lang="en-US" sz="750" dirty="0">
                        <a:latin typeface="Google Sans"/>
                        <a:ea typeface="Google Sans"/>
                        <a:cs typeface="Google Sans"/>
                        <a:sym typeface="Google Sans"/>
                      </a:endParaRPr>
                    </a:p>
                    <a:p>
                      <a:pPr marL="228600" lvl="0" indent="-228600" algn="l" rtl="0">
                        <a:spcBef>
                          <a:spcPts val="0"/>
                        </a:spcBef>
                        <a:spcAft>
                          <a:spcPts val="0"/>
                        </a:spcAft>
                        <a:buAutoNum type="alphaUcPeriod"/>
                      </a:pPr>
                      <a:r>
                        <a:rPr lang="en-US" sz="750" dirty="0">
                          <a:latin typeface="Google Sans"/>
                          <a:ea typeface="Google Sans"/>
                          <a:cs typeface="Google Sans"/>
                          <a:sym typeface="Google Sans"/>
                        </a:rPr>
                        <a:t>Learn a little bit about the kind of location user will travel to</a:t>
                      </a:r>
                    </a:p>
                    <a:p>
                      <a:pPr marL="228600" lvl="0" indent="-228600" algn="l" rtl="0">
                        <a:spcBef>
                          <a:spcPts val="0"/>
                        </a:spcBef>
                        <a:spcAft>
                          <a:spcPts val="0"/>
                        </a:spcAft>
                        <a:buAutoNum type="alphaUcPeriod"/>
                      </a:pPr>
                      <a:r>
                        <a:rPr lang="en-US" sz="750" dirty="0">
                          <a:latin typeface="Google Sans"/>
                          <a:ea typeface="Google Sans"/>
                          <a:cs typeface="Google Sans"/>
                          <a:sym typeface="Google Sans"/>
                        </a:rPr>
                        <a:t>Look for best time to travel</a:t>
                      </a:r>
                    </a:p>
                    <a:p>
                      <a:pPr marL="0" lvl="0" indent="0" algn="l" rtl="0">
                        <a:spcBef>
                          <a:spcPts val="0"/>
                        </a:spcBef>
                        <a:spcAft>
                          <a:spcPts val="0"/>
                        </a:spcAft>
                        <a:buNone/>
                      </a:pPr>
                      <a:endParaRPr sz="750" dirty="0"/>
                    </a:p>
                  </a:txBody>
                  <a:tcPr marL="91425" marR="91425" marT="91425" marB="91425">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2857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750" dirty="0">
                          <a:latin typeface="Google Sans"/>
                          <a:ea typeface="Google Sans"/>
                          <a:cs typeface="Google Sans"/>
                          <a:sym typeface="Google Sans"/>
                        </a:rPr>
                        <a:t>Tasks</a:t>
                      </a:r>
                      <a:endParaRPr sz="750" dirty="0">
                        <a:latin typeface="Google Sans"/>
                        <a:ea typeface="Google Sans"/>
                        <a:cs typeface="Google Sans"/>
                        <a:sym typeface="Google Sans"/>
                      </a:endParaRPr>
                    </a:p>
                    <a:p>
                      <a:pPr marL="0" lvl="0" indent="0" algn="l" rtl="0">
                        <a:spcBef>
                          <a:spcPts val="0"/>
                        </a:spcBef>
                        <a:spcAft>
                          <a:spcPts val="0"/>
                        </a:spcAft>
                        <a:buNone/>
                      </a:pPr>
                      <a:endParaRPr sz="750" dirty="0">
                        <a:latin typeface="Google Sans"/>
                        <a:ea typeface="Google Sans"/>
                        <a:cs typeface="Google Sans"/>
                        <a:sym typeface="Google Sans"/>
                      </a:endParaRPr>
                    </a:p>
                    <a:p>
                      <a:pPr marL="228600" lvl="0" indent="-228600" algn="l" rtl="0">
                        <a:spcBef>
                          <a:spcPts val="0"/>
                        </a:spcBef>
                        <a:spcAft>
                          <a:spcPts val="0"/>
                        </a:spcAft>
                        <a:buAutoNum type="alphaUcPeriod"/>
                      </a:pPr>
                      <a:r>
                        <a:rPr lang="en" sz="750" dirty="0">
                          <a:latin typeface="Google Sans"/>
                          <a:ea typeface="Google Sans"/>
                          <a:cs typeface="Google Sans"/>
                          <a:sym typeface="Google Sans"/>
                        </a:rPr>
                        <a:t>Create </a:t>
                      </a:r>
                      <a:r>
                        <a:rPr lang="en-US" sz="750" dirty="0">
                          <a:latin typeface="Google Sans"/>
                          <a:ea typeface="Google Sans"/>
                          <a:cs typeface="Google Sans"/>
                          <a:sym typeface="Google Sans"/>
                        </a:rPr>
                        <a:t>itinerary </a:t>
                      </a:r>
                    </a:p>
                    <a:p>
                      <a:pPr marL="228600" lvl="0" indent="-228600" algn="l" rtl="0">
                        <a:spcBef>
                          <a:spcPts val="0"/>
                        </a:spcBef>
                        <a:spcAft>
                          <a:spcPts val="0"/>
                        </a:spcAft>
                        <a:buAutoNum type="alphaUcPeriod"/>
                      </a:pPr>
                      <a:r>
                        <a:rPr lang="en-US" sz="750" dirty="0">
                          <a:latin typeface="Google Sans"/>
                          <a:ea typeface="Google Sans"/>
                          <a:cs typeface="Google Sans"/>
                          <a:sym typeface="Google Sans"/>
                        </a:rPr>
                        <a:t>Check Multiple websites for finding best deal</a:t>
                      </a:r>
                    </a:p>
                    <a:p>
                      <a:pPr marL="228600" lvl="0" indent="-228600" algn="l" rtl="0">
                        <a:spcBef>
                          <a:spcPts val="0"/>
                        </a:spcBef>
                        <a:spcAft>
                          <a:spcPts val="0"/>
                        </a:spcAft>
                        <a:buAutoNum type="alphaUcPeriod"/>
                      </a:pPr>
                      <a:r>
                        <a:rPr lang="en-US" sz="750" dirty="0">
                          <a:latin typeface="Google Sans"/>
                          <a:ea typeface="Google Sans"/>
                          <a:cs typeface="Google Sans"/>
                          <a:sym typeface="Google Sans"/>
                        </a:rPr>
                        <a:t>Book tickets for train and (or) flight tickets</a:t>
                      </a:r>
                      <a:endParaRPr sz="750" dirty="0">
                        <a:latin typeface="Google Sans"/>
                        <a:ea typeface="Google Sans"/>
                        <a:cs typeface="Google Sans"/>
                        <a:sym typeface="Google Sans"/>
                      </a:endParaRPr>
                    </a:p>
                    <a:p>
                      <a:pPr marL="0" lvl="0" indent="0" algn="l" rtl="0">
                        <a:spcBef>
                          <a:spcPts val="0"/>
                        </a:spcBef>
                        <a:spcAft>
                          <a:spcPts val="0"/>
                        </a:spcAft>
                        <a:buNone/>
                      </a:pPr>
                      <a:endParaRPr sz="750"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750" dirty="0">
                          <a:latin typeface="Google Sans"/>
                          <a:ea typeface="Google Sans"/>
                          <a:cs typeface="Google Sans"/>
                          <a:sym typeface="Google Sans"/>
                        </a:rPr>
                        <a:t>Tasks</a:t>
                      </a:r>
                      <a:endParaRPr sz="750" dirty="0">
                        <a:latin typeface="Google Sans"/>
                        <a:ea typeface="Google Sans"/>
                        <a:cs typeface="Google Sans"/>
                        <a:sym typeface="Google Sans"/>
                      </a:endParaRPr>
                    </a:p>
                    <a:p>
                      <a:pPr marL="0" lvl="0" indent="0" algn="l" rtl="0">
                        <a:spcBef>
                          <a:spcPts val="0"/>
                        </a:spcBef>
                        <a:spcAft>
                          <a:spcPts val="0"/>
                        </a:spcAft>
                        <a:buNone/>
                      </a:pPr>
                      <a:endParaRPr sz="750" dirty="0">
                        <a:latin typeface="Google Sans"/>
                        <a:ea typeface="Google Sans"/>
                        <a:cs typeface="Google Sans"/>
                        <a:sym typeface="Google Sans"/>
                      </a:endParaRPr>
                    </a:p>
                    <a:p>
                      <a:pPr marL="0" lvl="0" indent="0" algn="l" rtl="0">
                        <a:spcBef>
                          <a:spcPts val="0"/>
                        </a:spcBef>
                        <a:spcAft>
                          <a:spcPts val="0"/>
                        </a:spcAft>
                        <a:buNone/>
                      </a:pPr>
                      <a:r>
                        <a:rPr lang="en" sz="750" dirty="0">
                          <a:latin typeface="Google Sans"/>
                          <a:ea typeface="Google Sans"/>
                          <a:cs typeface="Google Sans"/>
                          <a:sym typeface="Google Sans"/>
                        </a:rPr>
                        <a:t>A. </a:t>
                      </a:r>
                      <a:r>
                        <a:rPr lang="en-US" sz="750" dirty="0">
                          <a:latin typeface="Google Sans"/>
                          <a:ea typeface="Google Sans"/>
                          <a:cs typeface="Google Sans"/>
                          <a:sym typeface="Google Sans"/>
                        </a:rPr>
                        <a:t>Find cab/bus route from major railway junction/airport to rural area</a:t>
                      </a:r>
                    </a:p>
                    <a:p>
                      <a:pPr marL="0" lvl="0" indent="0" algn="l" rtl="0">
                        <a:spcBef>
                          <a:spcPts val="0"/>
                        </a:spcBef>
                        <a:spcAft>
                          <a:spcPts val="0"/>
                        </a:spcAft>
                        <a:buNone/>
                      </a:pPr>
                      <a:r>
                        <a:rPr lang="en-US" sz="750" dirty="0">
                          <a:latin typeface="Google Sans"/>
                          <a:ea typeface="Google Sans"/>
                          <a:cs typeface="Google Sans"/>
                          <a:sym typeface="Google Sans"/>
                        </a:rPr>
                        <a:t>B. Book Multiple reservations.</a:t>
                      </a:r>
                      <a:endParaRPr sz="750" dirty="0">
                        <a:latin typeface="Google Sans"/>
                        <a:ea typeface="Google Sans"/>
                        <a:cs typeface="Google Sans"/>
                        <a:sym typeface="Google Sans"/>
                      </a:endParaRPr>
                    </a:p>
                    <a:p>
                      <a:pPr marL="0" lvl="0" indent="0" algn="l" rtl="0">
                        <a:spcBef>
                          <a:spcPts val="0"/>
                        </a:spcBef>
                        <a:spcAft>
                          <a:spcPts val="0"/>
                        </a:spcAft>
                        <a:buNone/>
                      </a:pPr>
                      <a:endParaRPr sz="750" dirty="0">
                        <a:latin typeface="Google Sans"/>
                        <a:ea typeface="Google Sans"/>
                        <a:cs typeface="Google Sans"/>
                        <a:sym typeface="Google Sans"/>
                      </a:endParaRPr>
                    </a:p>
                    <a:p>
                      <a:pPr marL="0" lvl="0" indent="0" algn="l" rtl="0">
                        <a:spcBef>
                          <a:spcPts val="0"/>
                        </a:spcBef>
                        <a:spcAft>
                          <a:spcPts val="0"/>
                        </a:spcAft>
                        <a:buNone/>
                      </a:pPr>
                      <a:endParaRPr sz="750" dirty="0"/>
                    </a:p>
                  </a:txBody>
                  <a:tcPr marL="91425" marR="91425" marT="91425" marB="91425">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2857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750" dirty="0">
                          <a:latin typeface="Google Sans"/>
                          <a:ea typeface="Google Sans"/>
                          <a:cs typeface="Google Sans"/>
                          <a:sym typeface="Google Sans"/>
                        </a:rPr>
                        <a:t>Tasks</a:t>
                      </a:r>
                      <a:endParaRPr sz="750" dirty="0">
                        <a:latin typeface="Google Sans"/>
                        <a:ea typeface="Google Sans"/>
                        <a:cs typeface="Google Sans"/>
                        <a:sym typeface="Google Sans"/>
                      </a:endParaRPr>
                    </a:p>
                    <a:p>
                      <a:pPr marL="0" lvl="0" indent="0" algn="l" rtl="0">
                        <a:spcBef>
                          <a:spcPts val="0"/>
                        </a:spcBef>
                        <a:spcAft>
                          <a:spcPts val="0"/>
                        </a:spcAft>
                        <a:buNone/>
                      </a:pPr>
                      <a:endParaRPr sz="750" dirty="0">
                        <a:latin typeface="Google Sans"/>
                        <a:ea typeface="Google Sans"/>
                        <a:cs typeface="Google Sans"/>
                        <a:sym typeface="Google Sans"/>
                      </a:endParaRPr>
                    </a:p>
                    <a:p>
                      <a:pPr marL="228600" lvl="0" indent="-228600" algn="l" rtl="0">
                        <a:spcBef>
                          <a:spcPts val="0"/>
                        </a:spcBef>
                        <a:spcAft>
                          <a:spcPts val="0"/>
                        </a:spcAft>
                        <a:buAutoNum type="alphaUcPeriod"/>
                      </a:pPr>
                      <a:r>
                        <a:rPr lang="en-US" sz="750" dirty="0">
                          <a:latin typeface="Google Sans"/>
                          <a:ea typeface="Google Sans"/>
                          <a:cs typeface="Google Sans"/>
                          <a:sym typeface="Google Sans"/>
                        </a:rPr>
                        <a:t>Find hotels/homestays/guest houses near the craft sight</a:t>
                      </a:r>
                    </a:p>
                    <a:p>
                      <a:pPr marL="228600" lvl="0" indent="-228600" algn="l" rtl="0">
                        <a:spcBef>
                          <a:spcPts val="0"/>
                        </a:spcBef>
                        <a:spcAft>
                          <a:spcPts val="0"/>
                        </a:spcAft>
                        <a:buAutoNum type="alphaUcPeriod"/>
                      </a:pPr>
                      <a:r>
                        <a:rPr lang="en-US" sz="750" dirty="0">
                          <a:latin typeface="Google Sans"/>
                          <a:ea typeface="Google Sans"/>
                          <a:cs typeface="Google Sans"/>
                          <a:sym typeface="Google Sans"/>
                        </a:rPr>
                        <a:t>Book stay</a:t>
                      </a:r>
                      <a:endParaRPr sz="750" dirty="0">
                        <a:latin typeface="Google Sans"/>
                        <a:ea typeface="Google Sans"/>
                        <a:cs typeface="Google Sans"/>
                        <a:sym typeface="Google Sans"/>
                      </a:endParaRPr>
                    </a:p>
                    <a:p>
                      <a:pPr marL="0" lvl="0" indent="0" algn="l" rtl="0">
                        <a:spcBef>
                          <a:spcPts val="0"/>
                        </a:spcBef>
                        <a:spcAft>
                          <a:spcPts val="0"/>
                        </a:spcAft>
                        <a:buNone/>
                      </a:pPr>
                      <a:endParaRPr sz="750" dirty="0">
                        <a:latin typeface="Google Sans"/>
                        <a:ea typeface="Google Sans"/>
                        <a:cs typeface="Google Sans"/>
                        <a:sym typeface="Google Sans"/>
                      </a:endParaRPr>
                    </a:p>
                    <a:p>
                      <a:pPr marL="0" lvl="0" indent="0" algn="l" rtl="0">
                        <a:spcBef>
                          <a:spcPts val="0"/>
                        </a:spcBef>
                        <a:spcAft>
                          <a:spcPts val="0"/>
                        </a:spcAft>
                        <a:buNone/>
                      </a:pPr>
                      <a:endParaRPr sz="750"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996400">
                <a:tc>
                  <a:txBody>
                    <a:bodyPr/>
                    <a:lstStyle/>
                    <a:p>
                      <a:pPr marL="0" lvl="0" indent="0" algn="ctr" rtl="0">
                        <a:spcBef>
                          <a:spcPts val="0"/>
                        </a:spcBef>
                        <a:spcAft>
                          <a:spcPts val="0"/>
                        </a:spcAft>
                        <a:buNone/>
                      </a:pPr>
                      <a:r>
                        <a:rPr lang="en" sz="750" b="1">
                          <a:latin typeface="Google Sans"/>
                          <a:ea typeface="Google Sans"/>
                          <a:cs typeface="Google Sans"/>
                          <a:sym typeface="Google Sans"/>
                        </a:rPr>
                        <a:t>FEELING ADJECTIVE</a:t>
                      </a:r>
                      <a:endParaRPr sz="750" b="1">
                        <a:latin typeface="Google Sans"/>
                        <a:ea typeface="Google Sans"/>
                        <a:cs typeface="Google Sans"/>
                        <a:sym typeface="Google Sans"/>
                      </a:endParaRPr>
                    </a:p>
                  </a:txBody>
                  <a:tcPr marL="91425" marR="91425" marT="91425" marB="91425" anchor="ctr">
                    <a:lnL w="952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F3F3F3"/>
                    </a:solidFill>
                  </a:tcPr>
                </a:tc>
                <a:tc>
                  <a:txBody>
                    <a:bodyPr/>
                    <a:lstStyle/>
                    <a:p>
                      <a:pPr marL="171450" lvl="0" indent="-171450" algn="l" rtl="0">
                        <a:spcBef>
                          <a:spcPts val="0"/>
                        </a:spcBef>
                        <a:spcAft>
                          <a:spcPts val="0"/>
                        </a:spcAft>
                        <a:buFont typeface="Arial" panose="020B0604020202020204" pitchFamily="34" charset="0"/>
                        <a:buChar char="•"/>
                      </a:pPr>
                      <a:r>
                        <a:rPr lang="en-US" sz="750" dirty="0">
                          <a:latin typeface="Google Sans"/>
                          <a:ea typeface="Google Sans"/>
                          <a:cs typeface="Google Sans"/>
                          <a:sym typeface="Google Sans"/>
                        </a:rPr>
                        <a:t>Overwhelmed by a lot of information</a:t>
                      </a:r>
                    </a:p>
                    <a:p>
                      <a:pPr marL="171450" lvl="0" indent="-171450" algn="l" rtl="0">
                        <a:spcBef>
                          <a:spcPts val="0"/>
                        </a:spcBef>
                        <a:spcAft>
                          <a:spcPts val="0"/>
                        </a:spcAft>
                        <a:buFont typeface="Arial" panose="020B0604020202020204" pitchFamily="34" charset="0"/>
                        <a:buChar char="•"/>
                      </a:pPr>
                      <a:endParaRPr lang="en-US" sz="750" dirty="0">
                        <a:latin typeface="Google Sans"/>
                        <a:ea typeface="Google Sans"/>
                        <a:cs typeface="Google Sans"/>
                        <a:sym typeface="Google Sans"/>
                      </a:endParaRPr>
                    </a:p>
                  </a:txBody>
                  <a:tcPr marL="91425" marR="91425" marT="91425" marB="91425">
                    <a:lnL w="2857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750" dirty="0">
                          <a:latin typeface="Google Sans"/>
                          <a:ea typeface="Google Sans"/>
                          <a:cs typeface="Google Sans"/>
                          <a:sym typeface="Google Sans"/>
                        </a:rPr>
                        <a:t>Overwhelmed by a lot of information</a:t>
                      </a:r>
                    </a:p>
                    <a:p>
                      <a:pPr marL="171450" lvl="0" indent="-171450" algn="l" rtl="0">
                        <a:spcBef>
                          <a:spcPts val="0"/>
                        </a:spcBef>
                        <a:spcAft>
                          <a:spcPts val="0"/>
                        </a:spcAft>
                        <a:buFont typeface="Arial" panose="020B0604020202020204" pitchFamily="34" charset="0"/>
                        <a:buChar char="•"/>
                      </a:pPr>
                      <a:r>
                        <a:rPr lang="en-US" sz="750" dirty="0">
                          <a:latin typeface="Google Sans"/>
                          <a:ea typeface="Google Sans"/>
                          <a:cs typeface="Google Sans"/>
                          <a:sym typeface="Google Sans"/>
                        </a:rPr>
                        <a:t>Frustrated about lack of experts insights</a:t>
                      </a:r>
                      <a:endParaRPr sz="750" dirty="0">
                        <a:latin typeface="Google Sans"/>
                        <a:ea typeface="Google Sans"/>
                        <a:cs typeface="Google Sans"/>
                        <a:sym typeface="Google Sans"/>
                      </a:endParaRPr>
                    </a:p>
                  </a:txBody>
                  <a:tcPr marL="91425" marR="91425" marT="91425" marB="91425">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3F3F3"/>
                    </a:solidFill>
                  </a:tcPr>
                </a:tc>
                <a:tc>
                  <a:txBody>
                    <a:bodyPr/>
                    <a:lstStyle/>
                    <a:p>
                      <a:pPr marL="171450" lvl="0" indent="-171450" algn="l" rtl="0">
                        <a:spcBef>
                          <a:spcPts val="0"/>
                        </a:spcBef>
                        <a:spcAft>
                          <a:spcPts val="0"/>
                        </a:spcAft>
                        <a:buFont typeface="Arial" panose="020B0604020202020204" pitchFamily="34" charset="0"/>
                        <a:buChar char="•"/>
                      </a:pPr>
                      <a:r>
                        <a:rPr lang="en" sz="750" dirty="0">
                          <a:latin typeface="Google Sans"/>
                          <a:ea typeface="Google Sans"/>
                          <a:cs typeface="Google Sans"/>
                          <a:sym typeface="Google Sans"/>
                        </a:rPr>
                        <a:t>Anxious about doing multiple bookings</a:t>
                      </a:r>
                    </a:p>
                    <a:p>
                      <a:pPr marL="171450" lvl="0" indent="-171450" algn="l" rtl="0">
                        <a:spcBef>
                          <a:spcPts val="0"/>
                        </a:spcBef>
                        <a:spcAft>
                          <a:spcPts val="0"/>
                        </a:spcAft>
                        <a:buFont typeface="Arial" panose="020B0604020202020204" pitchFamily="34" charset="0"/>
                        <a:buChar char="•"/>
                      </a:pPr>
                      <a:r>
                        <a:rPr lang="en" sz="750" dirty="0">
                          <a:latin typeface="Google Sans"/>
                          <a:ea typeface="Google Sans"/>
                          <a:cs typeface="Google Sans"/>
                          <a:sym typeface="Google Sans"/>
                        </a:rPr>
                        <a:t>Exhausted </a:t>
                      </a:r>
                      <a:endParaRPr sz="750" dirty="0">
                        <a:latin typeface="Google Sans"/>
                        <a:ea typeface="Google Sans"/>
                        <a:cs typeface="Google Sans"/>
                        <a:sym typeface="Google Sans"/>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171450" lvl="0" indent="-171450" algn="l" rtl="0">
                        <a:spcBef>
                          <a:spcPts val="0"/>
                        </a:spcBef>
                        <a:spcAft>
                          <a:spcPts val="0"/>
                        </a:spcAft>
                        <a:buFont typeface="Arial" panose="020B0604020202020204" pitchFamily="34" charset="0"/>
                        <a:buChar char="•"/>
                      </a:pPr>
                      <a:r>
                        <a:rPr lang="en-US" sz="750" dirty="0">
                          <a:latin typeface="Google Sans" panose="020B0604020202020204" charset="0"/>
                        </a:rPr>
                        <a:t>Frustrated about not finding satisfactory options</a:t>
                      </a:r>
                    </a:p>
                    <a:p>
                      <a:pPr marL="171450" lvl="0" indent="-171450" algn="l" rtl="0">
                        <a:spcBef>
                          <a:spcPts val="0"/>
                        </a:spcBef>
                        <a:spcAft>
                          <a:spcPts val="0"/>
                        </a:spcAft>
                        <a:buFont typeface="Arial" panose="020B0604020202020204" pitchFamily="34" charset="0"/>
                        <a:buChar char="•"/>
                      </a:pPr>
                      <a:r>
                        <a:rPr lang="en-US" sz="750" dirty="0">
                          <a:latin typeface="Google Sans" panose="020B0604020202020204" charset="0"/>
                        </a:rPr>
                        <a:t>Exhausted about doing even more bookings</a:t>
                      </a:r>
                      <a:endParaRPr sz="750" dirty="0">
                        <a:latin typeface="Google Sans" panose="020B0604020202020204" charset="0"/>
                      </a:endParaRPr>
                    </a:p>
                  </a:txBody>
                  <a:tcPr marL="91425" marR="91425" marT="91425" marB="91425">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F3F3F3"/>
                    </a:solidFill>
                  </a:tcPr>
                </a:tc>
                <a:tc>
                  <a:txBody>
                    <a:bodyPr/>
                    <a:lstStyle/>
                    <a:p>
                      <a:pPr marL="171450" lvl="0" indent="-171450" algn="l" rtl="0">
                        <a:spcBef>
                          <a:spcPts val="0"/>
                        </a:spcBef>
                        <a:spcAft>
                          <a:spcPts val="0"/>
                        </a:spcAft>
                        <a:buFont typeface="Arial" panose="020B0604020202020204" pitchFamily="34" charset="0"/>
                        <a:buChar char="•"/>
                      </a:pPr>
                      <a:r>
                        <a:rPr lang="en-US" sz="750" dirty="0">
                          <a:latin typeface="Google Sans"/>
                          <a:ea typeface="Google Sans"/>
                          <a:cs typeface="Google Sans"/>
                          <a:sym typeface="Google Sans"/>
                        </a:rPr>
                        <a:t>Frustrated about doing yet more bookings</a:t>
                      </a:r>
                    </a:p>
                    <a:p>
                      <a:pPr marL="171450" lvl="0" indent="-171450" algn="l" rtl="0">
                        <a:spcBef>
                          <a:spcPts val="0"/>
                        </a:spcBef>
                        <a:spcAft>
                          <a:spcPts val="0"/>
                        </a:spcAft>
                        <a:buFont typeface="Arial" panose="020B0604020202020204" pitchFamily="34" charset="0"/>
                        <a:buChar char="•"/>
                      </a:pPr>
                      <a:r>
                        <a:rPr lang="en-US" sz="750" dirty="0">
                          <a:latin typeface="Google Sans"/>
                          <a:ea typeface="Google Sans"/>
                          <a:cs typeface="Google Sans"/>
                          <a:sym typeface="Google Sans"/>
                        </a:rPr>
                        <a:t>Anxious if the stay seen in images is anything like it in real life</a:t>
                      </a:r>
                      <a:endParaRPr sz="750" dirty="0">
                        <a:latin typeface="Google Sans"/>
                        <a:ea typeface="Google Sans"/>
                        <a:cs typeface="Google Sans"/>
                        <a:sym typeface="Google Sans"/>
                      </a:endParaRPr>
                    </a:p>
                    <a:p>
                      <a:pPr marL="0" lvl="0" indent="0" algn="l" rtl="0">
                        <a:spcBef>
                          <a:spcPts val="0"/>
                        </a:spcBef>
                        <a:spcAft>
                          <a:spcPts val="0"/>
                        </a:spcAft>
                        <a:buNone/>
                      </a:pPr>
                      <a:endParaRPr sz="750"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1050550">
                <a:tc>
                  <a:txBody>
                    <a:bodyPr/>
                    <a:lstStyle/>
                    <a:p>
                      <a:pPr marL="0" lvl="0" indent="0" algn="ctr" rtl="0">
                        <a:spcBef>
                          <a:spcPts val="0"/>
                        </a:spcBef>
                        <a:spcAft>
                          <a:spcPts val="0"/>
                        </a:spcAft>
                        <a:buNone/>
                      </a:pPr>
                      <a:r>
                        <a:rPr lang="en" sz="750" b="1">
                          <a:latin typeface="Google Sans"/>
                          <a:ea typeface="Google Sans"/>
                          <a:cs typeface="Google Sans"/>
                          <a:sym typeface="Google Sans"/>
                        </a:rPr>
                        <a:t>IMPROVEMENT OPPORTUNITIES</a:t>
                      </a:r>
                      <a:endParaRPr sz="750" b="1">
                        <a:latin typeface="Google Sans"/>
                        <a:ea typeface="Google Sans"/>
                        <a:cs typeface="Google Sans"/>
                        <a:sym typeface="Google Sans"/>
                      </a:endParaRPr>
                    </a:p>
                  </a:txBody>
                  <a:tcPr marL="114300" marR="91425" marT="91425" marB="91425" anchor="ctr">
                    <a:lnL w="952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750" dirty="0">
                          <a:latin typeface="Google Sans"/>
                          <a:ea typeface="Google Sans"/>
                          <a:cs typeface="Google Sans"/>
                          <a:sym typeface="Google Sans"/>
                        </a:rPr>
                        <a:t>Create an app to Search crafts based on filters such as product type or location</a:t>
                      </a:r>
                      <a:endParaRPr sz="750" dirty="0">
                        <a:latin typeface="Google Sans"/>
                        <a:ea typeface="Google Sans"/>
                        <a:cs typeface="Google Sans"/>
                        <a:sym typeface="Google Sans"/>
                      </a:endParaRPr>
                    </a:p>
                  </a:txBody>
                  <a:tcPr marL="91425" marR="91425" marT="91425" marB="91425">
                    <a:lnL w="2857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750" dirty="0"/>
                        <a:t>App provides expert insights about best time to travel and things to keep in mind before travelling.</a:t>
                      </a:r>
                      <a:endParaRPr sz="750" dirty="0"/>
                    </a:p>
                  </a:txBody>
                  <a:tcPr marL="91425" marR="91425" marT="91425" marB="91425">
                    <a:lnL w="9525" cap="flat" cmpd="sng">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IN" sz="750" dirty="0">
                          <a:latin typeface="Google Sans"/>
                          <a:ea typeface="Google Sans"/>
                          <a:cs typeface="Google Sans"/>
                          <a:sym typeface="Google Sans"/>
                        </a:rPr>
                        <a:t>App creates itineraries for the dates user has selected and lets them customise using filters like budget, trip duration, type of transport etc.</a:t>
                      </a:r>
                    </a:p>
                    <a:p>
                      <a:pPr marL="0" lvl="0" indent="0" algn="l" rtl="0">
                        <a:spcBef>
                          <a:spcPts val="0"/>
                        </a:spcBef>
                        <a:spcAft>
                          <a:spcPts val="0"/>
                        </a:spcAft>
                        <a:buNone/>
                      </a:pPr>
                      <a:endParaRPr sz="750"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750" dirty="0">
                          <a:latin typeface="Google Sans"/>
                          <a:ea typeface="Google Sans"/>
                          <a:cs typeface="Google Sans"/>
                          <a:sym typeface="Google Sans"/>
                        </a:rPr>
                        <a:t> </a:t>
                      </a:r>
                      <a:r>
                        <a:rPr lang="en-IN" sz="750" dirty="0">
                          <a:latin typeface="Google Sans"/>
                          <a:ea typeface="Google Sans"/>
                          <a:cs typeface="Google Sans"/>
                          <a:sym typeface="Google Sans"/>
                        </a:rPr>
                        <a:t>App creates bookings with private taxi/bus services depending on no of pax or budget</a:t>
                      </a:r>
                    </a:p>
                    <a:p>
                      <a:pPr marL="0" lvl="0" indent="0" algn="l" rtl="0">
                        <a:spcBef>
                          <a:spcPts val="0"/>
                        </a:spcBef>
                        <a:spcAft>
                          <a:spcPts val="0"/>
                        </a:spcAft>
                        <a:buNone/>
                      </a:pPr>
                      <a:endParaRPr sz="750" dirty="0">
                        <a:latin typeface="Google Sans" panose="020B0604020202020204" charset="0"/>
                      </a:endParaRPr>
                    </a:p>
                  </a:txBody>
                  <a:tcPr marL="91425" marR="91425" marT="91425" marB="91425">
                    <a:lnL w="9525" cap="flat" cmpd="sng" algn="ctr">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lgn="ctr">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750" dirty="0">
                          <a:latin typeface="Google Sans"/>
                          <a:ea typeface="Google Sans"/>
                          <a:cs typeface="Google Sans"/>
                          <a:sym typeface="Google Sans"/>
                        </a:rPr>
                        <a:t>App offers travel of train/flight, bus/cab, stay, artisans viewing fees and souvenir in a bundle package. Tourist will be able to book everything under one umbrella and customize them to their liking.  </a:t>
                      </a:r>
                      <a:endParaRPr sz="750"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7;p33">
            <a:extLst>
              <a:ext uri="{FF2B5EF4-FFF2-40B4-BE49-F238E27FC236}">
                <a16:creationId xmlns:a16="http://schemas.microsoft.com/office/drawing/2014/main" id="{D036F06C-0E8A-584F-A2DA-311C626265FC}"/>
              </a:ext>
            </a:extLst>
          </p:cNvPr>
          <p:cNvSpPr txBox="1"/>
          <p:nvPr/>
        </p:nvSpPr>
        <p:spPr>
          <a:xfrm>
            <a:off x="328199" y="864717"/>
            <a:ext cx="5108056"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accent1">
                    <a:lumMod val="75000"/>
                  </a:schemeClr>
                </a:solidFill>
                <a:latin typeface="Google Sans"/>
                <a:ea typeface="Google Sans"/>
                <a:cs typeface="Google Sans"/>
                <a:sym typeface="Google Sans"/>
              </a:rPr>
              <a:t>Insights from User Journey </a:t>
            </a:r>
            <a:r>
              <a:rPr lang="en" sz="1600" b="1" dirty="0">
                <a:latin typeface="Google Sans"/>
                <a:ea typeface="Google Sans"/>
                <a:cs typeface="Google Sans"/>
                <a:sym typeface="Google Sans"/>
              </a:rPr>
              <a:t>of Travelers</a:t>
            </a:r>
            <a:endParaRPr sz="1600" b="1" dirty="0">
              <a:latin typeface="Google Sans"/>
              <a:ea typeface="Google Sans"/>
              <a:cs typeface="Google Sans"/>
              <a:sym typeface="Google Sans"/>
            </a:endParaRPr>
          </a:p>
        </p:txBody>
      </p:sp>
      <p:sp>
        <p:nvSpPr>
          <p:cNvPr id="3" name="Google Shape;188;p33">
            <a:extLst>
              <a:ext uri="{FF2B5EF4-FFF2-40B4-BE49-F238E27FC236}">
                <a16:creationId xmlns:a16="http://schemas.microsoft.com/office/drawing/2014/main" id="{BE646D7C-B176-C185-7DC6-F73332F84B73}"/>
              </a:ext>
            </a:extLst>
          </p:cNvPr>
          <p:cNvSpPr txBox="1"/>
          <p:nvPr/>
        </p:nvSpPr>
        <p:spPr>
          <a:xfrm>
            <a:off x="328199" y="1201850"/>
            <a:ext cx="8487600" cy="2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IN" sz="1100" dirty="0">
                <a:solidFill>
                  <a:srgbClr val="434343"/>
                </a:solidFill>
                <a:latin typeface="Google Sans"/>
                <a:ea typeface="Google Sans"/>
                <a:cs typeface="Google Sans"/>
                <a:sym typeface="Google Sans"/>
              </a:rPr>
              <a:t>Features that can be included in the app design</a:t>
            </a:r>
          </a:p>
          <a:p>
            <a:pPr marL="285750" lvl="0" indent="-285750" algn="l" rtl="0">
              <a:spcBef>
                <a:spcPts val="0"/>
              </a:spcBef>
              <a:spcAft>
                <a:spcPts val="300"/>
              </a:spcAft>
              <a:buFont typeface="Arial" panose="020B0604020202020204" pitchFamily="34" charset="0"/>
              <a:buChar char="•"/>
            </a:pPr>
            <a:endParaRPr lang="en-IN" sz="1200" dirty="0">
              <a:latin typeface="Google Sans"/>
              <a:ea typeface="Google Sans"/>
              <a:cs typeface="Google Sans"/>
              <a:sym typeface="Google Sans"/>
            </a:endParaRPr>
          </a:p>
          <a:p>
            <a:pPr marL="171450" lvl="0" indent="-171450" algn="l" rtl="0">
              <a:spcBef>
                <a:spcPts val="0"/>
              </a:spcBef>
              <a:spcAft>
                <a:spcPts val="300"/>
              </a:spcAft>
              <a:buFont typeface="Arial" panose="020B0604020202020204" pitchFamily="34" charset="0"/>
              <a:buChar char="•"/>
            </a:pPr>
            <a:r>
              <a:rPr lang="en-IN" sz="1100" dirty="0">
                <a:latin typeface="Google Sans"/>
                <a:ea typeface="Google Sans"/>
                <a:cs typeface="Google Sans"/>
                <a:sym typeface="Google Sans"/>
              </a:rPr>
              <a:t>   Filter Craft packages on basis of location (near user or state wise), type of craft (textile, pottery, metal work, jewellery)</a:t>
            </a:r>
          </a:p>
          <a:p>
            <a:pPr marL="285750" lvl="0" indent="-285750" algn="l" rtl="0">
              <a:spcBef>
                <a:spcPts val="0"/>
              </a:spcBef>
              <a:spcAft>
                <a:spcPts val="300"/>
              </a:spcAft>
              <a:buFont typeface="Arial" panose="020B0604020202020204" pitchFamily="34" charset="0"/>
              <a:buChar char="•"/>
            </a:pPr>
            <a:r>
              <a:rPr lang="en-IN" sz="1100" dirty="0">
                <a:latin typeface="Google Sans"/>
                <a:ea typeface="Google Sans"/>
                <a:cs typeface="Google Sans"/>
                <a:sym typeface="Google Sans"/>
              </a:rPr>
              <a:t>Provide insights about when is the best season to visit or nearby tourist attractions.</a:t>
            </a:r>
          </a:p>
          <a:p>
            <a:pPr marL="285750" lvl="0" indent="-285750" algn="l" rtl="0">
              <a:spcBef>
                <a:spcPts val="0"/>
              </a:spcBef>
              <a:spcAft>
                <a:spcPts val="300"/>
              </a:spcAft>
              <a:buFont typeface="Arial" panose="020B0604020202020204" pitchFamily="34" charset="0"/>
              <a:buChar char="•"/>
            </a:pPr>
            <a:r>
              <a:rPr lang="en-IN" sz="1100" dirty="0">
                <a:latin typeface="Google Sans"/>
                <a:ea typeface="Google Sans"/>
                <a:cs typeface="Google Sans"/>
                <a:sym typeface="Google Sans"/>
              </a:rPr>
              <a:t>Provide all necessary details in brief about the Craft and the Craft Person so that there is no misunderstanding or misinformation shared about the craft or craft procedure during tours.</a:t>
            </a:r>
          </a:p>
          <a:p>
            <a:pPr marL="285750" lvl="0" indent="-285750" algn="l" rtl="0">
              <a:spcBef>
                <a:spcPts val="0"/>
              </a:spcBef>
              <a:spcAft>
                <a:spcPts val="300"/>
              </a:spcAft>
              <a:buFont typeface="Arial" panose="020B0604020202020204" pitchFamily="34" charset="0"/>
              <a:buChar char="•"/>
            </a:pPr>
            <a:r>
              <a:rPr lang="en-IN" sz="1100" dirty="0">
                <a:latin typeface="Google Sans"/>
                <a:ea typeface="Google Sans"/>
                <a:cs typeface="Google Sans"/>
                <a:sym typeface="Google Sans"/>
              </a:rPr>
              <a:t>Provide instant quotations for bundle packages that can include travel arrangements via bus/cab/train/flight etc, Hotel/homestay/guesthouse etc, craft tour/workshop timeslot and souvenir. </a:t>
            </a:r>
          </a:p>
          <a:p>
            <a:pPr marL="285750" lvl="0" indent="-285750" algn="l" rtl="0">
              <a:spcBef>
                <a:spcPts val="0"/>
              </a:spcBef>
              <a:spcAft>
                <a:spcPts val="300"/>
              </a:spcAft>
              <a:buFont typeface="Arial" panose="020B0604020202020204" pitchFamily="34" charset="0"/>
              <a:buChar char="•"/>
            </a:pPr>
            <a:r>
              <a:rPr lang="en-IN" sz="1100" dirty="0">
                <a:latin typeface="Google Sans"/>
                <a:ea typeface="Google Sans"/>
                <a:cs typeface="Google Sans"/>
                <a:sym typeface="Google Sans"/>
              </a:rPr>
              <a:t>These above fields should be completely customisable.</a:t>
            </a:r>
          </a:p>
          <a:p>
            <a:pPr lvl="0" algn="l" rtl="0">
              <a:spcBef>
                <a:spcPts val="0"/>
              </a:spcBef>
              <a:spcAft>
                <a:spcPts val="300"/>
              </a:spcAft>
            </a:pPr>
            <a:endParaRPr lang="en-IN" sz="1200" dirty="0">
              <a:latin typeface="Google Sans"/>
              <a:ea typeface="Google Sans"/>
              <a:cs typeface="Google Sans"/>
              <a:sym typeface="Google Sans"/>
            </a:endParaRPr>
          </a:p>
          <a:p>
            <a:pPr lvl="0" algn="l" rtl="0">
              <a:spcBef>
                <a:spcPts val="0"/>
              </a:spcBef>
              <a:spcAft>
                <a:spcPts val="300"/>
              </a:spcAft>
            </a:pPr>
            <a:endParaRPr lang="en-IN" sz="1200" dirty="0">
              <a:latin typeface="Google Sans"/>
              <a:ea typeface="Google Sans"/>
              <a:cs typeface="Google Sans"/>
              <a:sym typeface="Google Sans"/>
            </a:endParaRPr>
          </a:p>
        </p:txBody>
      </p:sp>
      <p:sp>
        <p:nvSpPr>
          <p:cNvPr id="5" name="Google Shape;61;p13">
            <a:extLst>
              <a:ext uri="{FF2B5EF4-FFF2-40B4-BE49-F238E27FC236}">
                <a16:creationId xmlns:a16="http://schemas.microsoft.com/office/drawing/2014/main" id="{3D925423-093F-AB91-515C-321E209A645F}"/>
              </a:ext>
            </a:extLst>
          </p:cNvPr>
          <p:cNvSpPr txBox="1"/>
          <p:nvPr/>
        </p:nvSpPr>
        <p:spPr>
          <a:xfrm>
            <a:off x="328199" y="1573661"/>
            <a:ext cx="8487601" cy="1719157"/>
          </a:xfrm>
          <a:prstGeom prst="rect">
            <a:avLst/>
          </a:prstGeom>
          <a:noFill/>
          <a:ln w="28575"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Google Sans"/>
              <a:ea typeface="Google Sans"/>
              <a:cs typeface="Google Sans"/>
              <a:sym typeface="Google Sans"/>
            </a:endParaRPr>
          </a:p>
        </p:txBody>
      </p:sp>
    </p:spTree>
    <p:extLst>
      <p:ext uri="{BB962C8B-B14F-4D97-AF65-F5344CB8AC3E}">
        <p14:creationId xmlns:p14="http://schemas.microsoft.com/office/powerpoint/2010/main" val="112168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7;p33">
            <a:extLst>
              <a:ext uri="{FF2B5EF4-FFF2-40B4-BE49-F238E27FC236}">
                <a16:creationId xmlns:a16="http://schemas.microsoft.com/office/drawing/2014/main" id="{543FB88A-DB59-C4C6-1109-30B22BF5D18F}"/>
              </a:ext>
            </a:extLst>
          </p:cNvPr>
          <p:cNvSpPr txBox="1"/>
          <p:nvPr/>
        </p:nvSpPr>
        <p:spPr>
          <a:xfrm>
            <a:off x="328199" y="864717"/>
            <a:ext cx="5108056" cy="4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accent1">
                    <a:lumMod val="75000"/>
                  </a:schemeClr>
                </a:solidFill>
                <a:latin typeface="Google Sans"/>
                <a:ea typeface="Google Sans"/>
                <a:cs typeface="Google Sans"/>
                <a:sym typeface="Google Sans"/>
              </a:rPr>
              <a:t>Competitor Audit </a:t>
            </a:r>
            <a:r>
              <a:rPr lang="en" sz="1600" b="1" dirty="0">
                <a:latin typeface="Google Sans"/>
                <a:ea typeface="Google Sans"/>
                <a:cs typeface="Google Sans"/>
                <a:sym typeface="Google Sans"/>
              </a:rPr>
              <a:t>of Craft Tourism Websites</a:t>
            </a:r>
            <a:endParaRPr sz="1600" b="1" dirty="0">
              <a:latin typeface="Google Sans"/>
              <a:ea typeface="Google Sans"/>
              <a:cs typeface="Google Sans"/>
              <a:sym typeface="Google Sans"/>
            </a:endParaRPr>
          </a:p>
        </p:txBody>
      </p:sp>
      <p:sp>
        <p:nvSpPr>
          <p:cNvPr id="4" name="TextBox 3">
            <a:extLst>
              <a:ext uri="{FF2B5EF4-FFF2-40B4-BE49-F238E27FC236}">
                <a16:creationId xmlns:a16="http://schemas.microsoft.com/office/drawing/2014/main" id="{9F597DAE-D5AE-C2BC-D13B-7D8797E7FEB9}"/>
              </a:ext>
            </a:extLst>
          </p:cNvPr>
          <p:cNvSpPr txBox="1"/>
          <p:nvPr/>
        </p:nvSpPr>
        <p:spPr>
          <a:xfrm>
            <a:off x="2286000" y="2093427"/>
            <a:ext cx="4572000" cy="954107"/>
          </a:xfrm>
          <a:prstGeom prst="rect">
            <a:avLst/>
          </a:prstGeom>
          <a:noFill/>
        </p:spPr>
        <p:txBody>
          <a:bodyPr wrap="square">
            <a:spAutoFit/>
          </a:bodyPr>
          <a:lstStyle/>
          <a:p>
            <a:r>
              <a:rPr lang="en-IN" dirty="0"/>
              <a:t>https://docs.google.com/spreadsheets/d/1wWvPpW8gTgx-_XD2OeflC2tQEw6GtSnCCOv9rv6L8L4/edit#gid=2113780013</a:t>
            </a:r>
          </a:p>
        </p:txBody>
      </p:sp>
    </p:spTree>
    <p:extLst>
      <p:ext uri="{BB962C8B-B14F-4D97-AF65-F5344CB8AC3E}">
        <p14:creationId xmlns:p14="http://schemas.microsoft.com/office/powerpoint/2010/main" val="267111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accent5">
            <a:lumMod val="75000"/>
          </a:schemeClr>
        </a:solidFill>
        <a:effectLst/>
      </p:bgPr>
    </p:bg>
    <p:spTree>
      <p:nvGrpSpPr>
        <p:cNvPr id="1" name="Shape 233"/>
        <p:cNvGrpSpPr/>
        <p:nvPr/>
      </p:nvGrpSpPr>
      <p:grpSpPr>
        <a:xfrm>
          <a:off x="0" y="0"/>
          <a:ext cx="0" cy="0"/>
          <a:chOff x="0" y="0"/>
          <a:chExt cx="0" cy="0"/>
        </a:xfrm>
      </p:grpSpPr>
      <p:sp>
        <p:nvSpPr>
          <p:cNvPr id="234" name="Google Shape;234;p49"/>
          <p:cNvSpPr txBox="1"/>
          <p:nvPr/>
        </p:nvSpPr>
        <p:spPr>
          <a:xfrm>
            <a:off x="3721275" y="1886850"/>
            <a:ext cx="6302100" cy="1477297"/>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US" dirty="0">
                <a:solidFill>
                  <a:srgbClr val="FFFFFF"/>
                </a:solidFill>
                <a:latin typeface="Open Sans"/>
                <a:ea typeface="Open Sans"/>
                <a:cs typeface="Open Sans"/>
                <a:sym typeface="Open Sans"/>
              </a:rPr>
              <a:t>Mood Board</a:t>
            </a:r>
          </a:p>
          <a:p>
            <a:pPr marL="457200" lvl="0" indent="-317500" algn="l" rtl="0">
              <a:lnSpc>
                <a:spcPct val="150000"/>
              </a:lnSpc>
              <a:spcBef>
                <a:spcPts val="0"/>
              </a:spcBef>
              <a:spcAft>
                <a:spcPts val="0"/>
              </a:spcAft>
              <a:buClr>
                <a:srgbClr val="FFFFFF"/>
              </a:buClr>
              <a:buSzPts val="1400"/>
              <a:buFont typeface="Open Sans"/>
              <a:buChar char="●"/>
            </a:pPr>
            <a:r>
              <a:rPr lang="en-US" dirty="0">
                <a:solidFill>
                  <a:srgbClr val="FFFFFF"/>
                </a:solidFill>
                <a:latin typeface="Open Sans"/>
                <a:ea typeface="Open Sans"/>
                <a:cs typeface="Open Sans"/>
                <a:sym typeface="Open Sans"/>
              </a:rPr>
              <a:t>Brand Colors</a:t>
            </a:r>
          </a:p>
          <a:p>
            <a:pPr marL="457200" lvl="0" indent="-317500" algn="l" rtl="0">
              <a:lnSpc>
                <a:spcPct val="150000"/>
              </a:lnSpc>
              <a:spcBef>
                <a:spcPts val="0"/>
              </a:spcBef>
              <a:spcAft>
                <a:spcPts val="0"/>
              </a:spcAft>
              <a:buClr>
                <a:srgbClr val="FFFFFF"/>
              </a:buClr>
              <a:buSzPts val="1400"/>
              <a:buFont typeface="Open Sans"/>
              <a:buChar char="●"/>
            </a:pPr>
            <a:r>
              <a:rPr lang="en-US" dirty="0">
                <a:solidFill>
                  <a:srgbClr val="FFFFFF"/>
                </a:solidFill>
                <a:latin typeface="Open Sans"/>
                <a:ea typeface="Open Sans"/>
                <a:cs typeface="Open Sans"/>
                <a:sym typeface="Open Sans"/>
              </a:rPr>
              <a:t>Brand Logo</a:t>
            </a:r>
          </a:p>
          <a:p>
            <a:pPr marL="457200" lvl="0" indent="-317500" algn="l" rtl="0">
              <a:lnSpc>
                <a:spcPct val="150000"/>
              </a:lnSpc>
              <a:spcBef>
                <a:spcPts val="0"/>
              </a:spcBef>
              <a:spcAft>
                <a:spcPts val="0"/>
              </a:spcAft>
              <a:buClr>
                <a:srgbClr val="FFFFFF"/>
              </a:buClr>
              <a:buSzPts val="1400"/>
              <a:buFont typeface="Open Sans"/>
              <a:buChar char="●"/>
            </a:pPr>
            <a:r>
              <a:rPr lang="en-US" dirty="0">
                <a:solidFill>
                  <a:srgbClr val="FFFFFF"/>
                </a:solidFill>
                <a:latin typeface="Open Sans"/>
                <a:ea typeface="Open Sans"/>
                <a:cs typeface="Open Sans"/>
                <a:sym typeface="Open Sans"/>
              </a:rPr>
              <a:t>Fonts</a:t>
            </a:r>
            <a:endParaRPr dirty="0">
              <a:solidFill>
                <a:srgbClr val="FFFFFF"/>
              </a:solidFill>
              <a:latin typeface="Open Sans"/>
              <a:ea typeface="Open Sans"/>
              <a:cs typeface="Open Sans"/>
              <a:sym typeface="Open Sans"/>
            </a:endParaRPr>
          </a:p>
        </p:txBody>
      </p:sp>
      <p:sp>
        <p:nvSpPr>
          <p:cNvPr id="235" name="Google Shape;235;p49"/>
          <p:cNvSpPr txBox="1"/>
          <p:nvPr/>
        </p:nvSpPr>
        <p:spPr>
          <a:xfrm>
            <a:off x="-468875" y="2082300"/>
            <a:ext cx="3704400" cy="609367"/>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100"/>
              <a:buFont typeface="Arial"/>
              <a:buNone/>
            </a:pPr>
            <a:r>
              <a:rPr lang="en-US" sz="2400" dirty="0">
                <a:solidFill>
                  <a:srgbClr val="FFFFFF"/>
                </a:solidFill>
                <a:latin typeface="Open Sans"/>
                <a:ea typeface="Open Sans"/>
                <a:cs typeface="Open Sans"/>
                <a:sym typeface="Open Sans"/>
              </a:rPr>
              <a:t>Branding</a:t>
            </a:r>
            <a:endParaRPr sz="2400" dirty="0">
              <a:solidFill>
                <a:srgbClr val="FFFFFF"/>
              </a:solidFill>
              <a:latin typeface="Open Sans"/>
              <a:ea typeface="Open Sans"/>
              <a:cs typeface="Open Sans"/>
              <a:sym typeface="Open Sans"/>
            </a:endParaRPr>
          </a:p>
        </p:txBody>
      </p:sp>
      <p:cxnSp>
        <p:nvCxnSpPr>
          <p:cNvPr id="236" name="Google Shape;236;p49"/>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4A3A-73A1-05B1-D836-6D20764063B3}"/>
              </a:ext>
            </a:extLst>
          </p:cNvPr>
          <p:cNvPicPr>
            <a:picLocks noChangeAspect="1"/>
          </p:cNvPicPr>
          <p:nvPr/>
        </p:nvPicPr>
        <p:blipFill>
          <a:blip r:embed="rId2"/>
          <a:stretch>
            <a:fillRect/>
          </a:stretch>
        </p:blipFill>
        <p:spPr>
          <a:xfrm>
            <a:off x="818542" y="0"/>
            <a:ext cx="7506915" cy="5143500"/>
          </a:xfrm>
          <a:prstGeom prst="rect">
            <a:avLst/>
          </a:prstGeom>
        </p:spPr>
      </p:pic>
    </p:spTree>
    <p:extLst>
      <p:ext uri="{BB962C8B-B14F-4D97-AF65-F5344CB8AC3E}">
        <p14:creationId xmlns:p14="http://schemas.microsoft.com/office/powerpoint/2010/main" val="77225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3B1BE-3E39-1C95-7BEA-5ADF885FA0FF}"/>
              </a:ext>
            </a:extLst>
          </p:cNvPr>
          <p:cNvPicPr>
            <a:picLocks noChangeAspect="1"/>
          </p:cNvPicPr>
          <p:nvPr/>
        </p:nvPicPr>
        <p:blipFill>
          <a:blip r:embed="rId2"/>
          <a:stretch>
            <a:fillRect/>
          </a:stretch>
        </p:blipFill>
        <p:spPr>
          <a:xfrm>
            <a:off x="2490691" y="434872"/>
            <a:ext cx="6001294" cy="4273754"/>
          </a:xfrm>
          <a:prstGeom prst="rect">
            <a:avLst/>
          </a:prstGeom>
        </p:spPr>
      </p:pic>
      <p:pic>
        <p:nvPicPr>
          <p:cNvPr id="12" name="Picture 11">
            <a:extLst>
              <a:ext uri="{FF2B5EF4-FFF2-40B4-BE49-F238E27FC236}">
                <a16:creationId xmlns:a16="http://schemas.microsoft.com/office/drawing/2014/main" id="{71960155-32DA-FA31-5450-CDE644E53A3E}"/>
              </a:ext>
            </a:extLst>
          </p:cNvPr>
          <p:cNvPicPr>
            <a:picLocks noChangeAspect="1"/>
          </p:cNvPicPr>
          <p:nvPr/>
        </p:nvPicPr>
        <p:blipFill>
          <a:blip r:embed="rId3"/>
          <a:stretch>
            <a:fillRect/>
          </a:stretch>
        </p:blipFill>
        <p:spPr>
          <a:xfrm rot="5400000">
            <a:off x="-794648" y="1713916"/>
            <a:ext cx="4273753" cy="1715665"/>
          </a:xfrm>
          <a:prstGeom prst="rect">
            <a:avLst/>
          </a:prstGeom>
        </p:spPr>
      </p:pic>
    </p:spTree>
    <p:extLst>
      <p:ext uri="{BB962C8B-B14F-4D97-AF65-F5344CB8AC3E}">
        <p14:creationId xmlns:p14="http://schemas.microsoft.com/office/powerpoint/2010/main" val="249310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41"/>
          <p:cNvSpPr txBox="1"/>
          <p:nvPr/>
        </p:nvSpPr>
        <p:spPr>
          <a:xfrm>
            <a:off x="1576515" y="2207027"/>
            <a:ext cx="2880338" cy="1338798"/>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The product: </a:t>
            </a:r>
            <a:endParaRPr dirty="0">
              <a:solidFill>
                <a:srgbClr val="4285F4"/>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5F6368"/>
                </a:solidFill>
                <a:latin typeface="Open Sans"/>
                <a:ea typeface="Open Sans"/>
                <a:cs typeface="Open Sans"/>
                <a:sym typeface="Open Sans"/>
              </a:rPr>
              <a:t>An website that lets its users customise and purchase Craft Tours in India</a:t>
            </a:r>
            <a:endParaRPr sz="1200" b="1" dirty="0">
              <a:solidFill>
                <a:srgbClr val="1967D2"/>
              </a:solidFill>
              <a:latin typeface="Open Sans"/>
              <a:ea typeface="Open Sans"/>
              <a:cs typeface="Open Sans"/>
              <a:sym typeface="Open Sans"/>
            </a:endParaRPr>
          </a:p>
        </p:txBody>
      </p:sp>
      <p:sp>
        <p:nvSpPr>
          <p:cNvPr id="153" name="Google Shape;153;p41"/>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54" name="Google Shape;154;p41"/>
          <p:cNvSpPr/>
          <p:nvPr/>
        </p:nvSpPr>
        <p:spPr>
          <a:xfrm>
            <a:off x="863115" y="2207027"/>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5F457E94-5AF0-72DA-DEE8-0A0134EB4277}"/>
              </a:ext>
            </a:extLst>
          </p:cNvPr>
          <p:cNvGrpSpPr/>
          <p:nvPr/>
        </p:nvGrpSpPr>
        <p:grpSpPr>
          <a:xfrm>
            <a:off x="5329940" y="2207027"/>
            <a:ext cx="4159500" cy="784800"/>
            <a:chOff x="517675" y="3172985"/>
            <a:chExt cx="4159500" cy="784800"/>
          </a:xfrm>
        </p:grpSpPr>
        <p:sp>
          <p:nvSpPr>
            <p:cNvPr id="155" name="Google Shape;155;p41"/>
            <p:cNvSpPr txBox="1"/>
            <p:nvPr/>
          </p:nvSpPr>
          <p:spPr>
            <a:xfrm>
              <a:off x="1231075" y="3172985"/>
              <a:ext cx="3446100" cy="78480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dirty="0">
                  <a:solidFill>
                    <a:srgbClr val="4285F4"/>
                  </a:solidFill>
                  <a:latin typeface="Open Sans SemiBold"/>
                  <a:ea typeface="Open Sans SemiBold"/>
                  <a:cs typeface="Open Sans SemiBold"/>
                  <a:sym typeface="Open Sans SemiBold"/>
                </a:rPr>
                <a:t>Project duration:</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5F6368"/>
                  </a:solidFill>
                  <a:latin typeface="Open Sans"/>
                  <a:ea typeface="Open Sans"/>
                  <a:cs typeface="Open Sans"/>
                  <a:sym typeface="Open Sans"/>
                </a:rPr>
                <a:t>January 2023 – April 2023</a:t>
              </a:r>
              <a:endParaRPr sz="1200" b="1" dirty="0">
                <a:solidFill>
                  <a:srgbClr val="4285F4"/>
                </a:solidFill>
                <a:latin typeface="Open Sans"/>
                <a:ea typeface="Open Sans"/>
                <a:cs typeface="Open Sans"/>
                <a:sym typeface="Open Sans"/>
              </a:endParaRPr>
            </a:p>
          </p:txBody>
        </p:sp>
        <p:sp>
          <p:nvSpPr>
            <p:cNvPr id="156" name="Google Shape;156;p41"/>
            <p:cNvSpPr/>
            <p:nvPr/>
          </p:nvSpPr>
          <p:spPr>
            <a:xfrm>
              <a:off x="517675" y="3172985"/>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1"/>
            <p:cNvSpPr/>
            <p:nvPr/>
          </p:nvSpPr>
          <p:spPr>
            <a:xfrm>
              <a:off x="643388" y="3299236"/>
              <a:ext cx="261874" cy="260801"/>
            </a:xfrm>
            <a:custGeom>
              <a:avLst/>
              <a:gdLst/>
              <a:ahLst/>
              <a:cxnLst/>
              <a:rect l="l" t="t" r="r" b="b"/>
              <a:pathLst>
                <a:path w="1048" h="1045" extrusionOk="0">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
        <p:nvSpPr>
          <p:cNvPr id="158" name="Google Shape;158;p41"/>
          <p:cNvSpPr/>
          <p:nvPr/>
        </p:nvSpPr>
        <p:spPr>
          <a:xfrm>
            <a:off x="955954" y="2355089"/>
            <a:ext cx="327623" cy="217176"/>
          </a:xfrm>
          <a:custGeom>
            <a:avLst/>
            <a:gdLst/>
            <a:ahLst/>
            <a:cxnLst/>
            <a:rect l="l" t="t" r="r" b="b"/>
            <a:pathLst>
              <a:path w="1149" h="765" extrusionOk="0">
                <a:moveTo>
                  <a:pt x="191" y="96"/>
                </a:moveTo>
                <a:lnTo>
                  <a:pt x="1052" y="96"/>
                </a:lnTo>
                <a:lnTo>
                  <a:pt x="1052" y="0"/>
                </a:lnTo>
                <a:lnTo>
                  <a:pt x="191" y="0"/>
                </a:lnTo>
                <a:cubicBezTo>
                  <a:pt x="138" y="0"/>
                  <a:pt x="95" y="42"/>
                  <a:pt x="95" y="96"/>
                </a:cubicBezTo>
                <a:lnTo>
                  <a:pt x="95" y="621"/>
                </a:lnTo>
                <a:lnTo>
                  <a:pt x="0" y="621"/>
                </a:lnTo>
                <a:lnTo>
                  <a:pt x="0" y="764"/>
                </a:lnTo>
                <a:lnTo>
                  <a:pt x="668" y="764"/>
                </a:lnTo>
                <a:lnTo>
                  <a:pt x="668" y="621"/>
                </a:lnTo>
                <a:lnTo>
                  <a:pt x="191" y="621"/>
                </a:lnTo>
                <a:lnTo>
                  <a:pt x="191" y="96"/>
                </a:lnTo>
                <a:close/>
                <a:moveTo>
                  <a:pt x="1100" y="189"/>
                </a:moveTo>
                <a:lnTo>
                  <a:pt x="812" y="189"/>
                </a:lnTo>
                <a:cubicBezTo>
                  <a:pt x="787" y="189"/>
                  <a:pt x="764" y="211"/>
                  <a:pt x="764" y="237"/>
                </a:cubicBezTo>
                <a:lnTo>
                  <a:pt x="764" y="714"/>
                </a:lnTo>
                <a:cubicBezTo>
                  <a:pt x="764" y="739"/>
                  <a:pt x="787" y="762"/>
                  <a:pt x="812" y="762"/>
                </a:cubicBezTo>
                <a:lnTo>
                  <a:pt x="1100" y="762"/>
                </a:lnTo>
                <a:cubicBezTo>
                  <a:pt x="1126" y="762"/>
                  <a:pt x="1148" y="739"/>
                  <a:pt x="1148" y="714"/>
                </a:cubicBezTo>
                <a:lnTo>
                  <a:pt x="1148" y="237"/>
                </a:lnTo>
                <a:cubicBezTo>
                  <a:pt x="1145" y="211"/>
                  <a:pt x="1126" y="189"/>
                  <a:pt x="1100" y="189"/>
                </a:cubicBezTo>
                <a:close/>
                <a:moveTo>
                  <a:pt x="1052" y="621"/>
                </a:moveTo>
                <a:lnTo>
                  <a:pt x="860" y="621"/>
                </a:lnTo>
                <a:lnTo>
                  <a:pt x="860" y="285"/>
                </a:lnTo>
                <a:lnTo>
                  <a:pt x="1052" y="285"/>
                </a:lnTo>
                <a:lnTo>
                  <a:pt x="1052" y="6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02FE76-048C-8DDE-ED97-B9F634AEFDBA}"/>
              </a:ext>
            </a:extLst>
          </p:cNvPr>
          <p:cNvPicPr>
            <a:picLocks noChangeAspect="1"/>
          </p:cNvPicPr>
          <p:nvPr/>
        </p:nvPicPr>
        <p:blipFill>
          <a:blip r:embed="rId2"/>
          <a:stretch>
            <a:fillRect/>
          </a:stretch>
        </p:blipFill>
        <p:spPr>
          <a:xfrm>
            <a:off x="162559" y="1139961"/>
            <a:ext cx="2904829" cy="2863577"/>
          </a:xfrm>
          <a:prstGeom prst="rect">
            <a:avLst/>
          </a:prstGeom>
        </p:spPr>
      </p:pic>
      <p:pic>
        <p:nvPicPr>
          <p:cNvPr id="12" name="Picture 11">
            <a:extLst>
              <a:ext uri="{FF2B5EF4-FFF2-40B4-BE49-F238E27FC236}">
                <a16:creationId xmlns:a16="http://schemas.microsoft.com/office/drawing/2014/main" id="{3B601AB6-9D3E-FDCB-19EE-E8A85FBC92EA}"/>
              </a:ext>
            </a:extLst>
          </p:cNvPr>
          <p:cNvPicPr>
            <a:picLocks noChangeAspect="1"/>
          </p:cNvPicPr>
          <p:nvPr/>
        </p:nvPicPr>
        <p:blipFill>
          <a:blip r:embed="rId3"/>
          <a:stretch>
            <a:fillRect/>
          </a:stretch>
        </p:blipFill>
        <p:spPr>
          <a:xfrm>
            <a:off x="6055762" y="1139960"/>
            <a:ext cx="2925679" cy="2863577"/>
          </a:xfrm>
          <a:prstGeom prst="rect">
            <a:avLst/>
          </a:prstGeom>
        </p:spPr>
      </p:pic>
      <p:pic>
        <p:nvPicPr>
          <p:cNvPr id="14" name="Picture 13">
            <a:extLst>
              <a:ext uri="{FF2B5EF4-FFF2-40B4-BE49-F238E27FC236}">
                <a16:creationId xmlns:a16="http://schemas.microsoft.com/office/drawing/2014/main" id="{4AA02F5A-2915-23F1-7D6C-606D4AF61E87}"/>
              </a:ext>
            </a:extLst>
          </p:cNvPr>
          <p:cNvPicPr>
            <a:picLocks noChangeAspect="1"/>
          </p:cNvPicPr>
          <p:nvPr/>
        </p:nvPicPr>
        <p:blipFill>
          <a:blip r:embed="rId4"/>
          <a:stretch>
            <a:fillRect/>
          </a:stretch>
        </p:blipFill>
        <p:spPr>
          <a:xfrm>
            <a:off x="3098810" y="1139960"/>
            <a:ext cx="2925529" cy="2863578"/>
          </a:xfrm>
          <a:prstGeom prst="rect">
            <a:avLst/>
          </a:prstGeom>
        </p:spPr>
      </p:pic>
    </p:spTree>
    <p:extLst>
      <p:ext uri="{BB962C8B-B14F-4D97-AF65-F5344CB8AC3E}">
        <p14:creationId xmlns:p14="http://schemas.microsoft.com/office/powerpoint/2010/main" val="241992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C2F544-97A6-3626-ACB9-228E1109512B}"/>
              </a:ext>
            </a:extLst>
          </p:cNvPr>
          <p:cNvPicPr>
            <a:picLocks noChangeAspect="1"/>
          </p:cNvPicPr>
          <p:nvPr/>
        </p:nvPicPr>
        <p:blipFill>
          <a:blip r:embed="rId2"/>
          <a:stretch>
            <a:fillRect/>
          </a:stretch>
        </p:blipFill>
        <p:spPr>
          <a:xfrm>
            <a:off x="344495" y="1747518"/>
            <a:ext cx="2597515" cy="1546724"/>
          </a:xfrm>
          <a:prstGeom prst="rect">
            <a:avLst/>
          </a:prstGeom>
        </p:spPr>
      </p:pic>
      <p:pic>
        <p:nvPicPr>
          <p:cNvPr id="6" name="Picture 5">
            <a:extLst>
              <a:ext uri="{FF2B5EF4-FFF2-40B4-BE49-F238E27FC236}">
                <a16:creationId xmlns:a16="http://schemas.microsoft.com/office/drawing/2014/main" id="{3E70E645-C028-9807-A6B3-9EA1A83110BD}"/>
              </a:ext>
            </a:extLst>
          </p:cNvPr>
          <p:cNvPicPr>
            <a:picLocks noChangeAspect="1"/>
          </p:cNvPicPr>
          <p:nvPr/>
        </p:nvPicPr>
        <p:blipFill>
          <a:blip r:embed="rId3"/>
          <a:stretch>
            <a:fillRect/>
          </a:stretch>
        </p:blipFill>
        <p:spPr>
          <a:xfrm>
            <a:off x="3261217" y="1791964"/>
            <a:ext cx="2567379" cy="1457833"/>
          </a:xfrm>
          <a:prstGeom prst="rect">
            <a:avLst/>
          </a:prstGeom>
        </p:spPr>
      </p:pic>
      <p:pic>
        <p:nvPicPr>
          <p:cNvPr id="8" name="Picture 7">
            <a:extLst>
              <a:ext uri="{FF2B5EF4-FFF2-40B4-BE49-F238E27FC236}">
                <a16:creationId xmlns:a16="http://schemas.microsoft.com/office/drawing/2014/main" id="{93B98AD0-5242-CE12-B3FE-1C5C0FC678DF}"/>
              </a:ext>
            </a:extLst>
          </p:cNvPr>
          <p:cNvPicPr>
            <a:picLocks noChangeAspect="1"/>
          </p:cNvPicPr>
          <p:nvPr/>
        </p:nvPicPr>
        <p:blipFill>
          <a:blip r:embed="rId4"/>
          <a:stretch>
            <a:fillRect/>
          </a:stretch>
        </p:blipFill>
        <p:spPr>
          <a:xfrm>
            <a:off x="6177939" y="1798451"/>
            <a:ext cx="2567380" cy="1451346"/>
          </a:xfrm>
          <a:prstGeom prst="rect">
            <a:avLst/>
          </a:prstGeom>
        </p:spPr>
      </p:pic>
      <p:pic>
        <p:nvPicPr>
          <p:cNvPr id="9" name="Picture 8">
            <a:extLst>
              <a:ext uri="{FF2B5EF4-FFF2-40B4-BE49-F238E27FC236}">
                <a16:creationId xmlns:a16="http://schemas.microsoft.com/office/drawing/2014/main" id="{63472DC7-D8AA-70C5-8322-7BF3AEDBFE04}"/>
              </a:ext>
            </a:extLst>
          </p:cNvPr>
          <p:cNvPicPr>
            <a:picLocks noChangeAspect="1"/>
          </p:cNvPicPr>
          <p:nvPr/>
        </p:nvPicPr>
        <p:blipFill>
          <a:blip r:embed="rId3"/>
          <a:stretch>
            <a:fillRect/>
          </a:stretch>
        </p:blipFill>
        <p:spPr>
          <a:xfrm>
            <a:off x="344495" y="289685"/>
            <a:ext cx="2567379" cy="1457833"/>
          </a:xfrm>
          <a:prstGeom prst="rect">
            <a:avLst/>
          </a:prstGeom>
        </p:spPr>
      </p:pic>
      <p:pic>
        <p:nvPicPr>
          <p:cNvPr id="10" name="Picture 9">
            <a:extLst>
              <a:ext uri="{FF2B5EF4-FFF2-40B4-BE49-F238E27FC236}">
                <a16:creationId xmlns:a16="http://schemas.microsoft.com/office/drawing/2014/main" id="{3229D489-7FFD-6799-3E6A-22A650A36965}"/>
              </a:ext>
            </a:extLst>
          </p:cNvPr>
          <p:cNvPicPr>
            <a:picLocks noChangeAspect="1"/>
          </p:cNvPicPr>
          <p:nvPr/>
        </p:nvPicPr>
        <p:blipFill>
          <a:blip r:embed="rId4"/>
          <a:stretch>
            <a:fillRect/>
          </a:stretch>
        </p:blipFill>
        <p:spPr>
          <a:xfrm>
            <a:off x="3261217" y="296172"/>
            <a:ext cx="2567380" cy="1451346"/>
          </a:xfrm>
          <a:prstGeom prst="rect">
            <a:avLst/>
          </a:prstGeom>
        </p:spPr>
      </p:pic>
      <p:pic>
        <p:nvPicPr>
          <p:cNvPr id="11" name="Picture 10">
            <a:extLst>
              <a:ext uri="{FF2B5EF4-FFF2-40B4-BE49-F238E27FC236}">
                <a16:creationId xmlns:a16="http://schemas.microsoft.com/office/drawing/2014/main" id="{09AAC4B3-1D09-CA26-600F-5F03FCDD91CD}"/>
              </a:ext>
            </a:extLst>
          </p:cNvPr>
          <p:cNvPicPr>
            <a:picLocks noChangeAspect="1"/>
          </p:cNvPicPr>
          <p:nvPr/>
        </p:nvPicPr>
        <p:blipFill>
          <a:blip r:embed="rId2"/>
          <a:stretch>
            <a:fillRect/>
          </a:stretch>
        </p:blipFill>
        <p:spPr>
          <a:xfrm>
            <a:off x="6147803" y="245240"/>
            <a:ext cx="2597515" cy="1546724"/>
          </a:xfrm>
          <a:prstGeom prst="rect">
            <a:avLst/>
          </a:prstGeom>
        </p:spPr>
      </p:pic>
      <p:pic>
        <p:nvPicPr>
          <p:cNvPr id="12" name="Picture 11">
            <a:extLst>
              <a:ext uri="{FF2B5EF4-FFF2-40B4-BE49-F238E27FC236}">
                <a16:creationId xmlns:a16="http://schemas.microsoft.com/office/drawing/2014/main" id="{57B750C2-E724-92B0-70B6-5132932D6373}"/>
              </a:ext>
            </a:extLst>
          </p:cNvPr>
          <p:cNvPicPr>
            <a:picLocks noChangeAspect="1"/>
          </p:cNvPicPr>
          <p:nvPr/>
        </p:nvPicPr>
        <p:blipFill>
          <a:blip r:embed="rId2"/>
          <a:stretch>
            <a:fillRect/>
          </a:stretch>
        </p:blipFill>
        <p:spPr>
          <a:xfrm>
            <a:off x="3231081" y="3249797"/>
            <a:ext cx="2597515" cy="1546724"/>
          </a:xfrm>
          <a:prstGeom prst="rect">
            <a:avLst/>
          </a:prstGeom>
        </p:spPr>
      </p:pic>
      <p:pic>
        <p:nvPicPr>
          <p:cNvPr id="13" name="Picture 12">
            <a:extLst>
              <a:ext uri="{FF2B5EF4-FFF2-40B4-BE49-F238E27FC236}">
                <a16:creationId xmlns:a16="http://schemas.microsoft.com/office/drawing/2014/main" id="{C599163B-409F-6D68-B1C6-269FB8354455}"/>
              </a:ext>
            </a:extLst>
          </p:cNvPr>
          <p:cNvPicPr>
            <a:picLocks noChangeAspect="1"/>
          </p:cNvPicPr>
          <p:nvPr/>
        </p:nvPicPr>
        <p:blipFill>
          <a:blip r:embed="rId3"/>
          <a:stretch>
            <a:fillRect/>
          </a:stretch>
        </p:blipFill>
        <p:spPr>
          <a:xfrm>
            <a:off x="6177939" y="3294242"/>
            <a:ext cx="2567379" cy="1457833"/>
          </a:xfrm>
          <a:prstGeom prst="rect">
            <a:avLst/>
          </a:prstGeom>
        </p:spPr>
      </p:pic>
      <p:pic>
        <p:nvPicPr>
          <p:cNvPr id="14" name="Picture 13">
            <a:extLst>
              <a:ext uri="{FF2B5EF4-FFF2-40B4-BE49-F238E27FC236}">
                <a16:creationId xmlns:a16="http://schemas.microsoft.com/office/drawing/2014/main" id="{71E5BE53-A4AA-9AB2-C2A9-F942262A815F}"/>
              </a:ext>
            </a:extLst>
          </p:cNvPr>
          <p:cNvPicPr>
            <a:picLocks noChangeAspect="1"/>
          </p:cNvPicPr>
          <p:nvPr/>
        </p:nvPicPr>
        <p:blipFill>
          <a:blip r:embed="rId4"/>
          <a:stretch>
            <a:fillRect/>
          </a:stretch>
        </p:blipFill>
        <p:spPr>
          <a:xfrm>
            <a:off x="374630" y="3329512"/>
            <a:ext cx="2567380" cy="1451346"/>
          </a:xfrm>
          <a:prstGeom prst="rect">
            <a:avLst/>
          </a:prstGeom>
        </p:spPr>
      </p:pic>
    </p:spTree>
    <p:extLst>
      <p:ext uri="{BB962C8B-B14F-4D97-AF65-F5344CB8AC3E}">
        <p14:creationId xmlns:p14="http://schemas.microsoft.com/office/powerpoint/2010/main" val="377107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7D5D-6498-7DA6-847A-8EB236A59097}"/>
              </a:ext>
            </a:extLst>
          </p:cNvPr>
          <p:cNvSpPr>
            <a:spLocks noGrp="1"/>
          </p:cNvSpPr>
          <p:nvPr>
            <p:ph type="title"/>
          </p:nvPr>
        </p:nvSpPr>
        <p:spPr>
          <a:xfrm>
            <a:off x="0" y="727619"/>
            <a:ext cx="8520600" cy="841800"/>
          </a:xfrm>
        </p:spPr>
        <p:txBody>
          <a:bodyPr/>
          <a:lstStyle/>
          <a:p>
            <a:r>
              <a:rPr lang="en-US" spc="-300" dirty="0">
                <a:latin typeface="Diplomata" pitchFamily="2" charset="0"/>
              </a:rPr>
              <a:t>Rangeela Caravan</a:t>
            </a:r>
            <a:endParaRPr lang="en-IN" spc="-300" dirty="0">
              <a:latin typeface="Diplomata" pitchFamily="2" charset="0"/>
            </a:endParaRPr>
          </a:p>
        </p:txBody>
      </p:sp>
      <p:sp>
        <p:nvSpPr>
          <p:cNvPr id="3" name="Google Shape;188;p33">
            <a:extLst>
              <a:ext uri="{FF2B5EF4-FFF2-40B4-BE49-F238E27FC236}">
                <a16:creationId xmlns:a16="http://schemas.microsoft.com/office/drawing/2014/main" id="{902823D5-5F57-30AB-7A24-269EFD2BCE17}"/>
              </a:ext>
            </a:extLst>
          </p:cNvPr>
          <p:cNvSpPr txBox="1"/>
          <p:nvPr/>
        </p:nvSpPr>
        <p:spPr>
          <a:xfrm>
            <a:off x="589533" y="1988036"/>
            <a:ext cx="5674212" cy="24326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Name: </a:t>
            </a:r>
            <a:r>
              <a:rPr lang="en-IN" sz="1100" dirty="0">
                <a:solidFill>
                  <a:schemeClr val="tx1"/>
                </a:solidFill>
                <a:latin typeface="Google Sans"/>
                <a:ea typeface="Google Sans"/>
                <a:cs typeface="Google Sans"/>
                <a:sym typeface="Google Sans"/>
              </a:rPr>
              <a:t>Diplomata</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Purpose</a:t>
            </a:r>
            <a:r>
              <a:rPr lang="en-IN" sz="1100" dirty="0">
                <a:solidFill>
                  <a:schemeClr val="tx1"/>
                </a:solidFill>
                <a:latin typeface="Google Sans"/>
                <a:ea typeface="Google Sans"/>
                <a:cs typeface="Google Sans"/>
                <a:sym typeface="Google Sans"/>
              </a:rPr>
              <a:t>: Logo</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Style</a:t>
            </a:r>
            <a:r>
              <a:rPr lang="en-IN" sz="1100" dirty="0">
                <a:solidFill>
                  <a:schemeClr val="tx1"/>
                </a:solidFill>
                <a:latin typeface="Google Sans"/>
                <a:ea typeface="Google Sans"/>
                <a:cs typeface="Google Sans"/>
                <a:sym typeface="Google Sans"/>
              </a:rPr>
              <a:t>: Serif</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Weight</a:t>
            </a:r>
            <a:r>
              <a:rPr lang="en-IN" sz="1100" dirty="0">
                <a:solidFill>
                  <a:schemeClr val="tx1"/>
                </a:solidFill>
                <a:latin typeface="Google Sans"/>
                <a:ea typeface="Google Sans"/>
                <a:cs typeface="Google Sans"/>
                <a:sym typeface="Google Sans"/>
              </a:rPr>
              <a:t>: Regular</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Concept: </a:t>
            </a:r>
            <a:r>
              <a:rPr lang="en-US" sz="1100" dirty="0">
                <a:solidFill>
                  <a:schemeClr val="tx1"/>
                </a:solidFill>
                <a:latin typeface="Google Sans"/>
                <a:ea typeface="Google Sans"/>
                <a:cs typeface="Google Sans"/>
                <a:sym typeface="Google Sans"/>
              </a:rPr>
              <a:t>Serif fonts are generally perceived as classic, traditional, and trustworthy. They’re favored by brands that want to convey a feeling of respectability and tradition and in our case, heritage. The Negative space within the bold stroke of the font symbolizes decorative display, which is a trait we often find in Indian Crafts, hence it seems more fitting.</a:t>
            </a:r>
            <a:endParaRPr lang="en-IN" sz="1200" dirty="0">
              <a:latin typeface="Google Sans"/>
              <a:ea typeface="Google Sans"/>
              <a:cs typeface="Google Sans"/>
              <a:sym typeface="Google Sans"/>
            </a:endParaRPr>
          </a:p>
          <a:p>
            <a:pPr lvl="0" algn="l" rtl="0">
              <a:spcBef>
                <a:spcPts val="0"/>
              </a:spcBef>
              <a:spcAft>
                <a:spcPts val="300"/>
              </a:spcAft>
            </a:pPr>
            <a:endParaRPr lang="en-IN" sz="1200" dirty="0">
              <a:latin typeface="Google Sans"/>
              <a:ea typeface="Google Sans"/>
              <a:cs typeface="Google Sans"/>
              <a:sym typeface="Google Sans"/>
            </a:endParaRPr>
          </a:p>
        </p:txBody>
      </p:sp>
    </p:spTree>
    <p:extLst>
      <p:ext uri="{BB962C8B-B14F-4D97-AF65-F5344CB8AC3E}">
        <p14:creationId xmlns:p14="http://schemas.microsoft.com/office/powerpoint/2010/main" val="93162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7D5D-6498-7DA6-847A-8EB236A59097}"/>
              </a:ext>
            </a:extLst>
          </p:cNvPr>
          <p:cNvSpPr>
            <a:spLocks noGrp="1"/>
          </p:cNvSpPr>
          <p:nvPr>
            <p:ph type="title"/>
          </p:nvPr>
        </p:nvSpPr>
        <p:spPr>
          <a:xfrm>
            <a:off x="589533" y="727619"/>
            <a:ext cx="3982468" cy="841800"/>
          </a:xfrm>
        </p:spPr>
        <p:txBody>
          <a:bodyPr/>
          <a:lstStyle/>
          <a:p>
            <a:r>
              <a:rPr lang="en-US" b="1" dirty="0">
                <a:latin typeface="Playfair Display" pitchFamily="2" charset="0"/>
              </a:rPr>
              <a:t>Rangeela Caravan</a:t>
            </a:r>
            <a:endParaRPr lang="en-IN" b="1" dirty="0">
              <a:latin typeface="Playfair Display" pitchFamily="2" charset="0"/>
            </a:endParaRPr>
          </a:p>
        </p:txBody>
      </p:sp>
      <p:sp>
        <p:nvSpPr>
          <p:cNvPr id="3" name="Google Shape;188;p33">
            <a:extLst>
              <a:ext uri="{FF2B5EF4-FFF2-40B4-BE49-F238E27FC236}">
                <a16:creationId xmlns:a16="http://schemas.microsoft.com/office/drawing/2014/main" id="{902823D5-5F57-30AB-7A24-269EFD2BCE17}"/>
              </a:ext>
            </a:extLst>
          </p:cNvPr>
          <p:cNvSpPr txBox="1"/>
          <p:nvPr/>
        </p:nvSpPr>
        <p:spPr>
          <a:xfrm>
            <a:off x="589533" y="1988036"/>
            <a:ext cx="5674212" cy="24326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Name: </a:t>
            </a:r>
            <a:r>
              <a:rPr lang="en-IN" sz="1100" dirty="0">
                <a:solidFill>
                  <a:schemeClr val="tx1"/>
                </a:solidFill>
                <a:latin typeface="Google Sans"/>
                <a:ea typeface="Google Sans"/>
                <a:cs typeface="Google Sans"/>
                <a:sym typeface="Google Sans"/>
              </a:rPr>
              <a:t>Playfair Display</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Purpose</a:t>
            </a:r>
            <a:r>
              <a:rPr lang="en-IN" sz="1100" dirty="0">
                <a:solidFill>
                  <a:schemeClr val="tx1"/>
                </a:solidFill>
                <a:latin typeface="Google Sans"/>
                <a:ea typeface="Google Sans"/>
                <a:cs typeface="Google Sans"/>
                <a:sym typeface="Google Sans"/>
              </a:rPr>
              <a:t>: Headings (Largest)</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Style</a:t>
            </a:r>
            <a:r>
              <a:rPr lang="en-IN" sz="1100" dirty="0">
                <a:solidFill>
                  <a:schemeClr val="tx1"/>
                </a:solidFill>
                <a:latin typeface="Google Sans"/>
                <a:ea typeface="Google Sans"/>
                <a:cs typeface="Google Sans"/>
                <a:sym typeface="Google Sans"/>
              </a:rPr>
              <a:t>: Serif</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Weight</a:t>
            </a:r>
            <a:r>
              <a:rPr lang="en-IN" sz="1100" dirty="0">
                <a:solidFill>
                  <a:schemeClr val="tx1"/>
                </a:solidFill>
                <a:latin typeface="Google Sans"/>
                <a:ea typeface="Google Sans"/>
                <a:cs typeface="Google Sans"/>
                <a:sym typeface="Google Sans"/>
              </a:rPr>
              <a:t>: Bold</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Concept: </a:t>
            </a:r>
            <a:r>
              <a:rPr lang="en-US" sz="1100" dirty="0">
                <a:solidFill>
                  <a:schemeClr val="tx1"/>
                </a:solidFill>
                <a:latin typeface="Google Sans"/>
                <a:ea typeface="Google Sans"/>
                <a:cs typeface="Google Sans"/>
                <a:sym typeface="Google Sans"/>
              </a:rPr>
              <a:t>Serif fonts are generally perceived as classic, traditional, and trustworthy. They’re favored by brands that want to convey a feeling of respectability and tradition and in our case, heritage. Our app will be dealing with heavy financial transaction between cultural experience and travelers wishing to seek the same. We must create a trustworthy and traditional brand identity.</a:t>
            </a:r>
            <a:endParaRPr lang="en-IN" sz="1100" dirty="0">
              <a:solidFill>
                <a:schemeClr val="tx1"/>
              </a:solidFill>
              <a:latin typeface="Google Sans"/>
              <a:ea typeface="Google Sans"/>
              <a:cs typeface="Google Sans"/>
              <a:sym typeface="Google Sans"/>
            </a:endParaRPr>
          </a:p>
          <a:p>
            <a:pPr lvl="0" algn="l" rtl="0">
              <a:spcBef>
                <a:spcPts val="0"/>
              </a:spcBef>
              <a:spcAft>
                <a:spcPts val="300"/>
              </a:spcAft>
            </a:pPr>
            <a:endParaRPr lang="en-IN" sz="1200" dirty="0">
              <a:latin typeface="Google Sans"/>
              <a:ea typeface="Google Sans"/>
              <a:cs typeface="Google Sans"/>
              <a:sym typeface="Google Sans"/>
            </a:endParaRPr>
          </a:p>
          <a:p>
            <a:pPr lvl="0" algn="l" rtl="0">
              <a:spcBef>
                <a:spcPts val="0"/>
              </a:spcBef>
              <a:spcAft>
                <a:spcPts val="300"/>
              </a:spcAft>
            </a:pPr>
            <a:endParaRPr lang="en-IN" sz="1200" dirty="0">
              <a:latin typeface="Google Sans"/>
              <a:ea typeface="Google Sans"/>
              <a:cs typeface="Google Sans"/>
              <a:sym typeface="Google Sans"/>
            </a:endParaRPr>
          </a:p>
        </p:txBody>
      </p:sp>
    </p:spTree>
    <p:extLst>
      <p:ext uri="{BB962C8B-B14F-4D97-AF65-F5344CB8AC3E}">
        <p14:creationId xmlns:p14="http://schemas.microsoft.com/office/powerpoint/2010/main" val="370595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7D5D-6498-7DA6-847A-8EB236A59097}"/>
              </a:ext>
            </a:extLst>
          </p:cNvPr>
          <p:cNvSpPr>
            <a:spLocks noGrp="1"/>
          </p:cNvSpPr>
          <p:nvPr>
            <p:ph type="title"/>
          </p:nvPr>
        </p:nvSpPr>
        <p:spPr>
          <a:xfrm>
            <a:off x="589533" y="727619"/>
            <a:ext cx="3982468" cy="841800"/>
          </a:xfrm>
        </p:spPr>
        <p:txBody>
          <a:bodyPr>
            <a:normAutofit fontScale="90000"/>
          </a:bodyPr>
          <a:lstStyle/>
          <a:p>
            <a:pPr algn="l"/>
            <a:r>
              <a:rPr lang="en-US" b="1" dirty="0">
                <a:latin typeface="Karla" pitchFamily="2" charset="0"/>
              </a:rPr>
              <a:t>Rangeela Caravan</a:t>
            </a:r>
            <a:endParaRPr lang="en-IN" b="1" dirty="0">
              <a:latin typeface="Karla" pitchFamily="2" charset="0"/>
            </a:endParaRPr>
          </a:p>
        </p:txBody>
      </p:sp>
      <p:sp>
        <p:nvSpPr>
          <p:cNvPr id="3" name="Google Shape;188;p33">
            <a:extLst>
              <a:ext uri="{FF2B5EF4-FFF2-40B4-BE49-F238E27FC236}">
                <a16:creationId xmlns:a16="http://schemas.microsoft.com/office/drawing/2014/main" id="{902823D5-5F57-30AB-7A24-269EFD2BCE17}"/>
              </a:ext>
            </a:extLst>
          </p:cNvPr>
          <p:cNvSpPr txBox="1"/>
          <p:nvPr/>
        </p:nvSpPr>
        <p:spPr>
          <a:xfrm>
            <a:off x="589533" y="1988036"/>
            <a:ext cx="5674212" cy="24326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Name: </a:t>
            </a:r>
            <a:r>
              <a:rPr lang="en-IN" sz="1100" dirty="0">
                <a:solidFill>
                  <a:schemeClr val="tx1"/>
                </a:solidFill>
                <a:latin typeface="Google Sans"/>
                <a:ea typeface="Google Sans"/>
                <a:cs typeface="Google Sans"/>
                <a:sym typeface="Google Sans"/>
              </a:rPr>
              <a:t>Karla</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Purpose</a:t>
            </a:r>
            <a:r>
              <a:rPr lang="en-IN" sz="1100" dirty="0">
                <a:solidFill>
                  <a:schemeClr val="tx1"/>
                </a:solidFill>
                <a:latin typeface="Google Sans"/>
                <a:ea typeface="Google Sans"/>
                <a:cs typeface="Google Sans"/>
                <a:sym typeface="Google Sans"/>
              </a:rPr>
              <a:t>: Sub Headings/Buttons</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Style</a:t>
            </a:r>
            <a:r>
              <a:rPr lang="en-IN" sz="1100" dirty="0">
                <a:solidFill>
                  <a:schemeClr val="tx1"/>
                </a:solidFill>
                <a:latin typeface="Google Sans"/>
                <a:ea typeface="Google Sans"/>
                <a:cs typeface="Google Sans"/>
                <a:sym typeface="Google Sans"/>
              </a:rPr>
              <a:t>: Serif</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Weight</a:t>
            </a:r>
            <a:r>
              <a:rPr lang="en-IN" sz="1100" dirty="0">
                <a:solidFill>
                  <a:schemeClr val="tx1"/>
                </a:solidFill>
                <a:latin typeface="Google Sans"/>
                <a:ea typeface="Google Sans"/>
                <a:cs typeface="Google Sans"/>
                <a:sym typeface="Google Sans"/>
              </a:rPr>
              <a:t>: Bold</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Concept: </a:t>
            </a:r>
            <a:r>
              <a:rPr lang="en-US" sz="1100" dirty="0">
                <a:solidFill>
                  <a:schemeClr val="tx1"/>
                </a:solidFill>
                <a:latin typeface="Google Sans"/>
                <a:ea typeface="Google Sans"/>
                <a:cs typeface="Google Sans"/>
                <a:sym typeface="Google Sans"/>
              </a:rPr>
              <a:t>Sans-serif fonts are modern, clean, and help create a minimal design. Sans Serif Fonts offer a very easily readable experience to users. Text is easy to read and instructions are easy to follow, which is very essential in case of an app which will be providing a plethora of information.</a:t>
            </a:r>
            <a:endParaRPr lang="en-IN" sz="1200" dirty="0">
              <a:latin typeface="Google Sans"/>
              <a:ea typeface="Google Sans"/>
              <a:cs typeface="Google Sans"/>
              <a:sym typeface="Google Sans"/>
            </a:endParaRPr>
          </a:p>
          <a:p>
            <a:pPr lvl="0" algn="l" rtl="0">
              <a:spcBef>
                <a:spcPts val="0"/>
              </a:spcBef>
              <a:spcAft>
                <a:spcPts val="300"/>
              </a:spcAft>
            </a:pPr>
            <a:endParaRPr lang="en-IN" sz="1200" dirty="0">
              <a:latin typeface="Google Sans"/>
              <a:ea typeface="Google Sans"/>
              <a:cs typeface="Google Sans"/>
              <a:sym typeface="Google Sans"/>
            </a:endParaRPr>
          </a:p>
        </p:txBody>
      </p:sp>
    </p:spTree>
    <p:extLst>
      <p:ext uri="{BB962C8B-B14F-4D97-AF65-F5344CB8AC3E}">
        <p14:creationId xmlns:p14="http://schemas.microsoft.com/office/powerpoint/2010/main" val="960967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7D5D-6498-7DA6-847A-8EB236A59097}"/>
              </a:ext>
            </a:extLst>
          </p:cNvPr>
          <p:cNvSpPr>
            <a:spLocks noGrp="1"/>
          </p:cNvSpPr>
          <p:nvPr>
            <p:ph type="title"/>
          </p:nvPr>
        </p:nvSpPr>
        <p:spPr>
          <a:xfrm>
            <a:off x="589533" y="727619"/>
            <a:ext cx="3982468" cy="841800"/>
          </a:xfrm>
        </p:spPr>
        <p:txBody>
          <a:bodyPr>
            <a:normAutofit/>
          </a:bodyPr>
          <a:lstStyle/>
          <a:p>
            <a:pPr algn="l"/>
            <a:r>
              <a:rPr lang="en-US" dirty="0">
                <a:latin typeface="Karla" pitchFamily="2" charset="0"/>
              </a:rPr>
              <a:t>Rangeela Caravan</a:t>
            </a:r>
            <a:endParaRPr lang="en-IN" dirty="0">
              <a:latin typeface="Karla" pitchFamily="2" charset="0"/>
            </a:endParaRPr>
          </a:p>
        </p:txBody>
      </p:sp>
      <p:sp>
        <p:nvSpPr>
          <p:cNvPr id="3" name="Google Shape;188;p33">
            <a:extLst>
              <a:ext uri="{FF2B5EF4-FFF2-40B4-BE49-F238E27FC236}">
                <a16:creationId xmlns:a16="http://schemas.microsoft.com/office/drawing/2014/main" id="{902823D5-5F57-30AB-7A24-269EFD2BCE17}"/>
              </a:ext>
            </a:extLst>
          </p:cNvPr>
          <p:cNvSpPr txBox="1"/>
          <p:nvPr/>
        </p:nvSpPr>
        <p:spPr>
          <a:xfrm>
            <a:off x="589533" y="1988036"/>
            <a:ext cx="5674212" cy="24326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Name: </a:t>
            </a:r>
            <a:r>
              <a:rPr lang="en-IN" sz="1100" dirty="0">
                <a:solidFill>
                  <a:schemeClr val="tx1"/>
                </a:solidFill>
                <a:latin typeface="Google Sans"/>
                <a:ea typeface="Google Sans"/>
                <a:cs typeface="Google Sans"/>
                <a:sym typeface="Google Sans"/>
              </a:rPr>
              <a:t>Karla</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Purpose</a:t>
            </a:r>
            <a:r>
              <a:rPr lang="en-IN" sz="1100" dirty="0">
                <a:solidFill>
                  <a:schemeClr val="tx1"/>
                </a:solidFill>
                <a:latin typeface="Google Sans"/>
                <a:ea typeface="Google Sans"/>
                <a:cs typeface="Google Sans"/>
                <a:sym typeface="Google Sans"/>
              </a:rPr>
              <a:t>: Text Body/Footers</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Style</a:t>
            </a:r>
            <a:r>
              <a:rPr lang="en-IN" sz="1100" dirty="0">
                <a:solidFill>
                  <a:schemeClr val="tx1"/>
                </a:solidFill>
                <a:latin typeface="Google Sans"/>
                <a:ea typeface="Google Sans"/>
                <a:cs typeface="Google Sans"/>
                <a:sym typeface="Google Sans"/>
              </a:rPr>
              <a:t>: Serif</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Font Weight</a:t>
            </a:r>
            <a:r>
              <a:rPr lang="en-IN" sz="1100" dirty="0">
                <a:solidFill>
                  <a:schemeClr val="tx1"/>
                </a:solidFill>
                <a:latin typeface="Google Sans"/>
                <a:ea typeface="Google Sans"/>
                <a:cs typeface="Google Sans"/>
                <a:sym typeface="Google Sans"/>
              </a:rPr>
              <a:t>: Regular</a:t>
            </a:r>
          </a:p>
          <a:p>
            <a:pPr marL="0" lvl="0" indent="0" algn="l" rtl="0">
              <a:spcBef>
                <a:spcPts val="0"/>
              </a:spcBef>
              <a:spcAft>
                <a:spcPts val="300"/>
              </a:spcAft>
              <a:buNone/>
            </a:pPr>
            <a:r>
              <a:rPr lang="en-IN" sz="1100" b="1" dirty="0">
                <a:solidFill>
                  <a:schemeClr val="tx1"/>
                </a:solidFill>
                <a:latin typeface="Google Sans"/>
                <a:ea typeface="Google Sans"/>
                <a:cs typeface="Google Sans"/>
                <a:sym typeface="Google Sans"/>
              </a:rPr>
              <a:t>Concept: </a:t>
            </a:r>
            <a:r>
              <a:rPr lang="en-US" sz="1100" dirty="0">
                <a:solidFill>
                  <a:schemeClr val="tx1"/>
                </a:solidFill>
                <a:latin typeface="Google Sans"/>
                <a:ea typeface="Google Sans"/>
                <a:cs typeface="Google Sans"/>
                <a:sym typeface="Google Sans"/>
              </a:rPr>
              <a:t>Sans-serif fonts are modern, clean, and help create a minimal design. Sans Serif Fonts offer a very easily readable experience to users. Text is easy to read and instructions are easy to follow, which is very essential in case of an app which will be providing a plethora of information.</a:t>
            </a:r>
            <a:endParaRPr lang="en-IN" sz="1200" dirty="0">
              <a:latin typeface="Google Sans"/>
              <a:ea typeface="Google Sans"/>
              <a:cs typeface="Google Sans"/>
              <a:sym typeface="Google Sans"/>
            </a:endParaRPr>
          </a:p>
          <a:p>
            <a:pPr lvl="0" algn="l" rtl="0">
              <a:spcBef>
                <a:spcPts val="0"/>
              </a:spcBef>
              <a:spcAft>
                <a:spcPts val="300"/>
              </a:spcAft>
            </a:pPr>
            <a:endParaRPr lang="en-IN" sz="1200" dirty="0">
              <a:latin typeface="Google Sans"/>
              <a:ea typeface="Google Sans"/>
              <a:cs typeface="Google Sans"/>
              <a:sym typeface="Google Sans"/>
            </a:endParaRPr>
          </a:p>
        </p:txBody>
      </p:sp>
    </p:spTree>
    <p:extLst>
      <p:ext uri="{BB962C8B-B14F-4D97-AF65-F5344CB8AC3E}">
        <p14:creationId xmlns:p14="http://schemas.microsoft.com/office/powerpoint/2010/main" val="393367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3B899-BB5E-95D3-401D-B544CA6A2B1D}"/>
              </a:ext>
            </a:extLst>
          </p:cNvPr>
          <p:cNvPicPr>
            <a:picLocks noChangeAspect="1"/>
          </p:cNvPicPr>
          <p:nvPr/>
        </p:nvPicPr>
        <p:blipFill>
          <a:blip r:embed="rId2"/>
          <a:stretch>
            <a:fillRect/>
          </a:stretch>
        </p:blipFill>
        <p:spPr>
          <a:xfrm>
            <a:off x="1" y="1"/>
            <a:ext cx="9143999" cy="5143500"/>
          </a:xfrm>
          <a:prstGeom prst="rect">
            <a:avLst/>
          </a:prstGeom>
        </p:spPr>
      </p:pic>
    </p:spTree>
    <p:extLst>
      <p:ext uri="{BB962C8B-B14F-4D97-AF65-F5344CB8AC3E}">
        <p14:creationId xmlns:p14="http://schemas.microsoft.com/office/powerpoint/2010/main" val="1827920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40"/>
        <p:cNvGrpSpPr/>
        <p:nvPr/>
      </p:nvGrpSpPr>
      <p:grpSpPr>
        <a:xfrm>
          <a:off x="0" y="0"/>
          <a:ext cx="0" cy="0"/>
          <a:chOff x="0" y="0"/>
          <a:chExt cx="0" cy="0"/>
        </a:xfrm>
      </p:grpSpPr>
      <p:sp>
        <p:nvSpPr>
          <p:cNvPr id="242" name="Google Shape;242;p50"/>
          <p:cNvSpPr txBox="1"/>
          <p:nvPr/>
        </p:nvSpPr>
        <p:spPr>
          <a:xfrm>
            <a:off x="139053"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Paper wireframes </a:t>
            </a:r>
            <a:endParaRPr sz="2400" dirty="0">
              <a:solidFill>
                <a:srgbClr val="5F6368"/>
              </a:solidFill>
              <a:latin typeface="Open Sans"/>
              <a:ea typeface="Open Sans"/>
              <a:cs typeface="Open Sans"/>
              <a:sym typeface="Open Sans"/>
            </a:endParaRPr>
          </a:p>
        </p:txBody>
      </p:sp>
      <p:sp>
        <p:nvSpPr>
          <p:cNvPr id="243" name="Google Shape;243;p50"/>
          <p:cNvSpPr txBox="1"/>
          <p:nvPr/>
        </p:nvSpPr>
        <p:spPr>
          <a:xfrm>
            <a:off x="139053" y="1510037"/>
            <a:ext cx="2421300" cy="2469877"/>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rgbClr val="5F6368"/>
                </a:solidFill>
                <a:latin typeface="Open Sans"/>
                <a:ea typeface="Open Sans"/>
                <a:cs typeface="Open Sans"/>
                <a:sym typeface="Open Sans"/>
              </a:rPr>
              <a:t>I have tried to capture the work flow of Opening the app to customisinging a new Craft and Travel Package with help of these Paper Wireframes. After drawing multiple Iterations of the same screens, I tried to pick out the best features from each and compiled them into digital wireframes</a:t>
            </a:r>
            <a:endParaRPr sz="1100" dirty="0"/>
          </a:p>
        </p:txBody>
      </p:sp>
      <p:pic>
        <p:nvPicPr>
          <p:cNvPr id="3" name="Picture 2">
            <a:extLst>
              <a:ext uri="{FF2B5EF4-FFF2-40B4-BE49-F238E27FC236}">
                <a16:creationId xmlns:a16="http://schemas.microsoft.com/office/drawing/2014/main" id="{DD7A6278-312B-B49C-97BC-2D43EE385AD0}"/>
              </a:ext>
            </a:extLst>
          </p:cNvPr>
          <p:cNvPicPr>
            <a:picLocks noChangeAspect="1"/>
          </p:cNvPicPr>
          <p:nvPr/>
        </p:nvPicPr>
        <p:blipFill>
          <a:blip r:embed="rId3"/>
          <a:stretch>
            <a:fillRect/>
          </a:stretch>
        </p:blipFill>
        <p:spPr>
          <a:xfrm>
            <a:off x="3304012" y="967601"/>
            <a:ext cx="2400508" cy="3208298"/>
          </a:xfrm>
          <a:prstGeom prst="rect">
            <a:avLst/>
          </a:prstGeom>
        </p:spPr>
      </p:pic>
      <p:pic>
        <p:nvPicPr>
          <p:cNvPr id="5" name="Picture 4">
            <a:extLst>
              <a:ext uri="{FF2B5EF4-FFF2-40B4-BE49-F238E27FC236}">
                <a16:creationId xmlns:a16="http://schemas.microsoft.com/office/drawing/2014/main" id="{2FE5C6D4-FCA9-35F2-5291-34A772A9D495}"/>
              </a:ext>
            </a:extLst>
          </p:cNvPr>
          <p:cNvPicPr>
            <a:picLocks noChangeAspect="1"/>
          </p:cNvPicPr>
          <p:nvPr/>
        </p:nvPicPr>
        <p:blipFill>
          <a:blip r:embed="rId4"/>
          <a:stretch>
            <a:fillRect/>
          </a:stretch>
        </p:blipFill>
        <p:spPr>
          <a:xfrm>
            <a:off x="5924009" y="967602"/>
            <a:ext cx="2583298" cy="32183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D5333-696C-5462-F281-F80FD59065CE}"/>
              </a:ext>
            </a:extLst>
          </p:cNvPr>
          <p:cNvPicPr>
            <a:picLocks noChangeAspect="1"/>
          </p:cNvPicPr>
          <p:nvPr/>
        </p:nvPicPr>
        <p:blipFill>
          <a:blip r:embed="rId2"/>
          <a:stretch>
            <a:fillRect/>
          </a:stretch>
        </p:blipFill>
        <p:spPr>
          <a:xfrm>
            <a:off x="1686443" y="469455"/>
            <a:ext cx="2682472" cy="4206605"/>
          </a:xfrm>
          <a:prstGeom prst="rect">
            <a:avLst/>
          </a:prstGeom>
        </p:spPr>
      </p:pic>
      <p:pic>
        <p:nvPicPr>
          <p:cNvPr id="5" name="Picture 4">
            <a:extLst>
              <a:ext uri="{FF2B5EF4-FFF2-40B4-BE49-F238E27FC236}">
                <a16:creationId xmlns:a16="http://schemas.microsoft.com/office/drawing/2014/main" id="{6237105A-31BD-DE58-BB2F-33448C5FF18C}"/>
              </a:ext>
            </a:extLst>
          </p:cNvPr>
          <p:cNvPicPr>
            <a:picLocks noChangeAspect="1"/>
          </p:cNvPicPr>
          <p:nvPr/>
        </p:nvPicPr>
        <p:blipFill>
          <a:blip r:embed="rId3"/>
          <a:stretch>
            <a:fillRect/>
          </a:stretch>
        </p:blipFill>
        <p:spPr>
          <a:xfrm>
            <a:off x="4817423" y="469455"/>
            <a:ext cx="2551963" cy="4204590"/>
          </a:xfrm>
          <a:prstGeom prst="rect">
            <a:avLst/>
          </a:prstGeom>
        </p:spPr>
      </p:pic>
    </p:spTree>
    <p:extLst>
      <p:ext uri="{BB962C8B-B14F-4D97-AF65-F5344CB8AC3E}">
        <p14:creationId xmlns:p14="http://schemas.microsoft.com/office/powerpoint/2010/main" val="345228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6D2C4D-94BB-08A6-AC79-27B644050239}"/>
              </a:ext>
            </a:extLst>
          </p:cNvPr>
          <p:cNvPicPr>
            <a:picLocks noChangeAspect="1"/>
          </p:cNvPicPr>
          <p:nvPr/>
        </p:nvPicPr>
        <p:blipFill>
          <a:blip r:embed="rId2"/>
          <a:stretch>
            <a:fillRect/>
          </a:stretch>
        </p:blipFill>
        <p:spPr>
          <a:xfrm>
            <a:off x="781837" y="0"/>
            <a:ext cx="3507199" cy="5143500"/>
          </a:xfrm>
          <a:prstGeom prst="rect">
            <a:avLst/>
          </a:prstGeom>
        </p:spPr>
      </p:pic>
      <p:pic>
        <p:nvPicPr>
          <p:cNvPr id="5" name="Picture 4">
            <a:extLst>
              <a:ext uri="{FF2B5EF4-FFF2-40B4-BE49-F238E27FC236}">
                <a16:creationId xmlns:a16="http://schemas.microsoft.com/office/drawing/2014/main" id="{E383786D-7027-223F-E0B3-2DA4DB176081}"/>
              </a:ext>
            </a:extLst>
          </p:cNvPr>
          <p:cNvPicPr>
            <a:picLocks noChangeAspect="1"/>
          </p:cNvPicPr>
          <p:nvPr/>
        </p:nvPicPr>
        <p:blipFill>
          <a:blip r:embed="rId3"/>
          <a:stretch>
            <a:fillRect/>
          </a:stretch>
        </p:blipFill>
        <p:spPr>
          <a:xfrm>
            <a:off x="4289036" y="0"/>
            <a:ext cx="4060966" cy="5143500"/>
          </a:xfrm>
          <a:prstGeom prst="rect">
            <a:avLst/>
          </a:prstGeom>
        </p:spPr>
      </p:pic>
    </p:spTree>
    <p:extLst>
      <p:ext uri="{BB962C8B-B14F-4D97-AF65-F5344CB8AC3E}">
        <p14:creationId xmlns:p14="http://schemas.microsoft.com/office/powerpoint/2010/main" val="286986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2"/>
          <p:cNvSpPr txBox="1"/>
          <p:nvPr/>
        </p:nvSpPr>
        <p:spPr>
          <a:xfrm>
            <a:off x="517675" y="2237975"/>
            <a:ext cx="3446100" cy="1777379"/>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IN" dirty="0">
                <a:solidFill>
                  <a:srgbClr val="4285F4"/>
                </a:solidFill>
                <a:latin typeface="Open Sans SemiBold"/>
                <a:ea typeface="Open Sans SemiBold"/>
                <a:cs typeface="Open Sans SemiBold"/>
                <a:sym typeface="Open Sans SemiBold"/>
              </a:rPr>
              <a:t>The problem: </a:t>
            </a:r>
          </a:p>
          <a:p>
            <a:pPr marL="0" lvl="0" indent="0" algn="l" rtl="0">
              <a:lnSpc>
                <a:spcPct val="150000"/>
              </a:lnSpc>
              <a:spcBef>
                <a:spcPts val="0"/>
              </a:spcBef>
              <a:spcAft>
                <a:spcPts val="0"/>
              </a:spcAft>
              <a:buNone/>
            </a:pPr>
            <a:r>
              <a:rPr lang="en-US" sz="1100" dirty="0">
                <a:solidFill>
                  <a:srgbClr val="5F6368"/>
                </a:solidFill>
                <a:latin typeface="Open Sans"/>
                <a:ea typeface="Open Sans"/>
                <a:cs typeface="Open Sans"/>
                <a:sym typeface="Open Sans"/>
              </a:rPr>
              <a:t>In today's travel scene, there's a missing link when it comes to truly experiencing India's diverse crafts. Many travel apps don't focus on the unique beauty of traditional crafts, leaving a gap in personalized cultural experiences.</a:t>
            </a:r>
            <a:endParaRPr lang="en-US" sz="1100" b="1" dirty="0">
              <a:solidFill>
                <a:srgbClr val="4285F4"/>
              </a:solidFill>
              <a:latin typeface="Open Sans"/>
              <a:ea typeface="Open Sans"/>
              <a:cs typeface="Open Sans"/>
              <a:sym typeface="Open Sans"/>
            </a:endParaRPr>
          </a:p>
        </p:txBody>
      </p:sp>
      <p:sp>
        <p:nvSpPr>
          <p:cNvPr id="165" name="Google Shape;165;p42"/>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66" name="Google Shape;166;p42"/>
          <p:cNvSpPr/>
          <p:nvPr/>
        </p:nvSpPr>
        <p:spPr>
          <a:xfrm>
            <a:off x="517675"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2"/>
          <p:cNvSpPr txBox="1"/>
          <p:nvPr/>
        </p:nvSpPr>
        <p:spPr>
          <a:xfrm>
            <a:off x="4572000" y="2237975"/>
            <a:ext cx="3446100" cy="1777379"/>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The goal: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US" sz="1100" dirty="0">
                <a:solidFill>
                  <a:srgbClr val="5F6368"/>
                </a:solidFill>
                <a:latin typeface="Open Sans"/>
                <a:ea typeface="Open Sans"/>
                <a:cs typeface="Open Sans"/>
                <a:sym typeface="Open Sans"/>
              </a:rPr>
              <a:t>This website steps in to fill this gap by offering a user-friendly platform that connects travelers with customizable craft tours, allowing travelers to fully engage with the authentic culture of the places they visit.</a:t>
            </a:r>
            <a:endParaRPr sz="1100" dirty="0">
              <a:solidFill>
                <a:srgbClr val="4285F4"/>
              </a:solidFill>
              <a:latin typeface="Open Sans"/>
              <a:ea typeface="Open Sans"/>
              <a:cs typeface="Open Sans"/>
              <a:sym typeface="Open Sans"/>
            </a:endParaRPr>
          </a:p>
        </p:txBody>
      </p:sp>
      <p:sp>
        <p:nvSpPr>
          <p:cNvPr id="168" name="Google Shape;168;p42"/>
          <p:cNvSpPr/>
          <p:nvPr/>
        </p:nvSpPr>
        <p:spPr>
          <a:xfrm>
            <a:off x="4572000"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2"/>
          <p:cNvSpPr/>
          <p:nvPr/>
        </p:nvSpPr>
        <p:spPr>
          <a:xfrm>
            <a:off x="4684213" y="1653525"/>
            <a:ext cx="288875" cy="274249"/>
          </a:xfrm>
          <a:custGeom>
            <a:avLst/>
            <a:gdLst/>
            <a:ahLst/>
            <a:cxnLst/>
            <a:rect l="l" t="t" r="r" b="b"/>
            <a:pathLst>
              <a:path w="1045" h="993" extrusionOk="0">
                <a:moveTo>
                  <a:pt x="522" y="798"/>
                </a:moveTo>
                <a:lnTo>
                  <a:pt x="844" y="992"/>
                </a:lnTo>
                <a:lnTo>
                  <a:pt x="759" y="626"/>
                </a:lnTo>
                <a:lnTo>
                  <a:pt x="1044" y="378"/>
                </a:lnTo>
                <a:lnTo>
                  <a:pt x="669" y="347"/>
                </a:lnTo>
                <a:lnTo>
                  <a:pt x="522" y="0"/>
                </a:lnTo>
                <a:lnTo>
                  <a:pt x="375" y="347"/>
                </a:lnTo>
                <a:lnTo>
                  <a:pt x="0" y="378"/>
                </a:lnTo>
                <a:lnTo>
                  <a:pt x="285" y="626"/>
                </a:lnTo>
                <a:lnTo>
                  <a:pt x="200" y="992"/>
                </a:lnTo>
                <a:lnTo>
                  <a:pt x="522" y="798"/>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0" name="Google Shape;170;p42"/>
          <p:cNvSpPr/>
          <p:nvPr/>
        </p:nvSpPr>
        <p:spPr>
          <a:xfrm>
            <a:off x="640475" y="1656801"/>
            <a:ext cx="267700" cy="267700"/>
          </a:xfrm>
          <a:custGeom>
            <a:avLst/>
            <a:gdLst/>
            <a:ahLst/>
            <a:cxnLst/>
            <a:rect l="l" t="t" r="r" b="b"/>
            <a:pathLst>
              <a:path w="209550" h="209550" extrusionOk="0">
                <a:moveTo>
                  <a:pt x="115315" y="52353"/>
                </a:moveTo>
                <a:lnTo>
                  <a:pt x="115315" y="115315"/>
                </a:lnTo>
                <a:lnTo>
                  <a:pt x="94235" y="115315"/>
                </a:lnTo>
                <a:lnTo>
                  <a:pt x="94235" y="52353"/>
                </a:lnTo>
                <a:close/>
                <a:moveTo>
                  <a:pt x="115315" y="136256"/>
                </a:moveTo>
                <a:lnTo>
                  <a:pt x="115315" y="157197"/>
                </a:lnTo>
                <a:lnTo>
                  <a:pt x="94235" y="157197"/>
                </a:lnTo>
                <a:lnTo>
                  <a:pt x="94235" y="136256"/>
                </a:lnTo>
                <a:close/>
                <a:moveTo>
                  <a:pt x="104705" y="0"/>
                </a:moveTo>
                <a:lnTo>
                  <a:pt x="99400" y="140"/>
                </a:lnTo>
                <a:lnTo>
                  <a:pt x="94095" y="558"/>
                </a:lnTo>
                <a:lnTo>
                  <a:pt x="88790" y="1256"/>
                </a:lnTo>
                <a:lnTo>
                  <a:pt x="83625" y="2094"/>
                </a:lnTo>
                <a:lnTo>
                  <a:pt x="78599" y="3351"/>
                </a:lnTo>
                <a:lnTo>
                  <a:pt x="73573" y="4747"/>
                </a:lnTo>
                <a:lnTo>
                  <a:pt x="68687" y="6422"/>
                </a:lnTo>
                <a:lnTo>
                  <a:pt x="63940" y="8237"/>
                </a:lnTo>
                <a:lnTo>
                  <a:pt x="59333" y="10331"/>
                </a:lnTo>
                <a:lnTo>
                  <a:pt x="54866" y="12704"/>
                </a:lnTo>
                <a:lnTo>
                  <a:pt x="50398" y="15217"/>
                </a:lnTo>
                <a:lnTo>
                  <a:pt x="46210" y="17870"/>
                </a:lnTo>
                <a:lnTo>
                  <a:pt x="42022" y="20801"/>
                </a:lnTo>
                <a:lnTo>
                  <a:pt x="38113" y="23873"/>
                </a:lnTo>
                <a:lnTo>
                  <a:pt x="34343" y="27223"/>
                </a:lnTo>
                <a:lnTo>
                  <a:pt x="30714" y="30714"/>
                </a:lnTo>
                <a:lnTo>
                  <a:pt x="27223" y="34343"/>
                </a:lnTo>
                <a:lnTo>
                  <a:pt x="23873" y="38113"/>
                </a:lnTo>
                <a:lnTo>
                  <a:pt x="20801" y="42161"/>
                </a:lnTo>
                <a:lnTo>
                  <a:pt x="17870" y="46210"/>
                </a:lnTo>
                <a:lnTo>
                  <a:pt x="15217" y="50398"/>
                </a:lnTo>
                <a:lnTo>
                  <a:pt x="12704" y="54866"/>
                </a:lnTo>
                <a:lnTo>
                  <a:pt x="10331" y="59333"/>
                </a:lnTo>
                <a:lnTo>
                  <a:pt x="8237" y="63940"/>
                </a:lnTo>
                <a:lnTo>
                  <a:pt x="6282" y="68826"/>
                </a:lnTo>
                <a:lnTo>
                  <a:pt x="4747" y="73573"/>
                </a:lnTo>
                <a:lnTo>
                  <a:pt x="3351" y="78599"/>
                </a:lnTo>
                <a:lnTo>
                  <a:pt x="2094" y="83625"/>
                </a:lnTo>
                <a:lnTo>
                  <a:pt x="1256" y="88790"/>
                </a:lnTo>
                <a:lnTo>
                  <a:pt x="558" y="94095"/>
                </a:lnTo>
                <a:lnTo>
                  <a:pt x="140" y="99400"/>
                </a:lnTo>
                <a:lnTo>
                  <a:pt x="0" y="104845"/>
                </a:lnTo>
                <a:lnTo>
                  <a:pt x="140" y="110150"/>
                </a:lnTo>
                <a:lnTo>
                  <a:pt x="558" y="115455"/>
                </a:lnTo>
                <a:lnTo>
                  <a:pt x="1256" y="120760"/>
                </a:lnTo>
                <a:lnTo>
                  <a:pt x="2094" y="125925"/>
                </a:lnTo>
                <a:lnTo>
                  <a:pt x="3351" y="130951"/>
                </a:lnTo>
                <a:lnTo>
                  <a:pt x="4747" y="135977"/>
                </a:lnTo>
                <a:lnTo>
                  <a:pt x="6282" y="140863"/>
                </a:lnTo>
                <a:lnTo>
                  <a:pt x="8237" y="145610"/>
                </a:lnTo>
                <a:lnTo>
                  <a:pt x="10331" y="150217"/>
                </a:lnTo>
                <a:lnTo>
                  <a:pt x="12704" y="154684"/>
                </a:lnTo>
                <a:lnTo>
                  <a:pt x="15217" y="159152"/>
                </a:lnTo>
                <a:lnTo>
                  <a:pt x="17870" y="163340"/>
                </a:lnTo>
                <a:lnTo>
                  <a:pt x="20801" y="167528"/>
                </a:lnTo>
                <a:lnTo>
                  <a:pt x="23873" y="171437"/>
                </a:lnTo>
                <a:lnTo>
                  <a:pt x="27223" y="175207"/>
                </a:lnTo>
                <a:lnTo>
                  <a:pt x="30714" y="178836"/>
                </a:lnTo>
                <a:lnTo>
                  <a:pt x="34343" y="182327"/>
                </a:lnTo>
                <a:lnTo>
                  <a:pt x="38113" y="185677"/>
                </a:lnTo>
                <a:lnTo>
                  <a:pt x="42022" y="188749"/>
                </a:lnTo>
                <a:lnTo>
                  <a:pt x="46210" y="191680"/>
                </a:lnTo>
                <a:lnTo>
                  <a:pt x="50398" y="194333"/>
                </a:lnTo>
                <a:lnTo>
                  <a:pt x="54866" y="196846"/>
                </a:lnTo>
                <a:lnTo>
                  <a:pt x="59333" y="199219"/>
                </a:lnTo>
                <a:lnTo>
                  <a:pt x="63940" y="201313"/>
                </a:lnTo>
                <a:lnTo>
                  <a:pt x="68687" y="203268"/>
                </a:lnTo>
                <a:lnTo>
                  <a:pt x="73573" y="204803"/>
                </a:lnTo>
                <a:lnTo>
                  <a:pt x="78599" y="206199"/>
                </a:lnTo>
                <a:lnTo>
                  <a:pt x="83625" y="207456"/>
                </a:lnTo>
                <a:lnTo>
                  <a:pt x="88790" y="208294"/>
                </a:lnTo>
                <a:lnTo>
                  <a:pt x="94095" y="208992"/>
                </a:lnTo>
                <a:lnTo>
                  <a:pt x="99400" y="209410"/>
                </a:lnTo>
                <a:lnTo>
                  <a:pt x="104705" y="209550"/>
                </a:lnTo>
                <a:lnTo>
                  <a:pt x="110150" y="209410"/>
                </a:lnTo>
                <a:lnTo>
                  <a:pt x="115455" y="208992"/>
                </a:lnTo>
                <a:lnTo>
                  <a:pt x="120760" y="208294"/>
                </a:lnTo>
                <a:lnTo>
                  <a:pt x="125925" y="207456"/>
                </a:lnTo>
                <a:lnTo>
                  <a:pt x="130951" y="206199"/>
                </a:lnTo>
                <a:lnTo>
                  <a:pt x="135977" y="204803"/>
                </a:lnTo>
                <a:lnTo>
                  <a:pt x="140724" y="203268"/>
                </a:lnTo>
                <a:lnTo>
                  <a:pt x="145610" y="201313"/>
                </a:lnTo>
                <a:lnTo>
                  <a:pt x="150217" y="199219"/>
                </a:lnTo>
                <a:lnTo>
                  <a:pt x="154684" y="196846"/>
                </a:lnTo>
                <a:lnTo>
                  <a:pt x="159152" y="194333"/>
                </a:lnTo>
                <a:lnTo>
                  <a:pt x="163340" y="191680"/>
                </a:lnTo>
                <a:lnTo>
                  <a:pt x="167389" y="188749"/>
                </a:lnTo>
                <a:lnTo>
                  <a:pt x="171437" y="185677"/>
                </a:lnTo>
                <a:lnTo>
                  <a:pt x="175207" y="182327"/>
                </a:lnTo>
                <a:lnTo>
                  <a:pt x="178836" y="178836"/>
                </a:lnTo>
                <a:lnTo>
                  <a:pt x="182327" y="175207"/>
                </a:lnTo>
                <a:lnTo>
                  <a:pt x="185677" y="171437"/>
                </a:lnTo>
                <a:lnTo>
                  <a:pt x="188749" y="167528"/>
                </a:lnTo>
                <a:lnTo>
                  <a:pt x="191680" y="163340"/>
                </a:lnTo>
                <a:lnTo>
                  <a:pt x="194333" y="159152"/>
                </a:lnTo>
                <a:lnTo>
                  <a:pt x="196846" y="154684"/>
                </a:lnTo>
                <a:lnTo>
                  <a:pt x="199219" y="150217"/>
                </a:lnTo>
                <a:lnTo>
                  <a:pt x="201313" y="145610"/>
                </a:lnTo>
                <a:lnTo>
                  <a:pt x="203128" y="140863"/>
                </a:lnTo>
                <a:lnTo>
                  <a:pt x="204803" y="135977"/>
                </a:lnTo>
                <a:lnTo>
                  <a:pt x="206199" y="130951"/>
                </a:lnTo>
                <a:lnTo>
                  <a:pt x="207456" y="125925"/>
                </a:lnTo>
                <a:lnTo>
                  <a:pt x="208294" y="120760"/>
                </a:lnTo>
                <a:lnTo>
                  <a:pt x="208992" y="115455"/>
                </a:lnTo>
                <a:lnTo>
                  <a:pt x="209410" y="110150"/>
                </a:lnTo>
                <a:lnTo>
                  <a:pt x="209550" y="104845"/>
                </a:lnTo>
                <a:lnTo>
                  <a:pt x="209410" y="99400"/>
                </a:lnTo>
                <a:lnTo>
                  <a:pt x="208992" y="94095"/>
                </a:lnTo>
                <a:lnTo>
                  <a:pt x="208294" y="88790"/>
                </a:lnTo>
                <a:lnTo>
                  <a:pt x="207456" y="83625"/>
                </a:lnTo>
                <a:lnTo>
                  <a:pt x="206199" y="78599"/>
                </a:lnTo>
                <a:lnTo>
                  <a:pt x="204803" y="73573"/>
                </a:lnTo>
                <a:lnTo>
                  <a:pt x="203128" y="68826"/>
                </a:lnTo>
                <a:lnTo>
                  <a:pt x="201313" y="63940"/>
                </a:lnTo>
                <a:lnTo>
                  <a:pt x="199219" y="59333"/>
                </a:lnTo>
                <a:lnTo>
                  <a:pt x="196846" y="54866"/>
                </a:lnTo>
                <a:lnTo>
                  <a:pt x="194333" y="50398"/>
                </a:lnTo>
                <a:lnTo>
                  <a:pt x="191680" y="46210"/>
                </a:lnTo>
                <a:lnTo>
                  <a:pt x="188749" y="42161"/>
                </a:lnTo>
                <a:lnTo>
                  <a:pt x="185677" y="38113"/>
                </a:lnTo>
                <a:lnTo>
                  <a:pt x="182327" y="34343"/>
                </a:lnTo>
                <a:lnTo>
                  <a:pt x="178836" y="30714"/>
                </a:lnTo>
                <a:lnTo>
                  <a:pt x="175207" y="27223"/>
                </a:lnTo>
                <a:lnTo>
                  <a:pt x="171437" y="23873"/>
                </a:lnTo>
                <a:lnTo>
                  <a:pt x="167389" y="20801"/>
                </a:lnTo>
                <a:lnTo>
                  <a:pt x="163340" y="17870"/>
                </a:lnTo>
                <a:lnTo>
                  <a:pt x="159152" y="15217"/>
                </a:lnTo>
                <a:lnTo>
                  <a:pt x="154684" y="12704"/>
                </a:lnTo>
                <a:lnTo>
                  <a:pt x="150217" y="10331"/>
                </a:lnTo>
                <a:lnTo>
                  <a:pt x="145610" y="8237"/>
                </a:lnTo>
                <a:lnTo>
                  <a:pt x="140724" y="6422"/>
                </a:lnTo>
                <a:lnTo>
                  <a:pt x="135977" y="4747"/>
                </a:lnTo>
                <a:lnTo>
                  <a:pt x="130951" y="3351"/>
                </a:lnTo>
                <a:lnTo>
                  <a:pt x="125925" y="2094"/>
                </a:lnTo>
                <a:lnTo>
                  <a:pt x="120760" y="1256"/>
                </a:lnTo>
                <a:lnTo>
                  <a:pt x="115455" y="558"/>
                </a:lnTo>
                <a:lnTo>
                  <a:pt x="110150" y="140"/>
                </a:lnTo>
                <a:lnTo>
                  <a:pt x="104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48"/>
        <p:cNvGrpSpPr/>
        <p:nvPr/>
      </p:nvGrpSpPr>
      <p:grpSpPr>
        <a:xfrm>
          <a:off x="0" y="0"/>
          <a:ext cx="0" cy="0"/>
          <a:chOff x="0" y="0"/>
          <a:chExt cx="0" cy="0"/>
        </a:xfrm>
      </p:grpSpPr>
      <p:sp>
        <p:nvSpPr>
          <p:cNvPr id="249" name="Google Shape;249;p51"/>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Digital wireframes </a:t>
            </a:r>
            <a:endParaRPr sz="2400">
              <a:solidFill>
                <a:srgbClr val="5F6368"/>
              </a:solidFill>
              <a:latin typeface="Open Sans"/>
              <a:ea typeface="Open Sans"/>
              <a:cs typeface="Open Sans"/>
              <a:sym typeface="Open Sans"/>
            </a:endParaRPr>
          </a:p>
        </p:txBody>
      </p:sp>
      <p:sp>
        <p:nvSpPr>
          <p:cNvPr id="250" name="Google Shape;250;p51"/>
          <p:cNvSpPr txBox="1"/>
          <p:nvPr/>
        </p:nvSpPr>
        <p:spPr>
          <a:xfrm>
            <a:off x="517675" y="1522550"/>
            <a:ext cx="2421300" cy="2215961"/>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rgbClr val="5F6368"/>
                </a:solidFill>
                <a:latin typeface="Open Sans"/>
                <a:ea typeface="Open Sans"/>
                <a:cs typeface="Open Sans"/>
                <a:sym typeface="Open Sans"/>
              </a:rPr>
              <a:t>The Homepage Provides Multiple experience through multiple ways. A user has the Opportunity to start the Itinerary planning from:</a:t>
            </a:r>
          </a:p>
          <a:p>
            <a:pPr marL="342900" lvl="0" indent="-342900" algn="l" rtl="0">
              <a:lnSpc>
                <a:spcPct val="150000"/>
              </a:lnSpc>
              <a:spcBef>
                <a:spcPts val="0"/>
              </a:spcBef>
              <a:spcAft>
                <a:spcPts val="0"/>
              </a:spcAft>
              <a:buClr>
                <a:schemeClr val="dk1"/>
              </a:buClr>
              <a:buSzPts val="1100"/>
              <a:buFont typeface="Arial"/>
              <a:buAutoNum type="arabicPeriod"/>
            </a:pPr>
            <a:r>
              <a:rPr lang="en" sz="1100" dirty="0">
                <a:solidFill>
                  <a:srgbClr val="5F6368"/>
                </a:solidFill>
                <a:latin typeface="Open Sans"/>
                <a:ea typeface="Open Sans"/>
                <a:cs typeface="Open Sans"/>
                <a:sym typeface="Open Sans"/>
              </a:rPr>
              <a:t>Quick Itinerary Planner</a:t>
            </a:r>
          </a:p>
          <a:p>
            <a:pPr marL="342900" lvl="0" indent="-342900" algn="l" rtl="0">
              <a:lnSpc>
                <a:spcPct val="150000"/>
              </a:lnSpc>
              <a:spcBef>
                <a:spcPts val="0"/>
              </a:spcBef>
              <a:spcAft>
                <a:spcPts val="0"/>
              </a:spcAft>
              <a:buClr>
                <a:schemeClr val="dk1"/>
              </a:buClr>
              <a:buSzPts val="1100"/>
              <a:buFont typeface="Arial"/>
              <a:buAutoNum type="arabicPeriod"/>
            </a:pPr>
            <a:r>
              <a:rPr lang="en" sz="1100" dirty="0">
                <a:solidFill>
                  <a:srgbClr val="5F6368"/>
                </a:solidFill>
                <a:latin typeface="Open Sans"/>
                <a:ea typeface="Open Sans"/>
                <a:cs typeface="Open Sans"/>
                <a:sym typeface="Open Sans"/>
              </a:rPr>
              <a:t>Type of Craft</a:t>
            </a:r>
          </a:p>
          <a:p>
            <a:pPr marL="342900" lvl="0" indent="-342900" algn="l" rtl="0">
              <a:lnSpc>
                <a:spcPct val="150000"/>
              </a:lnSpc>
              <a:spcBef>
                <a:spcPts val="0"/>
              </a:spcBef>
              <a:spcAft>
                <a:spcPts val="0"/>
              </a:spcAft>
              <a:buClr>
                <a:schemeClr val="dk1"/>
              </a:buClr>
              <a:buSzPts val="1100"/>
              <a:buFont typeface="Arial"/>
              <a:buAutoNum type="arabicPeriod"/>
            </a:pPr>
            <a:r>
              <a:rPr lang="en" sz="1100" dirty="0">
                <a:solidFill>
                  <a:srgbClr val="5F6368"/>
                </a:solidFill>
                <a:latin typeface="Open Sans"/>
                <a:ea typeface="Open Sans"/>
                <a:cs typeface="Open Sans"/>
                <a:sym typeface="Open Sans"/>
              </a:rPr>
              <a:t>Bestseller/Most Popular Craft tours</a:t>
            </a:r>
            <a:endParaRPr sz="1100" dirty="0"/>
          </a:p>
        </p:txBody>
      </p:sp>
      <p:cxnSp>
        <p:nvCxnSpPr>
          <p:cNvPr id="252" name="Google Shape;252;p51"/>
          <p:cNvCxnSpPr/>
          <p:nvPr/>
        </p:nvCxnSpPr>
        <p:spPr>
          <a:xfrm>
            <a:off x="4274955" y="1587697"/>
            <a:ext cx="918900" cy="0"/>
          </a:xfrm>
          <a:prstGeom prst="straightConnector1">
            <a:avLst/>
          </a:prstGeom>
          <a:noFill/>
          <a:ln w="19050" cap="flat" cmpd="sng">
            <a:solidFill>
              <a:srgbClr val="FBBC04"/>
            </a:solidFill>
            <a:prstDash val="solid"/>
            <a:round/>
            <a:headEnd type="none" w="med" len="med"/>
            <a:tailEnd type="triangle" w="med" len="med"/>
          </a:ln>
        </p:spPr>
      </p:cxnSp>
      <p:sp>
        <p:nvSpPr>
          <p:cNvPr id="253" name="Google Shape;253;p51"/>
          <p:cNvSpPr txBox="1"/>
          <p:nvPr/>
        </p:nvSpPr>
        <p:spPr>
          <a:xfrm>
            <a:off x="3386000" y="1276459"/>
            <a:ext cx="11004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Quick Itinerary Details like Place, dates and number of travelers</a:t>
            </a:r>
            <a:endParaRPr sz="1000" dirty="0">
              <a:solidFill>
                <a:srgbClr val="5F6368"/>
              </a:solidFill>
              <a:latin typeface="Open Sans"/>
              <a:ea typeface="Open Sans"/>
              <a:cs typeface="Open Sans"/>
              <a:sym typeface="Open Sans"/>
            </a:endParaRPr>
          </a:p>
        </p:txBody>
      </p:sp>
      <p:cxnSp>
        <p:nvCxnSpPr>
          <p:cNvPr id="254" name="Google Shape;254;p51"/>
          <p:cNvCxnSpPr/>
          <p:nvPr/>
        </p:nvCxnSpPr>
        <p:spPr>
          <a:xfrm rot="10800000">
            <a:off x="7109225" y="3163131"/>
            <a:ext cx="918000" cy="0"/>
          </a:xfrm>
          <a:prstGeom prst="straightConnector1">
            <a:avLst/>
          </a:prstGeom>
          <a:noFill/>
          <a:ln w="19050" cap="flat" cmpd="sng">
            <a:solidFill>
              <a:srgbClr val="FBBC04"/>
            </a:solidFill>
            <a:prstDash val="solid"/>
            <a:round/>
            <a:headEnd type="none" w="med" len="med"/>
            <a:tailEnd type="triangle" w="med" len="med"/>
          </a:ln>
        </p:spPr>
      </p:cxnSp>
      <p:sp>
        <p:nvSpPr>
          <p:cNvPr id="255" name="Google Shape;255;p51"/>
          <p:cNvSpPr txBox="1"/>
          <p:nvPr/>
        </p:nvSpPr>
        <p:spPr>
          <a:xfrm>
            <a:off x="5221014" y="1744038"/>
            <a:ext cx="18924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5F6368"/>
                </a:solidFill>
                <a:latin typeface="Open Sans"/>
                <a:ea typeface="Open Sans"/>
                <a:cs typeface="Open Sans"/>
                <a:sym typeface="Open Sans"/>
              </a:rPr>
              <a:t>Insert first wireframe example that demonstrates design thinking aligned with user research </a:t>
            </a:r>
            <a:endParaRPr sz="1200">
              <a:solidFill>
                <a:srgbClr val="5F6368"/>
              </a:solidFill>
              <a:latin typeface="Open Sans"/>
              <a:ea typeface="Open Sans"/>
              <a:cs typeface="Open Sans"/>
              <a:sym typeface="Open Sans"/>
            </a:endParaRPr>
          </a:p>
        </p:txBody>
      </p:sp>
      <p:sp>
        <p:nvSpPr>
          <p:cNvPr id="256" name="Google Shape;256;p51"/>
          <p:cNvSpPr txBox="1"/>
          <p:nvPr/>
        </p:nvSpPr>
        <p:spPr>
          <a:xfrm>
            <a:off x="8043600" y="2762931"/>
            <a:ext cx="11004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Popular/ Bestseller Curated Craft Tours</a:t>
            </a:r>
            <a:endParaRPr sz="1000" dirty="0">
              <a:solidFill>
                <a:srgbClr val="5F6368"/>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1688FD09-3C32-0424-D352-3C37C5450AC9}"/>
              </a:ext>
            </a:extLst>
          </p:cNvPr>
          <p:cNvPicPr>
            <a:picLocks noChangeAspect="1"/>
          </p:cNvPicPr>
          <p:nvPr/>
        </p:nvPicPr>
        <p:blipFill>
          <a:blip r:embed="rId3"/>
          <a:stretch>
            <a:fillRect/>
          </a:stretch>
        </p:blipFill>
        <p:spPr>
          <a:xfrm>
            <a:off x="5193855" y="289362"/>
            <a:ext cx="1912786" cy="4564776"/>
          </a:xfrm>
          <a:prstGeom prst="rect">
            <a:avLst/>
          </a:prstGeom>
        </p:spPr>
      </p:pic>
      <p:cxnSp>
        <p:nvCxnSpPr>
          <p:cNvPr id="4" name="Google Shape;252;p51">
            <a:extLst>
              <a:ext uri="{FF2B5EF4-FFF2-40B4-BE49-F238E27FC236}">
                <a16:creationId xmlns:a16="http://schemas.microsoft.com/office/drawing/2014/main" id="{DF2A478A-02D3-A66B-E6E2-E0D720F68E82}"/>
              </a:ext>
            </a:extLst>
          </p:cNvPr>
          <p:cNvCxnSpPr/>
          <p:nvPr/>
        </p:nvCxnSpPr>
        <p:spPr>
          <a:xfrm>
            <a:off x="4274955" y="3778079"/>
            <a:ext cx="918900" cy="0"/>
          </a:xfrm>
          <a:prstGeom prst="straightConnector1">
            <a:avLst/>
          </a:prstGeom>
          <a:noFill/>
          <a:ln w="19050" cap="flat" cmpd="sng">
            <a:solidFill>
              <a:srgbClr val="FBBC04"/>
            </a:solidFill>
            <a:prstDash val="solid"/>
            <a:round/>
            <a:headEnd type="none" w="med" len="med"/>
            <a:tailEnd type="triangle" w="med" len="med"/>
          </a:ln>
        </p:spPr>
      </p:cxnSp>
      <p:sp>
        <p:nvSpPr>
          <p:cNvPr id="5" name="Google Shape;253;p51">
            <a:extLst>
              <a:ext uri="{FF2B5EF4-FFF2-40B4-BE49-F238E27FC236}">
                <a16:creationId xmlns:a16="http://schemas.microsoft.com/office/drawing/2014/main" id="{C4C64D4D-9E9F-1324-EDC6-23E24013D348}"/>
              </a:ext>
            </a:extLst>
          </p:cNvPr>
          <p:cNvSpPr txBox="1"/>
          <p:nvPr/>
        </p:nvSpPr>
        <p:spPr>
          <a:xfrm>
            <a:off x="3386000" y="3466841"/>
            <a:ext cx="11004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Quick Preview of top selling products from Marketplace</a:t>
            </a:r>
            <a:endParaRPr sz="1000" dirty="0">
              <a:solidFill>
                <a:srgbClr val="5F6368"/>
              </a:solidFill>
              <a:latin typeface="Open Sans"/>
              <a:ea typeface="Open Sans"/>
              <a:cs typeface="Open Sans"/>
              <a:sym typeface="Open Sans"/>
            </a:endParaRPr>
          </a:p>
        </p:txBody>
      </p:sp>
      <p:cxnSp>
        <p:nvCxnSpPr>
          <p:cNvPr id="6" name="Google Shape;254;p51">
            <a:extLst>
              <a:ext uri="{FF2B5EF4-FFF2-40B4-BE49-F238E27FC236}">
                <a16:creationId xmlns:a16="http://schemas.microsoft.com/office/drawing/2014/main" id="{733C1448-9B7C-0BFD-EE4C-5C17023966D0}"/>
              </a:ext>
            </a:extLst>
          </p:cNvPr>
          <p:cNvCxnSpPr/>
          <p:nvPr/>
        </p:nvCxnSpPr>
        <p:spPr>
          <a:xfrm rot="10800000">
            <a:off x="7109225" y="2076011"/>
            <a:ext cx="918000" cy="0"/>
          </a:xfrm>
          <a:prstGeom prst="straightConnector1">
            <a:avLst/>
          </a:prstGeom>
          <a:noFill/>
          <a:ln w="19050" cap="flat" cmpd="sng">
            <a:solidFill>
              <a:srgbClr val="FBBC04"/>
            </a:solidFill>
            <a:prstDash val="solid"/>
            <a:round/>
            <a:headEnd type="none" w="med" len="med"/>
            <a:tailEnd type="triangle" w="med" len="med"/>
          </a:ln>
        </p:spPr>
      </p:cxnSp>
      <p:sp>
        <p:nvSpPr>
          <p:cNvPr id="7" name="Google Shape;256;p51">
            <a:extLst>
              <a:ext uri="{FF2B5EF4-FFF2-40B4-BE49-F238E27FC236}">
                <a16:creationId xmlns:a16="http://schemas.microsoft.com/office/drawing/2014/main" id="{20DE691D-D8C6-91E9-1DE0-3504B089BCCE}"/>
              </a:ext>
            </a:extLst>
          </p:cNvPr>
          <p:cNvSpPr txBox="1"/>
          <p:nvPr/>
        </p:nvSpPr>
        <p:spPr>
          <a:xfrm>
            <a:off x="8043600" y="1675811"/>
            <a:ext cx="11004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Search destinations via category of type of Craft</a:t>
            </a:r>
            <a:endParaRPr sz="1000" dirty="0">
              <a:solidFill>
                <a:srgbClr val="5F6368"/>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pic>
        <p:nvPicPr>
          <p:cNvPr id="3" name="Picture 2">
            <a:extLst>
              <a:ext uri="{FF2B5EF4-FFF2-40B4-BE49-F238E27FC236}">
                <a16:creationId xmlns:a16="http://schemas.microsoft.com/office/drawing/2014/main" id="{63B7E3BB-2D0D-22E3-145E-BE1FFA6856A8}"/>
              </a:ext>
            </a:extLst>
          </p:cNvPr>
          <p:cNvPicPr>
            <a:picLocks noChangeAspect="1"/>
          </p:cNvPicPr>
          <p:nvPr/>
        </p:nvPicPr>
        <p:blipFill>
          <a:blip r:embed="rId3"/>
          <a:stretch>
            <a:fillRect/>
          </a:stretch>
        </p:blipFill>
        <p:spPr>
          <a:xfrm>
            <a:off x="875557" y="0"/>
            <a:ext cx="7392886" cy="5143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089DB-731D-3DD2-8F30-65767D73D177}"/>
              </a:ext>
            </a:extLst>
          </p:cNvPr>
          <p:cNvPicPr>
            <a:picLocks noChangeAspect="1"/>
          </p:cNvPicPr>
          <p:nvPr/>
        </p:nvPicPr>
        <p:blipFill>
          <a:blip r:embed="rId2"/>
          <a:stretch>
            <a:fillRect/>
          </a:stretch>
        </p:blipFill>
        <p:spPr>
          <a:xfrm>
            <a:off x="1728968" y="0"/>
            <a:ext cx="5686063" cy="5143500"/>
          </a:xfrm>
          <a:prstGeom prst="rect">
            <a:avLst/>
          </a:prstGeom>
        </p:spPr>
      </p:pic>
    </p:spTree>
    <p:extLst>
      <p:ext uri="{BB962C8B-B14F-4D97-AF65-F5344CB8AC3E}">
        <p14:creationId xmlns:p14="http://schemas.microsoft.com/office/powerpoint/2010/main" val="1523747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3F994-5C58-54AA-22BF-C3D777E7509B}"/>
              </a:ext>
            </a:extLst>
          </p:cNvPr>
          <p:cNvPicPr>
            <a:picLocks noChangeAspect="1"/>
          </p:cNvPicPr>
          <p:nvPr/>
        </p:nvPicPr>
        <p:blipFill>
          <a:blip r:embed="rId2"/>
          <a:stretch>
            <a:fillRect/>
          </a:stretch>
        </p:blipFill>
        <p:spPr>
          <a:xfrm>
            <a:off x="1584701" y="457016"/>
            <a:ext cx="5974598" cy="4229467"/>
          </a:xfrm>
          <a:prstGeom prst="rect">
            <a:avLst/>
          </a:prstGeom>
        </p:spPr>
      </p:pic>
    </p:spTree>
    <p:extLst>
      <p:ext uri="{BB962C8B-B14F-4D97-AF65-F5344CB8AC3E}">
        <p14:creationId xmlns:p14="http://schemas.microsoft.com/office/powerpoint/2010/main" val="4114772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248"/>
        <p:cNvGrpSpPr/>
        <p:nvPr/>
      </p:nvGrpSpPr>
      <p:grpSpPr>
        <a:xfrm>
          <a:off x="0" y="0"/>
          <a:ext cx="0" cy="0"/>
          <a:chOff x="0" y="0"/>
          <a:chExt cx="0" cy="0"/>
        </a:xfrm>
      </p:grpSpPr>
      <p:sp>
        <p:nvSpPr>
          <p:cNvPr id="249" name="Google Shape;249;p51"/>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Digital wireframes </a:t>
            </a:r>
            <a:endParaRPr sz="2400">
              <a:solidFill>
                <a:srgbClr val="5F6368"/>
              </a:solidFill>
              <a:latin typeface="Open Sans"/>
              <a:ea typeface="Open Sans"/>
              <a:cs typeface="Open Sans"/>
              <a:sym typeface="Open Sans"/>
            </a:endParaRPr>
          </a:p>
        </p:txBody>
      </p:sp>
      <p:sp>
        <p:nvSpPr>
          <p:cNvPr id="250" name="Google Shape;250;p51"/>
          <p:cNvSpPr txBox="1"/>
          <p:nvPr/>
        </p:nvSpPr>
        <p:spPr>
          <a:xfrm>
            <a:off x="517675" y="1522550"/>
            <a:ext cx="2421300" cy="1200298"/>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rgbClr val="5F6368"/>
                </a:solidFill>
                <a:latin typeface="Open Sans"/>
                <a:ea typeface="Open Sans"/>
                <a:cs typeface="Open Sans"/>
                <a:sym typeface="Open Sans"/>
              </a:rPr>
              <a:t>Alternatively, User also has an opportunity to start the Task Flow from the Best Selling Products Preview of the Craft Marketplace.</a:t>
            </a:r>
            <a:endParaRPr sz="1100" dirty="0"/>
          </a:p>
        </p:txBody>
      </p:sp>
      <p:cxnSp>
        <p:nvCxnSpPr>
          <p:cNvPr id="252" name="Google Shape;252;p51"/>
          <p:cNvCxnSpPr/>
          <p:nvPr/>
        </p:nvCxnSpPr>
        <p:spPr>
          <a:xfrm>
            <a:off x="4274955" y="1587697"/>
            <a:ext cx="918900" cy="0"/>
          </a:xfrm>
          <a:prstGeom prst="straightConnector1">
            <a:avLst/>
          </a:prstGeom>
          <a:noFill/>
          <a:ln w="19050" cap="flat" cmpd="sng">
            <a:solidFill>
              <a:srgbClr val="FBBC04"/>
            </a:solidFill>
            <a:prstDash val="solid"/>
            <a:round/>
            <a:headEnd type="none" w="med" len="med"/>
            <a:tailEnd type="triangle" w="med" len="med"/>
          </a:ln>
        </p:spPr>
      </p:cxnSp>
      <p:sp>
        <p:nvSpPr>
          <p:cNvPr id="253" name="Google Shape;253;p51"/>
          <p:cNvSpPr txBox="1"/>
          <p:nvPr/>
        </p:nvSpPr>
        <p:spPr>
          <a:xfrm>
            <a:off x="3386000" y="1276459"/>
            <a:ext cx="11004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Search Via Categories of crafts</a:t>
            </a:r>
            <a:endParaRPr sz="1000" dirty="0">
              <a:solidFill>
                <a:srgbClr val="5F6368"/>
              </a:solidFill>
              <a:latin typeface="Open Sans"/>
              <a:ea typeface="Open Sans"/>
              <a:cs typeface="Open Sans"/>
              <a:sym typeface="Open Sans"/>
            </a:endParaRPr>
          </a:p>
        </p:txBody>
      </p:sp>
      <p:cxnSp>
        <p:nvCxnSpPr>
          <p:cNvPr id="254" name="Google Shape;254;p51"/>
          <p:cNvCxnSpPr/>
          <p:nvPr/>
        </p:nvCxnSpPr>
        <p:spPr>
          <a:xfrm rot="10800000">
            <a:off x="7109225" y="3163131"/>
            <a:ext cx="918000" cy="0"/>
          </a:xfrm>
          <a:prstGeom prst="straightConnector1">
            <a:avLst/>
          </a:prstGeom>
          <a:noFill/>
          <a:ln w="19050" cap="flat" cmpd="sng">
            <a:solidFill>
              <a:srgbClr val="FBBC04"/>
            </a:solidFill>
            <a:prstDash val="solid"/>
            <a:round/>
            <a:headEnd type="none" w="med" len="med"/>
            <a:tailEnd type="triangle" w="med" len="med"/>
          </a:ln>
        </p:spPr>
      </p:cxnSp>
      <p:sp>
        <p:nvSpPr>
          <p:cNvPr id="255" name="Google Shape;255;p51"/>
          <p:cNvSpPr txBox="1"/>
          <p:nvPr/>
        </p:nvSpPr>
        <p:spPr>
          <a:xfrm>
            <a:off x="5221014" y="1744038"/>
            <a:ext cx="18924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5F6368"/>
                </a:solidFill>
                <a:latin typeface="Open Sans"/>
                <a:ea typeface="Open Sans"/>
                <a:cs typeface="Open Sans"/>
                <a:sym typeface="Open Sans"/>
              </a:rPr>
              <a:t>Insert first wireframe example that demonstrates design thinking aligned with user research </a:t>
            </a:r>
            <a:endParaRPr sz="1200">
              <a:solidFill>
                <a:srgbClr val="5F6368"/>
              </a:solidFill>
              <a:latin typeface="Open Sans"/>
              <a:ea typeface="Open Sans"/>
              <a:cs typeface="Open Sans"/>
              <a:sym typeface="Open Sans"/>
            </a:endParaRPr>
          </a:p>
        </p:txBody>
      </p:sp>
      <p:sp>
        <p:nvSpPr>
          <p:cNvPr id="256" name="Google Shape;256;p51"/>
          <p:cNvSpPr txBox="1"/>
          <p:nvPr/>
        </p:nvSpPr>
        <p:spPr>
          <a:xfrm>
            <a:off x="8043600" y="2762931"/>
            <a:ext cx="11004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Popular/ Bestseller Products</a:t>
            </a:r>
            <a:endParaRPr sz="1000" dirty="0">
              <a:solidFill>
                <a:srgbClr val="5F6368"/>
              </a:solidFill>
              <a:latin typeface="Open Sans"/>
              <a:ea typeface="Open Sans"/>
              <a:cs typeface="Open Sans"/>
              <a:sym typeface="Open Sans"/>
            </a:endParaRPr>
          </a:p>
        </p:txBody>
      </p:sp>
      <p:cxnSp>
        <p:nvCxnSpPr>
          <p:cNvPr id="6" name="Google Shape;254;p51">
            <a:extLst>
              <a:ext uri="{FF2B5EF4-FFF2-40B4-BE49-F238E27FC236}">
                <a16:creationId xmlns:a16="http://schemas.microsoft.com/office/drawing/2014/main" id="{733C1448-9B7C-0BFD-EE4C-5C17023966D0}"/>
              </a:ext>
            </a:extLst>
          </p:cNvPr>
          <p:cNvCxnSpPr/>
          <p:nvPr/>
        </p:nvCxnSpPr>
        <p:spPr>
          <a:xfrm rot="10800000">
            <a:off x="7109225" y="1078555"/>
            <a:ext cx="918000" cy="0"/>
          </a:xfrm>
          <a:prstGeom prst="straightConnector1">
            <a:avLst/>
          </a:prstGeom>
          <a:noFill/>
          <a:ln w="19050" cap="flat" cmpd="sng">
            <a:solidFill>
              <a:srgbClr val="FBBC04"/>
            </a:solidFill>
            <a:prstDash val="solid"/>
            <a:round/>
            <a:headEnd type="none" w="med" len="med"/>
            <a:tailEnd type="triangle" w="med" len="med"/>
          </a:ln>
        </p:spPr>
      </p:cxnSp>
      <p:sp>
        <p:nvSpPr>
          <p:cNvPr id="7" name="Google Shape;256;p51">
            <a:extLst>
              <a:ext uri="{FF2B5EF4-FFF2-40B4-BE49-F238E27FC236}">
                <a16:creationId xmlns:a16="http://schemas.microsoft.com/office/drawing/2014/main" id="{20DE691D-D8C6-91E9-1DE0-3504B089BCCE}"/>
              </a:ext>
            </a:extLst>
          </p:cNvPr>
          <p:cNvSpPr txBox="1"/>
          <p:nvPr/>
        </p:nvSpPr>
        <p:spPr>
          <a:xfrm>
            <a:off x="8043600" y="678355"/>
            <a:ext cx="11004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Direct Search</a:t>
            </a:r>
            <a:endParaRPr sz="1000" dirty="0">
              <a:solidFill>
                <a:srgbClr val="5F6368"/>
              </a:solidFill>
              <a:latin typeface="Open Sans"/>
              <a:ea typeface="Open Sans"/>
              <a:cs typeface="Open Sans"/>
              <a:sym typeface="Open Sans"/>
            </a:endParaRPr>
          </a:p>
        </p:txBody>
      </p:sp>
      <p:pic>
        <p:nvPicPr>
          <p:cNvPr id="8" name="Picture 7">
            <a:extLst>
              <a:ext uri="{FF2B5EF4-FFF2-40B4-BE49-F238E27FC236}">
                <a16:creationId xmlns:a16="http://schemas.microsoft.com/office/drawing/2014/main" id="{01BA590F-8F4D-1F52-A3DA-6F02B19D5C96}"/>
              </a:ext>
            </a:extLst>
          </p:cNvPr>
          <p:cNvPicPr>
            <a:picLocks noChangeAspect="1"/>
          </p:cNvPicPr>
          <p:nvPr/>
        </p:nvPicPr>
        <p:blipFill>
          <a:blip r:embed="rId3"/>
          <a:stretch>
            <a:fillRect/>
          </a:stretch>
        </p:blipFill>
        <p:spPr>
          <a:xfrm>
            <a:off x="5234820" y="414611"/>
            <a:ext cx="1867062" cy="4122777"/>
          </a:xfrm>
          <a:prstGeom prst="rect">
            <a:avLst/>
          </a:prstGeom>
        </p:spPr>
      </p:pic>
    </p:spTree>
    <p:extLst>
      <p:ext uri="{BB962C8B-B14F-4D97-AF65-F5344CB8AC3E}">
        <p14:creationId xmlns:p14="http://schemas.microsoft.com/office/powerpoint/2010/main" val="1455514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B9082-99AD-C25E-33B7-E570DA600D46}"/>
              </a:ext>
            </a:extLst>
          </p:cNvPr>
          <p:cNvPicPr>
            <a:picLocks noChangeAspect="1"/>
          </p:cNvPicPr>
          <p:nvPr/>
        </p:nvPicPr>
        <p:blipFill>
          <a:blip r:embed="rId2"/>
          <a:stretch>
            <a:fillRect/>
          </a:stretch>
        </p:blipFill>
        <p:spPr>
          <a:xfrm>
            <a:off x="285378" y="304603"/>
            <a:ext cx="8573243" cy="4534293"/>
          </a:xfrm>
          <a:prstGeom prst="rect">
            <a:avLst/>
          </a:prstGeom>
        </p:spPr>
      </p:pic>
    </p:spTree>
    <p:extLst>
      <p:ext uri="{BB962C8B-B14F-4D97-AF65-F5344CB8AC3E}">
        <p14:creationId xmlns:p14="http://schemas.microsoft.com/office/powerpoint/2010/main" val="3758392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BF6C1-B027-DCE2-6480-F05036130A64}"/>
              </a:ext>
            </a:extLst>
          </p:cNvPr>
          <p:cNvPicPr>
            <a:picLocks noChangeAspect="1"/>
          </p:cNvPicPr>
          <p:nvPr/>
        </p:nvPicPr>
        <p:blipFill>
          <a:blip r:embed="rId2"/>
          <a:stretch>
            <a:fillRect/>
          </a:stretch>
        </p:blipFill>
        <p:spPr>
          <a:xfrm>
            <a:off x="880973" y="0"/>
            <a:ext cx="7382054" cy="5143500"/>
          </a:xfrm>
          <a:prstGeom prst="rect">
            <a:avLst/>
          </a:prstGeom>
        </p:spPr>
      </p:pic>
    </p:spTree>
    <p:extLst>
      <p:ext uri="{BB962C8B-B14F-4D97-AF65-F5344CB8AC3E}">
        <p14:creationId xmlns:p14="http://schemas.microsoft.com/office/powerpoint/2010/main" val="2488078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D4B80-BC5E-B5D2-6542-BD80BC025044}"/>
              </a:ext>
            </a:extLst>
          </p:cNvPr>
          <p:cNvPicPr>
            <a:picLocks noChangeAspect="1"/>
          </p:cNvPicPr>
          <p:nvPr/>
        </p:nvPicPr>
        <p:blipFill>
          <a:blip r:embed="rId2"/>
          <a:stretch>
            <a:fillRect/>
          </a:stretch>
        </p:blipFill>
        <p:spPr>
          <a:xfrm>
            <a:off x="1101686" y="0"/>
            <a:ext cx="6940627" cy="5143500"/>
          </a:xfrm>
          <a:prstGeom prst="rect">
            <a:avLst/>
          </a:prstGeom>
        </p:spPr>
      </p:pic>
    </p:spTree>
    <p:extLst>
      <p:ext uri="{BB962C8B-B14F-4D97-AF65-F5344CB8AC3E}">
        <p14:creationId xmlns:p14="http://schemas.microsoft.com/office/powerpoint/2010/main" val="237197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09688D-DB27-A35E-87C6-2A448BFC11CD}"/>
              </a:ext>
            </a:extLst>
          </p:cNvPr>
          <p:cNvPicPr>
            <a:picLocks noChangeAspect="1"/>
          </p:cNvPicPr>
          <p:nvPr/>
        </p:nvPicPr>
        <p:blipFill>
          <a:blip r:embed="rId2"/>
          <a:stretch>
            <a:fillRect/>
          </a:stretch>
        </p:blipFill>
        <p:spPr>
          <a:xfrm>
            <a:off x="948593" y="0"/>
            <a:ext cx="7246813" cy="5143500"/>
          </a:xfrm>
          <a:prstGeom prst="rect">
            <a:avLst/>
          </a:prstGeom>
        </p:spPr>
      </p:pic>
    </p:spTree>
    <p:extLst>
      <p:ext uri="{BB962C8B-B14F-4D97-AF65-F5344CB8AC3E}">
        <p14:creationId xmlns:p14="http://schemas.microsoft.com/office/powerpoint/2010/main" val="2323346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82D4B-7832-7C28-A14D-2BBA64C8CE82}"/>
              </a:ext>
            </a:extLst>
          </p:cNvPr>
          <p:cNvPicPr>
            <a:picLocks noChangeAspect="1"/>
          </p:cNvPicPr>
          <p:nvPr/>
        </p:nvPicPr>
        <p:blipFill>
          <a:blip r:embed="rId2"/>
          <a:stretch>
            <a:fillRect/>
          </a:stretch>
        </p:blipFill>
        <p:spPr>
          <a:xfrm>
            <a:off x="956057" y="0"/>
            <a:ext cx="7231885" cy="5143500"/>
          </a:xfrm>
          <a:prstGeom prst="rect">
            <a:avLst/>
          </a:prstGeom>
        </p:spPr>
      </p:pic>
    </p:spTree>
    <p:extLst>
      <p:ext uri="{BB962C8B-B14F-4D97-AF65-F5344CB8AC3E}">
        <p14:creationId xmlns:p14="http://schemas.microsoft.com/office/powerpoint/2010/main" val="120354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4335"/>
        </a:solidFill>
        <a:effectLst/>
      </p:bgPr>
    </p:bg>
    <p:spTree>
      <p:nvGrpSpPr>
        <p:cNvPr id="1" name="Shape 185"/>
        <p:cNvGrpSpPr/>
        <p:nvPr/>
      </p:nvGrpSpPr>
      <p:grpSpPr>
        <a:xfrm>
          <a:off x="0" y="0"/>
          <a:ext cx="0" cy="0"/>
          <a:chOff x="0" y="0"/>
          <a:chExt cx="0" cy="0"/>
        </a:xfrm>
      </p:grpSpPr>
      <p:sp>
        <p:nvSpPr>
          <p:cNvPr id="186" name="Google Shape;186;p44"/>
          <p:cNvSpPr txBox="1"/>
          <p:nvPr/>
        </p:nvSpPr>
        <p:spPr>
          <a:xfrm>
            <a:off x="-460025" y="2082300"/>
            <a:ext cx="3704400" cy="9789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Understanding</a:t>
            </a:r>
            <a:endParaRPr sz="2400">
              <a:solidFill>
                <a:srgbClr val="FFFFFF"/>
              </a:solidFill>
              <a:latin typeface="Open Sans"/>
              <a:ea typeface="Open Sans"/>
              <a:cs typeface="Open Sans"/>
              <a:sym typeface="Open Sans"/>
            </a:endParaRPr>
          </a:p>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the user</a:t>
            </a:r>
            <a:endParaRPr sz="2400">
              <a:solidFill>
                <a:srgbClr val="FFFFFF"/>
              </a:solidFill>
              <a:latin typeface="Open Sans"/>
              <a:ea typeface="Open Sans"/>
              <a:cs typeface="Open Sans"/>
              <a:sym typeface="Open Sans"/>
            </a:endParaRPr>
          </a:p>
        </p:txBody>
      </p:sp>
      <p:sp>
        <p:nvSpPr>
          <p:cNvPr id="187" name="Google Shape;187;p44"/>
          <p:cNvSpPr txBox="1"/>
          <p:nvPr/>
        </p:nvSpPr>
        <p:spPr>
          <a:xfrm>
            <a:off x="3712425" y="1886850"/>
            <a:ext cx="3946500" cy="1154132"/>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 dirty="0">
                <a:solidFill>
                  <a:srgbClr val="FFFFFF"/>
                </a:solidFill>
                <a:latin typeface="Open Sans"/>
                <a:ea typeface="Open Sans"/>
                <a:cs typeface="Open Sans"/>
                <a:sym typeface="Open Sans"/>
              </a:rPr>
              <a:t>User research</a:t>
            </a:r>
            <a:endParaRPr dirty="0">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dirty="0">
                <a:solidFill>
                  <a:srgbClr val="FFFFFF"/>
                </a:solidFill>
                <a:latin typeface="Open Sans"/>
                <a:ea typeface="Open Sans"/>
                <a:cs typeface="Open Sans"/>
                <a:sym typeface="Open Sans"/>
              </a:rPr>
              <a:t>Personas</a:t>
            </a:r>
            <a:endParaRPr dirty="0">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dirty="0">
                <a:solidFill>
                  <a:srgbClr val="FFFFFF"/>
                </a:solidFill>
                <a:latin typeface="Open Sans"/>
                <a:ea typeface="Open Sans"/>
                <a:cs typeface="Open Sans"/>
                <a:sym typeface="Open Sans"/>
              </a:rPr>
              <a:t>User journey maps</a:t>
            </a:r>
            <a:endParaRPr dirty="0">
              <a:solidFill>
                <a:srgbClr val="FFFFFF"/>
              </a:solidFill>
              <a:latin typeface="Open Sans"/>
              <a:ea typeface="Open Sans"/>
              <a:cs typeface="Open Sans"/>
              <a:sym typeface="Open Sans"/>
            </a:endParaRPr>
          </a:p>
        </p:txBody>
      </p:sp>
      <p:cxnSp>
        <p:nvCxnSpPr>
          <p:cNvPr id="188" name="Google Shape;188;p44"/>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rgbClr val="34A853"/>
        </a:solidFill>
        <a:effectLst/>
      </p:bgPr>
    </p:bg>
    <p:spTree>
      <p:nvGrpSpPr>
        <p:cNvPr id="1" name="Shape 302"/>
        <p:cNvGrpSpPr/>
        <p:nvPr/>
      </p:nvGrpSpPr>
      <p:grpSpPr>
        <a:xfrm>
          <a:off x="0" y="0"/>
          <a:ext cx="0" cy="0"/>
          <a:chOff x="0" y="0"/>
          <a:chExt cx="0" cy="0"/>
        </a:xfrm>
      </p:grpSpPr>
      <p:sp>
        <p:nvSpPr>
          <p:cNvPr id="303" name="Google Shape;303;p55"/>
          <p:cNvSpPr txBox="1"/>
          <p:nvPr/>
        </p:nvSpPr>
        <p:spPr>
          <a:xfrm>
            <a:off x="3721275" y="2048400"/>
            <a:ext cx="3990000" cy="1477297"/>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US" dirty="0">
                <a:solidFill>
                  <a:srgbClr val="FFFFFF"/>
                </a:solidFill>
                <a:latin typeface="Open Sans"/>
                <a:ea typeface="Open Sans"/>
                <a:cs typeface="Open Sans"/>
                <a:sym typeface="Open Sans"/>
              </a:rPr>
              <a:t>Revenue Streams</a:t>
            </a:r>
            <a:endParaRPr dirty="0">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US" dirty="0">
                <a:solidFill>
                  <a:srgbClr val="FFFFFF"/>
                </a:solidFill>
                <a:latin typeface="Open Sans"/>
                <a:ea typeface="Open Sans"/>
                <a:cs typeface="Open Sans"/>
                <a:sym typeface="Open Sans"/>
              </a:rPr>
              <a:t>Expected Sales Figures</a:t>
            </a:r>
          </a:p>
          <a:p>
            <a:pPr marL="457200" lvl="0" indent="-317500" algn="l" rtl="0">
              <a:lnSpc>
                <a:spcPct val="150000"/>
              </a:lnSpc>
              <a:spcBef>
                <a:spcPts val="0"/>
              </a:spcBef>
              <a:spcAft>
                <a:spcPts val="0"/>
              </a:spcAft>
              <a:buClr>
                <a:srgbClr val="FFFFFF"/>
              </a:buClr>
              <a:buSzPts val="1400"/>
              <a:buFont typeface="Open Sans"/>
              <a:buChar char="●"/>
            </a:pPr>
            <a:r>
              <a:rPr lang="en-US" dirty="0">
                <a:solidFill>
                  <a:srgbClr val="FFFFFF"/>
                </a:solidFill>
                <a:latin typeface="Open Sans"/>
                <a:ea typeface="Open Sans"/>
                <a:cs typeface="Open Sans"/>
                <a:sym typeface="Open Sans"/>
              </a:rPr>
              <a:t>Initial Investment</a:t>
            </a:r>
          </a:p>
          <a:p>
            <a:pPr marL="457200" lvl="0" indent="-317500" algn="l" rtl="0">
              <a:lnSpc>
                <a:spcPct val="150000"/>
              </a:lnSpc>
              <a:spcBef>
                <a:spcPts val="0"/>
              </a:spcBef>
              <a:spcAft>
                <a:spcPts val="0"/>
              </a:spcAft>
              <a:buClr>
                <a:srgbClr val="FFFFFF"/>
              </a:buClr>
              <a:buSzPts val="1400"/>
              <a:buFont typeface="Open Sans"/>
              <a:buChar char="●"/>
            </a:pPr>
            <a:r>
              <a:rPr lang="en-US" dirty="0">
                <a:solidFill>
                  <a:srgbClr val="FFFFFF"/>
                </a:solidFill>
                <a:latin typeface="Open Sans"/>
                <a:ea typeface="Open Sans"/>
                <a:cs typeface="Open Sans"/>
                <a:sym typeface="Open Sans"/>
              </a:rPr>
              <a:t>Costing</a:t>
            </a:r>
          </a:p>
        </p:txBody>
      </p:sp>
      <p:sp>
        <p:nvSpPr>
          <p:cNvPr id="304" name="Google Shape;304;p55"/>
          <p:cNvSpPr txBox="1"/>
          <p:nvPr/>
        </p:nvSpPr>
        <p:spPr>
          <a:xfrm>
            <a:off x="-468875" y="2082300"/>
            <a:ext cx="3704400" cy="609367"/>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US" sz="2400" dirty="0">
                <a:solidFill>
                  <a:srgbClr val="FFFFFF"/>
                </a:solidFill>
                <a:latin typeface="Open Sans"/>
                <a:ea typeface="Open Sans"/>
                <a:cs typeface="Open Sans"/>
                <a:sym typeface="Open Sans"/>
              </a:rPr>
              <a:t>Business Plan</a:t>
            </a:r>
            <a:endParaRPr sz="2400" dirty="0">
              <a:solidFill>
                <a:srgbClr val="FFFFFF"/>
              </a:solidFill>
              <a:latin typeface="Open Sans"/>
              <a:ea typeface="Open Sans"/>
              <a:cs typeface="Open Sans"/>
              <a:sym typeface="Open Sans"/>
            </a:endParaRPr>
          </a:p>
        </p:txBody>
      </p:sp>
      <p:cxnSp>
        <p:nvCxnSpPr>
          <p:cNvPr id="305" name="Google Shape;305;p55"/>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sp>
        <p:nvSpPr>
          <p:cNvPr id="310" name="Google Shape;310;p56"/>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Revenew Streams</a:t>
            </a:r>
            <a:endParaRPr sz="2400" dirty="0">
              <a:solidFill>
                <a:srgbClr val="5F6368"/>
              </a:solidFill>
              <a:latin typeface="Open Sans"/>
              <a:ea typeface="Open Sans"/>
              <a:cs typeface="Open Sans"/>
              <a:sym typeface="Open Sans"/>
            </a:endParaRPr>
          </a:p>
        </p:txBody>
      </p:sp>
      <p:sp>
        <p:nvSpPr>
          <p:cNvPr id="311" name="Google Shape;311;p56"/>
          <p:cNvSpPr txBox="1"/>
          <p:nvPr/>
        </p:nvSpPr>
        <p:spPr>
          <a:xfrm>
            <a:off x="517675" y="1522550"/>
            <a:ext cx="8348618" cy="2446793"/>
          </a:xfrm>
          <a:prstGeom prst="rect">
            <a:avLst/>
          </a:prstGeom>
          <a:noFill/>
          <a:ln>
            <a:noFill/>
          </a:ln>
        </p:spPr>
        <p:txBody>
          <a:bodyPr spcFirstLastPara="1" wrap="square" lIns="0" tIns="91425" rIns="91425" bIns="91425" anchor="t" anchorCtr="0">
            <a:spAutoFit/>
          </a:bodyPr>
          <a:lstStyle/>
          <a:p>
            <a:pPr marL="285750" lvl="0" indent="-285750" algn="l" rtl="0">
              <a:lnSpc>
                <a:spcPct val="150000"/>
              </a:lnSpc>
              <a:spcBef>
                <a:spcPts val="0"/>
              </a:spcBef>
              <a:spcAft>
                <a:spcPts val="0"/>
              </a:spcAft>
              <a:buFont typeface="Arial" panose="020B0604020202020204" pitchFamily="34" charset="0"/>
              <a:buChar char="•"/>
            </a:pPr>
            <a:r>
              <a:rPr lang="en-US" b="1" dirty="0">
                <a:solidFill>
                  <a:srgbClr val="5F6368"/>
                </a:solidFill>
                <a:latin typeface="Open Sans"/>
                <a:ea typeface="Open Sans"/>
                <a:cs typeface="Open Sans"/>
                <a:sym typeface="Open Sans"/>
              </a:rPr>
              <a:t>Craft Tour Bookings</a:t>
            </a:r>
            <a:r>
              <a:rPr lang="en-US" dirty="0">
                <a:solidFill>
                  <a:srgbClr val="5F6368"/>
                </a:solidFill>
                <a:latin typeface="Open Sans"/>
                <a:ea typeface="Open Sans"/>
                <a:cs typeface="Open Sans"/>
                <a:sym typeface="Open Sans"/>
              </a:rPr>
              <a:t>: The primary revenue stream involves charging users for booking craft tours. This can be based on the complexity and duration of the tour.</a:t>
            </a:r>
          </a:p>
          <a:p>
            <a:pPr marL="285750" lvl="0" indent="-285750" algn="l" rtl="0">
              <a:lnSpc>
                <a:spcPct val="150000"/>
              </a:lnSpc>
              <a:spcBef>
                <a:spcPts val="0"/>
              </a:spcBef>
              <a:spcAft>
                <a:spcPts val="0"/>
              </a:spcAft>
              <a:buFont typeface="Arial" panose="020B0604020202020204" pitchFamily="34" charset="0"/>
              <a:buChar char="•"/>
            </a:pPr>
            <a:r>
              <a:rPr lang="en-US" b="1" dirty="0">
                <a:solidFill>
                  <a:srgbClr val="5F6368"/>
                </a:solidFill>
                <a:latin typeface="Open Sans"/>
                <a:ea typeface="Open Sans"/>
                <a:cs typeface="Open Sans"/>
                <a:sym typeface="Open Sans"/>
              </a:rPr>
              <a:t>Subscription Plans</a:t>
            </a:r>
            <a:r>
              <a:rPr lang="en-US" dirty="0">
                <a:solidFill>
                  <a:srgbClr val="5F6368"/>
                </a:solidFill>
                <a:latin typeface="Open Sans"/>
                <a:ea typeface="Open Sans"/>
                <a:cs typeface="Open Sans"/>
                <a:sym typeface="Open Sans"/>
              </a:rPr>
              <a:t>: Users can opt for subscription plans to unlock additional features or receive special perks, contributing to recurring revenue.</a:t>
            </a:r>
          </a:p>
          <a:p>
            <a:pPr marL="285750" lvl="0" indent="-285750" algn="l" rtl="0">
              <a:lnSpc>
                <a:spcPct val="150000"/>
              </a:lnSpc>
              <a:spcBef>
                <a:spcPts val="0"/>
              </a:spcBef>
              <a:spcAft>
                <a:spcPts val="0"/>
              </a:spcAft>
              <a:buFont typeface="Arial" panose="020B0604020202020204" pitchFamily="34" charset="0"/>
              <a:buChar char="•"/>
            </a:pPr>
            <a:r>
              <a:rPr lang="en-US" b="1" dirty="0">
                <a:solidFill>
                  <a:srgbClr val="5F6368"/>
                </a:solidFill>
                <a:latin typeface="Open Sans"/>
                <a:ea typeface="Open Sans"/>
                <a:cs typeface="Open Sans"/>
                <a:sym typeface="Open Sans"/>
              </a:rPr>
              <a:t>Craft Product Marketplace</a:t>
            </a:r>
            <a:r>
              <a:rPr lang="en-US" dirty="0">
                <a:solidFill>
                  <a:srgbClr val="5F6368"/>
                </a:solidFill>
                <a:latin typeface="Open Sans"/>
                <a:ea typeface="Open Sans"/>
                <a:cs typeface="Open Sans"/>
                <a:sym typeface="Open Sans"/>
              </a:rPr>
              <a:t>: Generate revenue by facilitating the sale of handmade crafts, taking a percentage of each transaction.</a:t>
            </a:r>
          </a:p>
          <a:p>
            <a:pPr marL="0" lvl="0" indent="0" algn="l" rtl="0">
              <a:lnSpc>
                <a:spcPct val="150000"/>
              </a:lnSpc>
              <a:spcBef>
                <a:spcPts val="0"/>
              </a:spcBef>
              <a:spcAft>
                <a:spcPts val="0"/>
              </a:spcAft>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sp>
        <p:nvSpPr>
          <p:cNvPr id="310" name="Google Shape;310;p56"/>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Revenew Streams</a:t>
            </a:r>
            <a:endParaRPr sz="2400" dirty="0">
              <a:solidFill>
                <a:srgbClr val="5F6368"/>
              </a:solidFill>
              <a:latin typeface="Open Sans"/>
              <a:ea typeface="Open Sans"/>
              <a:cs typeface="Open Sans"/>
              <a:sym typeface="Open Sans"/>
            </a:endParaRPr>
          </a:p>
        </p:txBody>
      </p:sp>
      <p:sp>
        <p:nvSpPr>
          <p:cNvPr id="311" name="Google Shape;311;p56"/>
          <p:cNvSpPr txBox="1"/>
          <p:nvPr/>
        </p:nvSpPr>
        <p:spPr>
          <a:xfrm>
            <a:off x="517675" y="1522550"/>
            <a:ext cx="8131872" cy="2446793"/>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US" b="1" dirty="0">
                <a:solidFill>
                  <a:srgbClr val="5F6368"/>
                </a:solidFill>
                <a:latin typeface="Open Sans"/>
                <a:ea typeface="Open Sans"/>
                <a:cs typeface="Open Sans"/>
                <a:sym typeface="Open Sans"/>
              </a:rPr>
              <a:t>In-App Advertisements</a:t>
            </a:r>
            <a:r>
              <a:rPr lang="en-US" dirty="0">
                <a:solidFill>
                  <a:srgbClr val="5F6368"/>
                </a:solidFill>
                <a:latin typeface="Open Sans"/>
                <a:ea typeface="Open Sans"/>
                <a:cs typeface="Open Sans"/>
                <a:sym typeface="Open Sans"/>
              </a:rPr>
              <a:t>: Collaborate with local businesses to display targeted ads, creating an additional revenue stream. </a:t>
            </a:r>
          </a:p>
          <a:p>
            <a:pPr marL="0" lvl="0" indent="0" algn="l" rtl="0">
              <a:lnSpc>
                <a:spcPct val="150000"/>
              </a:lnSpc>
              <a:spcBef>
                <a:spcPts val="0"/>
              </a:spcBef>
              <a:spcAft>
                <a:spcPts val="0"/>
              </a:spcAft>
              <a:buNone/>
            </a:pPr>
            <a:r>
              <a:rPr lang="en-US" b="1" dirty="0">
                <a:solidFill>
                  <a:srgbClr val="5F6368"/>
                </a:solidFill>
                <a:latin typeface="Open Sans"/>
                <a:ea typeface="Open Sans"/>
                <a:cs typeface="Open Sans"/>
                <a:sym typeface="Open Sans"/>
              </a:rPr>
              <a:t>Affiliate Partnerships: </a:t>
            </a:r>
            <a:r>
              <a:rPr lang="en-US" dirty="0">
                <a:solidFill>
                  <a:srgbClr val="5F6368"/>
                </a:solidFill>
                <a:latin typeface="Open Sans"/>
                <a:ea typeface="Open Sans"/>
                <a:cs typeface="Open Sans"/>
                <a:sym typeface="Open Sans"/>
              </a:rPr>
              <a:t>Establish partnerships with local businesses and earn commissions for driving referrals through the app.</a:t>
            </a:r>
          </a:p>
          <a:p>
            <a:pPr marL="0" lvl="0" indent="0" algn="l" rtl="0">
              <a:lnSpc>
                <a:spcPct val="150000"/>
              </a:lnSpc>
              <a:spcBef>
                <a:spcPts val="0"/>
              </a:spcBef>
              <a:spcAft>
                <a:spcPts val="0"/>
              </a:spcAft>
              <a:buNone/>
            </a:pPr>
            <a:r>
              <a:rPr lang="en-US" b="1" dirty="0">
                <a:solidFill>
                  <a:srgbClr val="5F6368"/>
                </a:solidFill>
                <a:latin typeface="Open Sans"/>
                <a:ea typeface="Open Sans"/>
                <a:cs typeface="Open Sans"/>
                <a:sym typeface="Open Sans"/>
              </a:rPr>
              <a:t>Data Analytics Insights: </a:t>
            </a:r>
            <a:r>
              <a:rPr lang="en-US" dirty="0">
                <a:solidFill>
                  <a:srgbClr val="5F6368"/>
                </a:solidFill>
                <a:latin typeface="Open Sans"/>
                <a:ea typeface="Open Sans"/>
                <a:cs typeface="Open Sans"/>
                <a:sym typeface="Open Sans"/>
              </a:rPr>
              <a:t>Leverage user data (in compliance with privacy regulations) to provide valuable insights to interested businesses.</a:t>
            </a:r>
          </a:p>
          <a:p>
            <a:pPr marL="0" lvl="0" indent="0" algn="l" rtl="0">
              <a:lnSpc>
                <a:spcPct val="150000"/>
              </a:lnSpc>
              <a:spcBef>
                <a:spcPts val="0"/>
              </a:spcBef>
              <a:spcAft>
                <a:spcPts val="0"/>
              </a:spcAft>
              <a:buNone/>
            </a:pPr>
            <a:endParaRPr dirty="0"/>
          </a:p>
        </p:txBody>
      </p:sp>
    </p:spTree>
    <p:extLst>
      <p:ext uri="{BB962C8B-B14F-4D97-AF65-F5344CB8AC3E}">
        <p14:creationId xmlns:p14="http://schemas.microsoft.com/office/powerpoint/2010/main" val="161154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pic>
        <p:nvPicPr>
          <p:cNvPr id="3" name="Picture 2">
            <a:extLst>
              <a:ext uri="{FF2B5EF4-FFF2-40B4-BE49-F238E27FC236}">
                <a16:creationId xmlns:a16="http://schemas.microsoft.com/office/drawing/2014/main" id="{DE761272-F61F-206B-C206-FF3899392673}"/>
              </a:ext>
            </a:extLst>
          </p:cNvPr>
          <p:cNvPicPr>
            <a:picLocks noChangeAspect="1"/>
          </p:cNvPicPr>
          <p:nvPr/>
        </p:nvPicPr>
        <p:blipFill>
          <a:blip r:embed="rId3"/>
          <a:stretch>
            <a:fillRect/>
          </a:stretch>
        </p:blipFill>
        <p:spPr>
          <a:xfrm>
            <a:off x="1800083" y="223520"/>
            <a:ext cx="5543834" cy="4449818"/>
          </a:xfrm>
          <a:prstGeom prst="rect">
            <a:avLst/>
          </a:prstGeom>
        </p:spPr>
      </p:pic>
    </p:spTree>
    <p:extLst>
      <p:ext uri="{BB962C8B-B14F-4D97-AF65-F5344CB8AC3E}">
        <p14:creationId xmlns:p14="http://schemas.microsoft.com/office/powerpoint/2010/main" val="1628216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sp>
        <p:nvSpPr>
          <p:cNvPr id="323" name="Google Shape;323;p57"/>
          <p:cNvSpPr txBox="1"/>
          <p:nvPr/>
        </p:nvSpPr>
        <p:spPr>
          <a:xfrm>
            <a:off x="524448" y="32534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Initial Investments</a:t>
            </a:r>
            <a:endParaRPr sz="2400" dirty="0">
              <a:solidFill>
                <a:srgbClr val="5F6368"/>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310B3FCE-AC9D-AFFA-DA2C-EB978252D540}"/>
              </a:ext>
            </a:extLst>
          </p:cNvPr>
          <p:cNvPicPr>
            <a:picLocks noChangeAspect="1"/>
          </p:cNvPicPr>
          <p:nvPr/>
        </p:nvPicPr>
        <p:blipFill>
          <a:blip r:embed="rId3"/>
          <a:stretch>
            <a:fillRect/>
          </a:stretch>
        </p:blipFill>
        <p:spPr>
          <a:xfrm>
            <a:off x="2084363" y="935939"/>
            <a:ext cx="4975274" cy="388222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335"/>
        <p:cNvGrpSpPr/>
        <p:nvPr/>
      </p:nvGrpSpPr>
      <p:grpSpPr>
        <a:xfrm>
          <a:off x="0" y="0"/>
          <a:ext cx="0" cy="0"/>
          <a:chOff x="0" y="0"/>
          <a:chExt cx="0" cy="0"/>
        </a:xfrm>
      </p:grpSpPr>
      <p:sp>
        <p:nvSpPr>
          <p:cNvPr id="336" name="Google Shape;336;p58"/>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Costing Per Trip </a:t>
            </a:r>
            <a:endParaRPr sz="2400" dirty="0">
              <a:solidFill>
                <a:srgbClr val="5F6368"/>
              </a:solidFill>
              <a:latin typeface="Open Sans"/>
              <a:ea typeface="Open Sans"/>
              <a:cs typeface="Open Sans"/>
              <a:sym typeface="Open Sans"/>
            </a:endParaRPr>
          </a:p>
        </p:txBody>
      </p:sp>
      <p:pic>
        <p:nvPicPr>
          <p:cNvPr id="4" name="Picture 3">
            <a:extLst>
              <a:ext uri="{FF2B5EF4-FFF2-40B4-BE49-F238E27FC236}">
                <a16:creationId xmlns:a16="http://schemas.microsoft.com/office/drawing/2014/main" id="{95331356-3CC2-C64E-C5A5-5914F7A0BF82}"/>
              </a:ext>
            </a:extLst>
          </p:cNvPr>
          <p:cNvPicPr>
            <a:picLocks noChangeAspect="1"/>
          </p:cNvPicPr>
          <p:nvPr/>
        </p:nvPicPr>
        <p:blipFill>
          <a:blip r:embed="rId3"/>
          <a:stretch>
            <a:fillRect/>
          </a:stretch>
        </p:blipFill>
        <p:spPr>
          <a:xfrm>
            <a:off x="1213556" y="1218395"/>
            <a:ext cx="5609037" cy="340075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461B3-CE2B-6773-CCC5-6BC22347AF55}"/>
              </a:ext>
            </a:extLst>
          </p:cNvPr>
          <p:cNvPicPr>
            <a:picLocks noChangeAspect="1"/>
          </p:cNvPicPr>
          <p:nvPr/>
        </p:nvPicPr>
        <p:blipFill>
          <a:blip r:embed="rId2"/>
          <a:stretch>
            <a:fillRect/>
          </a:stretch>
        </p:blipFill>
        <p:spPr>
          <a:xfrm>
            <a:off x="182539" y="149013"/>
            <a:ext cx="8663899" cy="4910667"/>
          </a:xfrm>
          <a:prstGeom prst="rect">
            <a:avLst/>
          </a:prstGeom>
        </p:spPr>
      </p:pic>
    </p:spTree>
    <p:extLst>
      <p:ext uri="{BB962C8B-B14F-4D97-AF65-F5344CB8AC3E}">
        <p14:creationId xmlns:p14="http://schemas.microsoft.com/office/powerpoint/2010/main" val="2547437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rgbClr val="5F6368"/>
        </a:solidFill>
        <a:effectLst/>
      </p:bgPr>
    </p:bg>
    <p:spTree>
      <p:nvGrpSpPr>
        <p:cNvPr id="1" name="Shape 370"/>
        <p:cNvGrpSpPr/>
        <p:nvPr/>
      </p:nvGrpSpPr>
      <p:grpSpPr>
        <a:xfrm>
          <a:off x="0" y="0"/>
          <a:ext cx="0" cy="0"/>
          <a:chOff x="0" y="0"/>
          <a:chExt cx="0" cy="0"/>
        </a:xfrm>
      </p:grpSpPr>
      <p:sp>
        <p:nvSpPr>
          <p:cNvPr id="371" name="Google Shape;371;p61"/>
          <p:cNvSpPr txBox="1"/>
          <p:nvPr/>
        </p:nvSpPr>
        <p:spPr>
          <a:xfrm>
            <a:off x="3721275" y="2210100"/>
            <a:ext cx="2275500" cy="7233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Takeaways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Next steps</a:t>
            </a:r>
            <a:endParaRPr>
              <a:solidFill>
                <a:srgbClr val="FFFFFF"/>
              </a:solidFill>
              <a:latin typeface="Open Sans"/>
              <a:ea typeface="Open Sans"/>
              <a:cs typeface="Open Sans"/>
              <a:sym typeface="Open Sans"/>
            </a:endParaRPr>
          </a:p>
        </p:txBody>
      </p:sp>
      <p:sp>
        <p:nvSpPr>
          <p:cNvPr id="372" name="Google Shape;372;p61"/>
          <p:cNvSpPr txBox="1"/>
          <p:nvPr/>
        </p:nvSpPr>
        <p:spPr>
          <a:xfrm>
            <a:off x="-468875" y="2294700"/>
            <a:ext cx="3704400" cy="554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Going forward</a:t>
            </a:r>
            <a:endParaRPr sz="2400">
              <a:solidFill>
                <a:srgbClr val="FFFFFF"/>
              </a:solidFill>
              <a:latin typeface="Open Sans"/>
              <a:ea typeface="Open Sans"/>
              <a:cs typeface="Open Sans"/>
              <a:sym typeface="Open Sans"/>
            </a:endParaRPr>
          </a:p>
        </p:txBody>
      </p:sp>
      <p:cxnSp>
        <p:nvCxnSpPr>
          <p:cNvPr id="373" name="Google Shape;373;p61"/>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377"/>
        <p:cNvGrpSpPr/>
        <p:nvPr/>
      </p:nvGrpSpPr>
      <p:grpSpPr>
        <a:xfrm>
          <a:off x="0" y="0"/>
          <a:ext cx="0" cy="0"/>
          <a:chOff x="0" y="0"/>
          <a:chExt cx="0" cy="0"/>
        </a:xfrm>
      </p:grpSpPr>
      <p:sp>
        <p:nvSpPr>
          <p:cNvPr id="378" name="Google Shape;378;p62"/>
          <p:cNvSpPr txBox="1"/>
          <p:nvPr/>
        </p:nvSpPr>
        <p:spPr>
          <a:xfrm>
            <a:off x="517675" y="524338"/>
            <a:ext cx="4931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Takeaways</a:t>
            </a:r>
            <a:endParaRPr sz="2400">
              <a:solidFill>
                <a:srgbClr val="5F6368"/>
              </a:solidFill>
              <a:latin typeface="Open Sans"/>
              <a:ea typeface="Open Sans"/>
              <a:cs typeface="Open Sans"/>
              <a:sym typeface="Open Sans"/>
            </a:endParaRPr>
          </a:p>
        </p:txBody>
      </p:sp>
      <p:sp>
        <p:nvSpPr>
          <p:cNvPr id="379" name="Google Shape;379;p62"/>
          <p:cNvSpPr txBox="1"/>
          <p:nvPr/>
        </p:nvSpPr>
        <p:spPr>
          <a:xfrm>
            <a:off x="539600" y="2237975"/>
            <a:ext cx="3446100" cy="1892796"/>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Impact: </a:t>
            </a:r>
            <a:endParaRPr dirty="0">
              <a:solidFill>
                <a:srgbClr val="5F6368"/>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 sz="1200" dirty="0">
                <a:solidFill>
                  <a:srgbClr val="5F6368"/>
                </a:solidFill>
                <a:latin typeface="Open Sans"/>
                <a:ea typeface="Open Sans"/>
                <a:cs typeface="Open Sans"/>
                <a:sym typeface="Open Sans"/>
              </a:rPr>
              <a:t>This app can help in bridging the gap between Craft enthusiasts and Artisans. This can help in generating additional income for artisans and providing the travelers a hassle-free travel experience.</a:t>
            </a:r>
            <a:endParaRPr sz="1200" b="1" dirty="0">
              <a:solidFill>
                <a:srgbClr val="1967D2"/>
              </a:solidFill>
              <a:latin typeface="Open Sans"/>
              <a:ea typeface="Open Sans"/>
              <a:cs typeface="Open Sans"/>
              <a:sym typeface="Open Sans"/>
            </a:endParaRPr>
          </a:p>
        </p:txBody>
      </p:sp>
      <p:sp>
        <p:nvSpPr>
          <p:cNvPr id="380" name="Google Shape;380;p62"/>
          <p:cNvSpPr/>
          <p:nvPr/>
        </p:nvSpPr>
        <p:spPr>
          <a:xfrm>
            <a:off x="539600" y="1534000"/>
            <a:ext cx="513300" cy="513300"/>
          </a:xfrm>
          <a:prstGeom prst="ellipse">
            <a:avLst/>
          </a:pr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2"/>
          <p:cNvSpPr txBox="1"/>
          <p:nvPr/>
        </p:nvSpPr>
        <p:spPr>
          <a:xfrm>
            <a:off x="4495800" y="2237975"/>
            <a:ext cx="3446100" cy="1615797"/>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What I learned:</a:t>
            </a:r>
            <a:endParaRPr dirty="0">
              <a:solidFill>
                <a:srgbClr val="5F6368"/>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 sz="1200" dirty="0">
                <a:solidFill>
                  <a:srgbClr val="5F6368"/>
                </a:solidFill>
                <a:latin typeface="Open Sans"/>
                <a:ea typeface="Open Sans"/>
                <a:cs typeface="Open Sans"/>
                <a:sym typeface="Open Sans"/>
              </a:rPr>
              <a:t>Throughout this module, I Strengthened my foundations of Branding and User Experience Research. I also learnt how to create Business Models. </a:t>
            </a:r>
            <a:endParaRPr sz="1200" b="1" dirty="0">
              <a:solidFill>
                <a:srgbClr val="4285F4"/>
              </a:solidFill>
              <a:latin typeface="Open Sans"/>
              <a:ea typeface="Open Sans"/>
              <a:cs typeface="Open Sans"/>
              <a:sym typeface="Open Sans"/>
            </a:endParaRPr>
          </a:p>
        </p:txBody>
      </p:sp>
      <p:sp>
        <p:nvSpPr>
          <p:cNvPr id="382" name="Google Shape;382;p62"/>
          <p:cNvSpPr/>
          <p:nvPr/>
        </p:nvSpPr>
        <p:spPr>
          <a:xfrm>
            <a:off x="4495800" y="1534000"/>
            <a:ext cx="513300" cy="513300"/>
          </a:xfrm>
          <a:prstGeom prst="ellipse">
            <a:avLst/>
          </a:pr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2"/>
          <p:cNvSpPr/>
          <p:nvPr/>
        </p:nvSpPr>
        <p:spPr>
          <a:xfrm>
            <a:off x="679050" y="1660250"/>
            <a:ext cx="234394" cy="260801"/>
          </a:xfrm>
          <a:custGeom>
            <a:avLst/>
            <a:gdLst/>
            <a:ahLst/>
            <a:cxnLst/>
            <a:rect l="l" t="t" r="r" b="b"/>
            <a:pathLst>
              <a:path w="941" h="1045" extrusionOk="0">
                <a:moveTo>
                  <a:pt x="833" y="105"/>
                </a:moveTo>
                <a:lnTo>
                  <a:pt x="616" y="105"/>
                </a:lnTo>
                <a:cubicBezTo>
                  <a:pt x="593" y="45"/>
                  <a:pt x="536" y="0"/>
                  <a:pt x="469" y="0"/>
                </a:cubicBezTo>
                <a:cubicBezTo>
                  <a:pt x="401" y="0"/>
                  <a:pt x="345" y="45"/>
                  <a:pt x="322" y="105"/>
                </a:cubicBezTo>
                <a:lnTo>
                  <a:pt x="105" y="105"/>
                </a:lnTo>
                <a:cubicBezTo>
                  <a:pt x="48" y="105"/>
                  <a:pt x="0" y="153"/>
                  <a:pt x="0" y="209"/>
                </a:cubicBezTo>
                <a:lnTo>
                  <a:pt x="0" y="940"/>
                </a:lnTo>
                <a:cubicBezTo>
                  <a:pt x="0" y="997"/>
                  <a:pt x="48" y="1044"/>
                  <a:pt x="105" y="1044"/>
                </a:cubicBezTo>
                <a:lnTo>
                  <a:pt x="836" y="1044"/>
                </a:lnTo>
                <a:cubicBezTo>
                  <a:pt x="892" y="1044"/>
                  <a:pt x="940" y="997"/>
                  <a:pt x="940" y="940"/>
                </a:cubicBezTo>
                <a:lnTo>
                  <a:pt x="940" y="209"/>
                </a:lnTo>
                <a:cubicBezTo>
                  <a:pt x="937" y="153"/>
                  <a:pt x="889" y="105"/>
                  <a:pt x="833" y="105"/>
                </a:cubicBezTo>
                <a:close/>
                <a:moveTo>
                  <a:pt x="466" y="105"/>
                </a:moveTo>
                <a:cubicBezTo>
                  <a:pt x="494" y="105"/>
                  <a:pt x="520" y="127"/>
                  <a:pt x="520" y="158"/>
                </a:cubicBezTo>
                <a:cubicBezTo>
                  <a:pt x="520" y="187"/>
                  <a:pt x="497" y="212"/>
                  <a:pt x="466" y="212"/>
                </a:cubicBezTo>
                <a:cubicBezTo>
                  <a:pt x="435" y="212"/>
                  <a:pt x="412" y="189"/>
                  <a:pt x="412" y="158"/>
                </a:cubicBezTo>
                <a:cubicBezTo>
                  <a:pt x="415" y="127"/>
                  <a:pt x="438" y="105"/>
                  <a:pt x="466" y="105"/>
                </a:cubicBezTo>
                <a:close/>
                <a:moveTo>
                  <a:pt x="362" y="836"/>
                </a:moveTo>
                <a:lnTo>
                  <a:pt x="153" y="627"/>
                </a:lnTo>
                <a:lnTo>
                  <a:pt x="226" y="553"/>
                </a:lnTo>
                <a:lnTo>
                  <a:pt x="362" y="689"/>
                </a:lnTo>
                <a:lnTo>
                  <a:pt x="706" y="345"/>
                </a:lnTo>
                <a:lnTo>
                  <a:pt x="779" y="418"/>
                </a:lnTo>
                <a:lnTo>
                  <a:pt x="362" y="83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nvGrpSpPr>
          <p:cNvPr id="384" name="Google Shape;384;p62"/>
          <p:cNvGrpSpPr/>
          <p:nvPr/>
        </p:nvGrpSpPr>
        <p:grpSpPr>
          <a:xfrm>
            <a:off x="4605678" y="1676963"/>
            <a:ext cx="293543" cy="227362"/>
            <a:chOff x="420350" y="238125"/>
            <a:chExt cx="6779275" cy="5238750"/>
          </a:xfrm>
        </p:grpSpPr>
        <p:sp>
          <p:nvSpPr>
            <p:cNvPr id="385" name="Google Shape;385;p62"/>
            <p:cNvSpPr/>
            <p:nvPr/>
          </p:nvSpPr>
          <p:spPr>
            <a:xfrm>
              <a:off x="420350" y="238125"/>
              <a:ext cx="6779275" cy="5238750"/>
            </a:xfrm>
            <a:custGeom>
              <a:avLst/>
              <a:gdLst/>
              <a:ahLst/>
              <a:cxnLst/>
              <a:rect l="l" t="t" r="r" b="b"/>
              <a:pathLst>
                <a:path w="271171" h="209550" extrusionOk="0">
                  <a:moveTo>
                    <a:pt x="203423" y="24684"/>
                  </a:moveTo>
                  <a:lnTo>
                    <a:pt x="208928" y="24773"/>
                  </a:lnTo>
                  <a:lnTo>
                    <a:pt x="214433" y="25039"/>
                  </a:lnTo>
                  <a:lnTo>
                    <a:pt x="219938" y="25483"/>
                  </a:lnTo>
                  <a:lnTo>
                    <a:pt x="225443" y="26105"/>
                  </a:lnTo>
                  <a:lnTo>
                    <a:pt x="228107" y="26549"/>
                  </a:lnTo>
                  <a:lnTo>
                    <a:pt x="230859" y="26993"/>
                  </a:lnTo>
                  <a:lnTo>
                    <a:pt x="233523" y="27437"/>
                  </a:lnTo>
                  <a:lnTo>
                    <a:pt x="236187" y="28058"/>
                  </a:lnTo>
                  <a:lnTo>
                    <a:pt x="238762" y="28680"/>
                  </a:lnTo>
                  <a:lnTo>
                    <a:pt x="241426" y="29301"/>
                  </a:lnTo>
                  <a:lnTo>
                    <a:pt x="244001" y="30012"/>
                  </a:lnTo>
                  <a:lnTo>
                    <a:pt x="246576" y="30811"/>
                  </a:lnTo>
                  <a:lnTo>
                    <a:pt x="246576" y="172612"/>
                  </a:lnTo>
                  <a:lnTo>
                    <a:pt x="244001" y="171813"/>
                  </a:lnTo>
                  <a:lnTo>
                    <a:pt x="241426" y="171103"/>
                  </a:lnTo>
                  <a:lnTo>
                    <a:pt x="238762" y="170393"/>
                  </a:lnTo>
                  <a:lnTo>
                    <a:pt x="236187" y="169771"/>
                  </a:lnTo>
                  <a:lnTo>
                    <a:pt x="233523" y="169238"/>
                  </a:lnTo>
                  <a:lnTo>
                    <a:pt x="230859" y="168706"/>
                  </a:lnTo>
                  <a:lnTo>
                    <a:pt x="228107" y="168262"/>
                  </a:lnTo>
                  <a:lnTo>
                    <a:pt x="225443" y="167906"/>
                  </a:lnTo>
                  <a:lnTo>
                    <a:pt x="219938" y="167196"/>
                  </a:lnTo>
                  <a:lnTo>
                    <a:pt x="214433" y="166752"/>
                  </a:lnTo>
                  <a:lnTo>
                    <a:pt x="208928" y="166486"/>
                  </a:lnTo>
                  <a:lnTo>
                    <a:pt x="203423" y="166397"/>
                  </a:lnTo>
                  <a:lnTo>
                    <a:pt x="199338" y="166486"/>
                  </a:lnTo>
                  <a:lnTo>
                    <a:pt x="195165" y="166752"/>
                  </a:lnTo>
                  <a:lnTo>
                    <a:pt x="190814" y="167196"/>
                  </a:lnTo>
                  <a:lnTo>
                    <a:pt x="186286" y="167818"/>
                  </a:lnTo>
                  <a:lnTo>
                    <a:pt x="181757" y="168617"/>
                  </a:lnTo>
                  <a:lnTo>
                    <a:pt x="177140" y="169505"/>
                  </a:lnTo>
                  <a:lnTo>
                    <a:pt x="172523" y="170570"/>
                  </a:lnTo>
                  <a:lnTo>
                    <a:pt x="167906" y="171724"/>
                  </a:lnTo>
                  <a:lnTo>
                    <a:pt x="163289" y="173056"/>
                  </a:lnTo>
                  <a:lnTo>
                    <a:pt x="158849" y="174477"/>
                  </a:lnTo>
                  <a:lnTo>
                    <a:pt x="154498" y="175986"/>
                  </a:lnTo>
                  <a:lnTo>
                    <a:pt x="150236" y="177585"/>
                  </a:lnTo>
                  <a:lnTo>
                    <a:pt x="146241" y="179272"/>
                  </a:lnTo>
                  <a:lnTo>
                    <a:pt x="142422" y="181136"/>
                  </a:lnTo>
                  <a:lnTo>
                    <a:pt x="138871" y="183001"/>
                  </a:lnTo>
                  <a:lnTo>
                    <a:pt x="135586" y="184866"/>
                  </a:lnTo>
                  <a:lnTo>
                    <a:pt x="135586" y="43153"/>
                  </a:lnTo>
                  <a:lnTo>
                    <a:pt x="138871" y="41200"/>
                  </a:lnTo>
                  <a:lnTo>
                    <a:pt x="142422" y="39335"/>
                  </a:lnTo>
                  <a:lnTo>
                    <a:pt x="146241" y="37559"/>
                  </a:lnTo>
                  <a:lnTo>
                    <a:pt x="150236" y="35783"/>
                  </a:lnTo>
                  <a:lnTo>
                    <a:pt x="154498" y="34185"/>
                  </a:lnTo>
                  <a:lnTo>
                    <a:pt x="158849" y="32676"/>
                  </a:lnTo>
                  <a:lnTo>
                    <a:pt x="163289" y="31255"/>
                  </a:lnTo>
                  <a:lnTo>
                    <a:pt x="167906" y="29923"/>
                  </a:lnTo>
                  <a:lnTo>
                    <a:pt x="172523" y="28769"/>
                  </a:lnTo>
                  <a:lnTo>
                    <a:pt x="177140" y="27703"/>
                  </a:lnTo>
                  <a:lnTo>
                    <a:pt x="181757" y="26815"/>
                  </a:lnTo>
                  <a:lnTo>
                    <a:pt x="186286" y="26016"/>
                  </a:lnTo>
                  <a:lnTo>
                    <a:pt x="190814" y="25483"/>
                  </a:lnTo>
                  <a:lnTo>
                    <a:pt x="195165" y="25039"/>
                  </a:lnTo>
                  <a:lnTo>
                    <a:pt x="199338" y="24773"/>
                  </a:lnTo>
                  <a:lnTo>
                    <a:pt x="203423" y="24684"/>
                  </a:lnTo>
                  <a:close/>
                  <a:moveTo>
                    <a:pt x="67748" y="0"/>
                  </a:moveTo>
                  <a:lnTo>
                    <a:pt x="63220" y="89"/>
                  </a:lnTo>
                  <a:lnTo>
                    <a:pt x="58692" y="266"/>
                  </a:lnTo>
                  <a:lnTo>
                    <a:pt x="54163" y="533"/>
                  </a:lnTo>
                  <a:lnTo>
                    <a:pt x="49546" y="977"/>
                  </a:lnTo>
                  <a:lnTo>
                    <a:pt x="45018" y="1509"/>
                  </a:lnTo>
                  <a:lnTo>
                    <a:pt x="40489" y="2220"/>
                  </a:lnTo>
                  <a:lnTo>
                    <a:pt x="35961" y="3108"/>
                  </a:lnTo>
                  <a:lnTo>
                    <a:pt x="31610" y="4173"/>
                  </a:lnTo>
                  <a:lnTo>
                    <a:pt x="27259" y="5328"/>
                  </a:lnTo>
                  <a:lnTo>
                    <a:pt x="22908" y="6659"/>
                  </a:lnTo>
                  <a:lnTo>
                    <a:pt x="18824" y="8169"/>
                  </a:lnTo>
                  <a:lnTo>
                    <a:pt x="16782" y="8968"/>
                  </a:lnTo>
                  <a:lnTo>
                    <a:pt x="14739" y="9856"/>
                  </a:lnTo>
                  <a:lnTo>
                    <a:pt x="12786" y="10744"/>
                  </a:lnTo>
                  <a:lnTo>
                    <a:pt x="10833" y="11721"/>
                  </a:lnTo>
                  <a:lnTo>
                    <a:pt x="8879" y="12697"/>
                  </a:lnTo>
                  <a:lnTo>
                    <a:pt x="7015" y="13763"/>
                  </a:lnTo>
                  <a:lnTo>
                    <a:pt x="5239" y="14917"/>
                  </a:lnTo>
                  <a:lnTo>
                    <a:pt x="3463" y="16071"/>
                  </a:lnTo>
                  <a:lnTo>
                    <a:pt x="1687" y="17226"/>
                  </a:lnTo>
                  <a:lnTo>
                    <a:pt x="0" y="18469"/>
                  </a:lnTo>
                  <a:lnTo>
                    <a:pt x="0" y="199073"/>
                  </a:lnTo>
                  <a:lnTo>
                    <a:pt x="0" y="199694"/>
                  </a:lnTo>
                  <a:lnTo>
                    <a:pt x="89" y="200227"/>
                  </a:lnTo>
                  <a:lnTo>
                    <a:pt x="266" y="200760"/>
                  </a:lnTo>
                  <a:lnTo>
                    <a:pt x="533" y="201381"/>
                  </a:lnTo>
                  <a:lnTo>
                    <a:pt x="799" y="201914"/>
                  </a:lnTo>
                  <a:lnTo>
                    <a:pt x="1154" y="202358"/>
                  </a:lnTo>
                  <a:lnTo>
                    <a:pt x="1865" y="203335"/>
                  </a:lnTo>
                  <a:lnTo>
                    <a:pt x="2841" y="204134"/>
                  </a:lnTo>
                  <a:lnTo>
                    <a:pt x="3374" y="204400"/>
                  </a:lnTo>
                  <a:lnTo>
                    <a:pt x="3907" y="204755"/>
                  </a:lnTo>
                  <a:lnTo>
                    <a:pt x="4440" y="204933"/>
                  </a:lnTo>
                  <a:lnTo>
                    <a:pt x="4972" y="205110"/>
                  </a:lnTo>
                  <a:lnTo>
                    <a:pt x="5594" y="205199"/>
                  </a:lnTo>
                  <a:lnTo>
                    <a:pt x="6127" y="205288"/>
                  </a:lnTo>
                  <a:lnTo>
                    <a:pt x="6571" y="205199"/>
                  </a:lnTo>
                  <a:lnTo>
                    <a:pt x="7015" y="205110"/>
                  </a:lnTo>
                  <a:lnTo>
                    <a:pt x="7725" y="204933"/>
                  </a:lnTo>
                  <a:lnTo>
                    <a:pt x="8435" y="204755"/>
                  </a:lnTo>
                  <a:lnTo>
                    <a:pt x="8790" y="204666"/>
                  </a:lnTo>
                  <a:lnTo>
                    <a:pt x="9234" y="204666"/>
                  </a:lnTo>
                  <a:lnTo>
                    <a:pt x="12431" y="203157"/>
                  </a:lnTo>
                  <a:lnTo>
                    <a:pt x="15805" y="201736"/>
                  </a:lnTo>
                  <a:lnTo>
                    <a:pt x="19268" y="200404"/>
                  </a:lnTo>
                  <a:lnTo>
                    <a:pt x="22908" y="199161"/>
                  </a:lnTo>
                  <a:lnTo>
                    <a:pt x="26549" y="197918"/>
                  </a:lnTo>
                  <a:lnTo>
                    <a:pt x="30367" y="196853"/>
                  </a:lnTo>
                  <a:lnTo>
                    <a:pt x="34185" y="195787"/>
                  </a:lnTo>
                  <a:lnTo>
                    <a:pt x="38003" y="194810"/>
                  </a:lnTo>
                  <a:lnTo>
                    <a:pt x="41910" y="194011"/>
                  </a:lnTo>
                  <a:lnTo>
                    <a:pt x="45817" y="193212"/>
                  </a:lnTo>
                  <a:lnTo>
                    <a:pt x="49635" y="192591"/>
                  </a:lnTo>
                  <a:lnTo>
                    <a:pt x="53453" y="192058"/>
                  </a:lnTo>
                  <a:lnTo>
                    <a:pt x="57182" y="191614"/>
                  </a:lnTo>
                  <a:lnTo>
                    <a:pt x="60823" y="191348"/>
                  </a:lnTo>
                  <a:lnTo>
                    <a:pt x="64374" y="191170"/>
                  </a:lnTo>
                  <a:lnTo>
                    <a:pt x="67748" y="191081"/>
                  </a:lnTo>
                  <a:lnTo>
                    <a:pt x="72277" y="191170"/>
                  </a:lnTo>
                  <a:lnTo>
                    <a:pt x="76894" y="191348"/>
                  </a:lnTo>
                  <a:lnTo>
                    <a:pt x="81422" y="191614"/>
                  </a:lnTo>
                  <a:lnTo>
                    <a:pt x="86040" y="192058"/>
                  </a:lnTo>
                  <a:lnTo>
                    <a:pt x="90568" y="192591"/>
                  </a:lnTo>
                  <a:lnTo>
                    <a:pt x="95096" y="193390"/>
                  </a:lnTo>
                  <a:lnTo>
                    <a:pt x="99536" y="194189"/>
                  </a:lnTo>
                  <a:lnTo>
                    <a:pt x="103976" y="195254"/>
                  </a:lnTo>
                  <a:lnTo>
                    <a:pt x="108326" y="196409"/>
                  </a:lnTo>
                  <a:lnTo>
                    <a:pt x="112588" y="197741"/>
                  </a:lnTo>
                  <a:lnTo>
                    <a:pt x="116762" y="199250"/>
                  </a:lnTo>
                  <a:lnTo>
                    <a:pt x="118804" y="200049"/>
                  </a:lnTo>
                  <a:lnTo>
                    <a:pt x="120846" y="200937"/>
                  </a:lnTo>
                  <a:lnTo>
                    <a:pt x="122799" y="201825"/>
                  </a:lnTo>
                  <a:lnTo>
                    <a:pt x="124753" y="202802"/>
                  </a:lnTo>
                  <a:lnTo>
                    <a:pt x="126618" y="203867"/>
                  </a:lnTo>
                  <a:lnTo>
                    <a:pt x="128482" y="204844"/>
                  </a:lnTo>
                  <a:lnTo>
                    <a:pt x="130347" y="205998"/>
                  </a:lnTo>
                  <a:lnTo>
                    <a:pt x="132123" y="207153"/>
                  </a:lnTo>
                  <a:lnTo>
                    <a:pt x="133898" y="208307"/>
                  </a:lnTo>
                  <a:lnTo>
                    <a:pt x="135586" y="209550"/>
                  </a:lnTo>
                  <a:lnTo>
                    <a:pt x="138871" y="207597"/>
                  </a:lnTo>
                  <a:lnTo>
                    <a:pt x="142422" y="205732"/>
                  </a:lnTo>
                  <a:lnTo>
                    <a:pt x="146241" y="203956"/>
                  </a:lnTo>
                  <a:lnTo>
                    <a:pt x="150236" y="202269"/>
                  </a:lnTo>
                  <a:lnTo>
                    <a:pt x="154498" y="200671"/>
                  </a:lnTo>
                  <a:lnTo>
                    <a:pt x="158849" y="199073"/>
                  </a:lnTo>
                  <a:lnTo>
                    <a:pt x="163289" y="197652"/>
                  </a:lnTo>
                  <a:lnTo>
                    <a:pt x="167906" y="196409"/>
                  </a:lnTo>
                  <a:lnTo>
                    <a:pt x="172523" y="195166"/>
                  </a:lnTo>
                  <a:lnTo>
                    <a:pt x="177140" y="194189"/>
                  </a:lnTo>
                  <a:lnTo>
                    <a:pt x="181757" y="193212"/>
                  </a:lnTo>
                  <a:lnTo>
                    <a:pt x="186286" y="192502"/>
                  </a:lnTo>
                  <a:lnTo>
                    <a:pt x="190814" y="191880"/>
                  </a:lnTo>
                  <a:lnTo>
                    <a:pt x="195165" y="191436"/>
                  </a:lnTo>
                  <a:lnTo>
                    <a:pt x="199338" y="191170"/>
                  </a:lnTo>
                  <a:lnTo>
                    <a:pt x="203423" y="191081"/>
                  </a:lnTo>
                  <a:lnTo>
                    <a:pt x="207241" y="191081"/>
                  </a:lnTo>
                  <a:lnTo>
                    <a:pt x="211059" y="191259"/>
                  </a:lnTo>
                  <a:lnTo>
                    <a:pt x="214877" y="191436"/>
                  </a:lnTo>
                  <a:lnTo>
                    <a:pt x="218695" y="191792"/>
                  </a:lnTo>
                  <a:lnTo>
                    <a:pt x="222513" y="192235"/>
                  </a:lnTo>
                  <a:lnTo>
                    <a:pt x="226331" y="192768"/>
                  </a:lnTo>
                  <a:lnTo>
                    <a:pt x="230060" y="193390"/>
                  </a:lnTo>
                  <a:lnTo>
                    <a:pt x="233790" y="194100"/>
                  </a:lnTo>
                  <a:lnTo>
                    <a:pt x="237519" y="194899"/>
                  </a:lnTo>
                  <a:lnTo>
                    <a:pt x="241159" y="195876"/>
                  </a:lnTo>
                  <a:lnTo>
                    <a:pt x="244800" y="196941"/>
                  </a:lnTo>
                  <a:lnTo>
                    <a:pt x="248351" y="198096"/>
                  </a:lnTo>
                  <a:lnTo>
                    <a:pt x="251903" y="199428"/>
                  </a:lnTo>
                  <a:lnTo>
                    <a:pt x="255277" y="200848"/>
                  </a:lnTo>
                  <a:lnTo>
                    <a:pt x="258651" y="202358"/>
                  </a:lnTo>
                  <a:lnTo>
                    <a:pt x="261937" y="204045"/>
                  </a:lnTo>
                  <a:lnTo>
                    <a:pt x="262736" y="204400"/>
                  </a:lnTo>
                  <a:lnTo>
                    <a:pt x="263446" y="204578"/>
                  </a:lnTo>
                  <a:lnTo>
                    <a:pt x="264156" y="204666"/>
                  </a:lnTo>
                  <a:lnTo>
                    <a:pt x="265044" y="204666"/>
                  </a:lnTo>
                  <a:lnTo>
                    <a:pt x="265577" y="204578"/>
                  </a:lnTo>
                  <a:lnTo>
                    <a:pt x="266199" y="204489"/>
                  </a:lnTo>
                  <a:lnTo>
                    <a:pt x="266731" y="204311"/>
                  </a:lnTo>
                  <a:lnTo>
                    <a:pt x="267264" y="204134"/>
                  </a:lnTo>
                  <a:lnTo>
                    <a:pt x="267797" y="203867"/>
                  </a:lnTo>
                  <a:lnTo>
                    <a:pt x="268330" y="203512"/>
                  </a:lnTo>
                  <a:lnTo>
                    <a:pt x="269306" y="202713"/>
                  </a:lnTo>
                  <a:lnTo>
                    <a:pt x="270017" y="201736"/>
                  </a:lnTo>
                  <a:lnTo>
                    <a:pt x="270372" y="201292"/>
                  </a:lnTo>
                  <a:lnTo>
                    <a:pt x="270638" y="200760"/>
                  </a:lnTo>
                  <a:lnTo>
                    <a:pt x="270905" y="200138"/>
                  </a:lnTo>
                  <a:lnTo>
                    <a:pt x="271082" y="199605"/>
                  </a:lnTo>
                  <a:lnTo>
                    <a:pt x="271171" y="199073"/>
                  </a:lnTo>
                  <a:lnTo>
                    <a:pt x="271171" y="198451"/>
                  </a:lnTo>
                  <a:lnTo>
                    <a:pt x="271171" y="18469"/>
                  </a:lnTo>
                  <a:lnTo>
                    <a:pt x="268418" y="16515"/>
                  </a:lnTo>
                  <a:lnTo>
                    <a:pt x="265488" y="14651"/>
                  </a:lnTo>
                  <a:lnTo>
                    <a:pt x="262558" y="12964"/>
                  </a:lnTo>
                  <a:lnTo>
                    <a:pt x="259539" y="11365"/>
                  </a:lnTo>
                  <a:lnTo>
                    <a:pt x="256432" y="9945"/>
                  </a:lnTo>
                  <a:lnTo>
                    <a:pt x="253235" y="8613"/>
                  </a:lnTo>
                  <a:lnTo>
                    <a:pt x="249950" y="7370"/>
                  </a:lnTo>
                  <a:lnTo>
                    <a:pt x="246576" y="6127"/>
                  </a:lnTo>
                  <a:lnTo>
                    <a:pt x="243912" y="5328"/>
                  </a:lnTo>
                  <a:lnTo>
                    <a:pt x="241337" y="4617"/>
                  </a:lnTo>
                  <a:lnTo>
                    <a:pt x="238673" y="3996"/>
                  </a:lnTo>
                  <a:lnTo>
                    <a:pt x="236009" y="3374"/>
                  </a:lnTo>
                  <a:lnTo>
                    <a:pt x="233346" y="2841"/>
                  </a:lnTo>
                  <a:lnTo>
                    <a:pt x="230682" y="2309"/>
                  </a:lnTo>
                  <a:lnTo>
                    <a:pt x="225266" y="1421"/>
                  </a:lnTo>
                  <a:lnTo>
                    <a:pt x="219760" y="799"/>
                  </a:lnTo>
                  <a:lnTo>
                    <a:pt x="214255" y="355"/>
                  </a:lnTo>
                  <a:lnTo>
                    <a:pt x="208839" y="89"/>
                  </a:lnTo>
                  <a:lnTo>
                    <a:pt x="203423" y="0"/>
                  </a:lnTo>
                  <a:lnTo>
                    <a:pt x="198894" y="89"/>
                  </a:lnTo>
                  <a:lnTo>
                    <a:pt x="194277" y="266"/>
                  </a:lnTo>
                  <a:lnTo>
                    <a:pt x="189749" y="533"/>
                  </a:lnTo>
                  <a:lnTo>
                    <a:pt x="185131" y="977"/>
                  </a:lnTo>
                  <a:lnTo>
                    <a:pt x="180603" y="1509"/>
                  </a:lnTo>
                  <a:lnTo>
                    <a:pt x="176075" y="2220"/>
                  </a:lnTo>
                  <a:lnTo>
                    <a:pt x="171635" y="3108"/>
                  </a:lnTo>
                  <a:lnTo>
                    <a:pt x="167195" y="4173"/>
                  </a:lnTo>
                  <a:lnTo>
                    <a:pt x="162845" y="5328"/>
                  </a:lnTo>
                  <a:lnTo>
                    <a:pt x="158583" y="6659"/>
                  </a:lnTo>
                  <a:lnTo>
                    <a:pt x="154409" y="8169"/>
                  </a:lnTo>
                  <a:lnTo>
                    <a:pt x="152367" y="8968"/>
                  </a:lnTo>
                  <a:lnTo>
                    <a:pt x="150325" y="9856"/>
                  </a:lnTo>
                  <a:lnTo>
                    <a:pt x="148372" y="10744"/>
                  </a:lnTo>
                  <a:lnTo>
                    <a:pt x="146418" y="11721"/>
                  </a:lnTo>
                  <a:lnTo>
                    <a:pt x="144554" y="12697"/>
                  </a:lnTo>
                  <a:lnTo>
                    <a:pt x="142689" y="13763"/>
                  </a:lnTo>
                  <a:lnTo>
                    <a:pt x="140824" y="14917"/>
                  </a:lnTo>
                  <a:lnTo>
                    <a:pt x="139048" y="16071"/>
                  </a:lnTo>
                  <a:lnTo>
                    <a:pt x="137273" y="17226"/>
                  </a:lnTo>
                  <a:lnTo>
                    <a:pt x="135586" y="18469"/>
                  </a:lnTo>
                  <a:lnTo>
                    <a:pt x="133898" y="17226"/>
                  </a:lnTo>
                  <a:lnTo>
                    <a:pt x="132123" y="16071"/>
                  </a:lnTo>
                  <a:lnTo>
                    <a:pt x="130347" y="14917"/>
                  </a:lnTo>
                  <a:lnTo>
                    <a:pt x="128482" y="13763"/>
                  </a:lnTo>
                  <a:lnTo>
                    <a:pt x="126618" y="12697"/>
                  </a:lnTo>
                  <a:lnTo>
                    <a:pt x="124753" y="11721"/>
                  </a:lnTo>
                  <a:lnTo>
                    <a:pt x="122799" y="10744"/>
                  </a:lnTo>
                  <a:lnTo>
                    <a:pt x="120846" y="9856"/>
                  </a:lnTo>
                  <a:lnTo>
                    <a:pt x="118804" y="8968"/>
                  </a:lnTo>
                  <a:lnTo>
                    <a:pt x="116762" y="8169"/>
                  </a:lnTo>
                  <a:lnTo>
                    <a:pt x="112588" y="6659"/>
                  </a:lnTo>
                  <a:lnTo>
                    <a:pt x="108326" y="5328"/>
                  </a:lnTo>
                  <a:lnTo>
                    <a:pt x="103976" y="4173"/>
                  </a:lnTo>
                  <a:lnTo>
                    <a:pt x="99536" y="3108"/>
                  </a:lnTo>
                  <a:lnTo>
                    <a:pt x="95096" y="2220"/>
                  </a:lnTo>
                  <a:lnTo>
                    <a:pt x="90568" y="1509"/>
                  </a:lnTo>
                  <a:lnTo>
                    <a:pt x="86040" y="977"/>
                  </a:lnTo>
                  <a:lnTo>
                    <a:pt x="81422" y="533"/>
                  </a:lnTo>
                  <a:lnTo>
                    <a:pt x="76894" y="266"/>
                  </a:lnTo>
                  <a:lnTo>
                    <a:pt x="72277" y="89"/>
                  </a:lnTo>
                  <a:lnTo>
                    <a:pt x="677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2"/>
            <p:cNvSpPr/>
            <p:nvPr/>
          </p:nvSpPr>
          <p:spPr>
            <a:xfrm>
              <a:off x="4118525" y="1625500"/>
              <a:ext cx="2157675" cy="765850"/>
            </a:xfrm>
            <a:custGeom>
              <a:avLst/>
              <a:gdLst/>
              <a:ahLst/>
              <a:cxnLst/>
              <a:rect l="l" t="t" r="r" b="b"/>
              <a:pathLst>
                <a:path w="86307" h="30634" extrusionOk="0">
                  <a:moveTo>
                    <a:pt x="51589" y="0"/>
                  </a:moveTo>
                  <a:lnTo>
                    <a:pt x="47682" y="178"/>
                  </a:lnTo>
                  <a:lnTo>
                    <a:pt x="43864" y="355"/>
                  </a:lnTo>
                  <a:lnTo>
                    <a:pt x="40135" y="622"/>
                  </a:lnTo>
                  <a:lnTo>
                    <a:pt x="36405" y="977"/>
                  </a:lnTo>
                  <a:lnTo>
                    <a:pt x="32765" y="1421"/>
                  </a:lnTo>
                  <a:lnTo>
                    <a:pt x="29213" y="1954"/>
                  </a:lnTo>
                  <a:lnTo>
                    <a:pt x="25662" y="2575"/>
                  </a:lnTo>
                  <a:lnTo>
                    <a:pt x="22199" y="3286"/>
                  </a:lnTo>
                  <a:lnTo>
                    <a:pt x="18825" y="3996"/>
                  </a:lnTo>
                  <a:lnTo>
                    <a:pt x="15539" y="4884"/>
                  </a:lnTo>
                  <a:lnTo>
                    <a:pt x="12254" y="5772"/>
                  </a:lnTo>
                  <a:lnTo>
                    <a:pt x="9057" y="6748"/>
                  </a:lnTo>
                  <a:lnTo>
                    <a:pt x="5950" y="7814"/>
                  </a:lnTo>
                  <a:lnTo>
                    <a:pt x="2931" y="8968"/>
                  </a:lnTo>
                  <a:lnTo>
                    <a:pt x="1" y="10211"/>
                  </a:lnTo>
                  <a:lnTo>
                    <a:pt x="1" y="30634"/>
                  </a:lnTo>
                  <a:lnTo>
                    <a:pt x="2664" y="29213"/>
                  </a:lnTo>
                  <a:lnTo>
                    <a:pt x="5417" y="27881"/>
                  </a:lnTo>
                  <a:lnTo>
                    <a:pt x="8347" y="26638"/>
                  </a:lnTo>
                  <a:lnTo>
                    <a:pt x="11455" y="25395"/>
                  </a:lnTo>
                  <a:lnTo>
                    <a:pt x="14563" y="24329"/>
                  </a:lnTo>
                  <a:lnTo>
                    <a:pt x="17848" y="23353"/>
                  </a:lnTo>
                  <a:lnTo>
                    <a:pt x="21133" y="22465"/>
                  </a:lnTo>
                  <a:lnTo>
                    <a:pt x="24596" y="21577"/>
                  </a:lnTo>
                  <a:lnTo>
                    <a:pt x="28148" y="20866"/>
                  </a:lnTo>
                  <a:lnTo>
                    <a:pt x="31788" y="20245"/>
                  </a:lnTo>
                  <a:lnTo>
                    <a:pt x="35606" y="19712"/>
                  </a:lnTo>
                  <a:lnTo>
                    <a:pt x="39424" y="19268"/>
                  </a:lnTo>
                  <a:lnTo>
                    <a:pt x="43331" y="18913"/>
                  </a:lnTo>
                  <a:lnTo>
                    <a:pt x="47238" y="18647"/>
                  </a:lnTo>
                  <a:lnTo>
                    <a:pt x="51322" y="18469"/>
                  </a:lnTo>
                  <a:lnTo>
                    <a:pt x="59491" y="18469"/>
                  </a:lnTo>
                  <a:lnTo>
                    <a:pt x="63487" y="18647"/>
                  </a:lnTo>
                  <a:lnTo>
                    <a:pt x="67483" y="18913"/>
                  </a:lnTo>
                  <a:lnTo>
                    <a:pt x="71389" y="19268"/>
                  </a:lnTo>
                  <a:lnTo>
                    <a:pt x="75207" y="19712"/>
                  </a:lnTo>
                  <a:lnTo>
                    <a:pt x="79026" y="20245"/>
                  </a:lnTo>
                  <a:lnTo>
                    <a:pt x="82666" y="20955"/>
                  </a:lnTo>
                  <a:lnTo>
                    <a:pt x="86307" y="21666"/>
                  </a:lnTo>
                  <a:lnTo>
                    <a:pt x="86307" y="2930"/>
                  </a:lnTo>
                  <a:lnTo>
                    <a:pt x="82577" y="2309"/>
                  </a:lnTo>
                  <a:lnTo>
                    <a:pt x="78848" y="1687"/>
                  </a:lnTo>
                  <a:lnTo>
                    <a:pt x="75030" y="1155"/>
                  </a:lnTo>
                  <a:lnTo>
                    <a:pt x="71212" y="711"/>
                  </a:lnTo>
                  <a:lnTo>
                    <a:pt x="67305" y="444"/>
                  </a:lnTo>
                  <a:lnTo>
                    <a:pt x="63398" y="178"/>
                  </a:lnTo>
                  <a:lnTo>
                    <a:pt x="594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2"/>
            <p:cNvSpPr/>
            <p:nvPr/>
          </p:nvSpPr>
          <p:spPr>
            <a:xfrm>
              <a:off x="4118525" y="2444600"/>
              <a:ext cx="2157675" cy="768075"/>
            </a:xfrm>
            <a:custGeom>
              <a:avLst/>
              <a:gdLst/>
              <a:ahLst/>
              <a:cxnLst/>
              <a:rect l="l" t="t" r="r" b="b"/>
              <a:pathLst>
                <a:path w="86307" h="30723" extrusionOk="0">
                  <a:moveTo>
                    <a:pt x="51589" y="1"/>
                  </a:moveTo>
                  <a:lnTo>
                    <a:pt x="47682" y="178"/>
                  </a:lnTo>
                  <a:lnTo>
                    <a:pt x="43864" y="356"/>
                  </a:lnTo>
                  <a:lnTo>
                    <a:pt x="40135" y="711"/>
                  </a:lnTo>
                  <a:lnTo>
                    <a:pt x="36405" y="1066"/>
                  </a:lnTo>
                  <a:lnTo>
                    <a:pt x="32765" y="1510"/>
                  </a:lnTo>
                  <a:lnTo>
                    <a:pt x="29213" y="2043"/>
                  </a:lnTo>
                  <a:lnTo>
                    <a:pt x="25662" y="2664"/>
                  </a:lnTo>
                  <a:lnTo>
                    <a:pt x="22199" y="3375"/>
                  </a:lnTo>
                  <a:lnTo>
                    <a:pt x="18825" y="4085"/>
                  </a:lnTo>
                  <a:lnTo>
                    <a:pt x="15539" y="4973"/>
                  </a:lnTo>
                  <a:lnTo>
                    <a:pt x="12254" y="5861"/>
                  </a:lnTo>
                  <a:lnTo>
                    <a:pt x="9057" y="6838"/>
                  </a:lnTo>
                  <a:lnTo>
                    <a:pt x="5950" y="7903"/>
                  </a:lnTo>
                  <a:lnTo>
                    <a:pt x="2931" y="9057"/>
                  </a:lnTo>
                  <a:lnTo>
                    <a:pt x="1" y="10212"/>
                  </a:lnTo>
                  <a:lnTo>
                    <a:pt x="1" y="30723"/>
                  </a:lnTo>
                  <a:lnTo>
                    <a:pt x="2664" y="29213"/>
                  </a:lnTo>
                  <a:lnTo>
                    <a:pt x="5417" y="27881"/>
                  </a:lnTo>
                  <a:lnTo>
                    <a:pt x="8347" y="26638"/>
                  </a:lnTo>
                  <a:lnTo>
                    <a:pt x="11455" y="25484"/>
                  </a:lnTo>
                  <a:lnTo>
                    <a:pt x="14563" y="24330"/>
                  </a:lnTo>
                  <a:lnTo>
                    <a:pt x="17848" y="23353"/>
                  </a:lnTo>
                  <a:lnTo>
                    <a:pt x="21133" y="22465"/>
                  </a:lnTo>
                  <a:lnTo>
                    <a:pt x="24596" y="21666"/>
                  </a:lnTo>
                  <a:lnTo>
                    <a:pt x="28148" y="20867"/>
                  </a:lnTo>
                  <a:lnTo>
                    <a:pt x="31788" y="20245"/>
                  </a:lnTo>
                  <a:lnTo>
                    <a:pt x="35606" y="19713"/>
                  </a:lnTo>
                  <a:lnTo>
                    <a:pt x="39424" y="19269"/>
                  </a:lnTo>
                  <a:lnTo>
                    <a:pt x="43331" y="18913"/>
                  </a:lnTo>
                  <a:lnTo>
                    <a:pt x="47238" y="18647"/>
                  </a:lnTo>
                  <a:lnTo>
                    <a:pt x="51322" y="18558"/>
                  </a:lnTo>
                  <a:lnTo>
                    <a:pt x="55496" y="18469"/>
                  </a:lnTo>
                  <a:lnTo>
                    <a:pt x="59491" y="18558"/>
                  </a:lnTo>
                  <a:lnTo>
                    <a:pt x="63487" y="18736"/>
                  </a:lnTo>
                  <a:lnTo>
                    <a:pt x="67483" y="18913"/>
                  </a:lnTo>
                  <a:lnTo>
                    <a:pt x="71389" y="19269"/>
                  </a:lnTo>
                  <a:lnTo>
                    <a:pt x="75207" y="19801"/>
                  </a:lnTo>
                  <a:lnTo>
                    <a:pt x="79026" y="20334"/>
                  </a:lnTo>
                  <a:lnTo>
                    <a:pt x="82666" y="20956"/>
                  </a:lnTo>
                  <a:lnTo>
                    <a:pt x="86307" y="21666"/>
                  </a:lnTo>
                  <a:lnTo>
                    <a:pt x="86307" y="2931"/>
                  </a:lnTo>
                  <a:lnTo>
                    <a:pt x="82577" y="2309"/>
                  </a:lnTo>
                  <a:lnTo>
                    <a:pt x="78848" y="1688"/>
                  </a:lnTo>
                  <a:lnTo>
                    <a:pt x="75030" y="1244"/>
                  </a:lnTo>
                  <a:lnTo>
                    <a:pt x="71212" y="800"/>
                  </a:lnTo>
                  <a:lnTo>
                    <a:pt x="67305" y="445"/>
                  </a:lnTo>
                  <a:lnTo>
                    <a:pt x="63398" y="178"/>
                  </a:lnTo>
                  <a:lnTo>
                    <a:pt x="59403" y="89"/>
                  </a:lnTo>
                  <a:lnTo>
                    <a:pt x="554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2"/>
            <p:cNvSpPr/>
            <p:nvPr/>
          </p:nvSpPr>
          <p:spPr>
            <a:xfrm>
              <a:off x="4118525" y="3268150"/>
              <a:ext cx="2157675" cy="765850"/>
            </a:xfrm>
            <a:custGeom>
              <a:avLst/>
              <a:gdLst/>
              <a:ahLst/>
              <a:cxnLst/>
              <a:rect l="l" t="t" r="r" b="b"/>
              <a:pathLst>
                <a:path w="86307" h="30634" extrusionOk="0">
                  <a:moveTo>
                    <a:pt x="51589" y="1"/>
                  </a:moveTo>
                  <a:lnTo>
                    <a:pt x="47682" y="178"/>
                  </a:lnTo>
                  <a:lnTo>
                    <a:pt x="43864" y="356"/>
                  </a:lnTo>
                  <a:lnTo>
                    <a:pt x="40135" y="622"/>
                  </a:lnTo>
                  <a:lnTo>
                    <a:pt x="36405" y="977"/>
                  </a:lnTo>
                  <a:lnTo>
                    <a:pt x="32765" y="1421"/>
                  </a:lnTo>
                  <a:lnTo>
                    <a:pt x="29213" y="1954"/>
                  </a:lnTo>
                  <a:lnTo>
                    <a:pt x="25662" y="2576"/>
                  </a:lnTo>
                  <a:lnTo>
                    <a:pt x="22199" y="3286"/>
                  </a:lnTo>
                  <a:lnTo>
                    <a:pt x="18825" y="3996"/>
                  </a:lnTo>
                  <a:lnTo>
                    <a:pt x="15539" y="4884"/>
                  </a:lnTo>
                  <a:lnTo>
                    <a:pt x="12254" y="5772"/>
                  </a:lnTo>
                  <a:lnTo>
                    <a:pt x="9057" y="6749"/>
                  </a:lnTo>
                  <a:lnTo>
                    <a:pt x="5950" y="7814"/>
                  </a:lnTo>
                  <a:lnTo>
                    <a:pt x="2931" y="8969"/>
                  </a:lnTo>
                  <a:lnTo>
                    <a:pt x="1" y="10212"/>
                  </a:lnTo>
                  <a:lnTo>
                    <a:pt x="1" y="30634"/>
                  </a:lnTo>
                  <a:lnTo>
                    <a:pt x="2664" y="29213"/>
                  </a:lnTo>
                  <a:lnTo>
                    <a:pt x="5417" y="27881"/>
                  </a:lnTo>
                  <a:lnTo>
                    <a:pt x="8347" y="26638"/>
                  </a:lnTo>
                  <a:lnTo>
                    <a:pt x="11455" y="25395"/>
                  </a:lnTo>
                  <a:lnTo>
                    <a:pt x="14563" y="24330"/>
                  </a:lnTo>
                  <a:lnTo>
                    <a:pt x="17848" y="23353"/>
                  </a:lnTo>
                  <a:lnTo>
                    <a:pt x="21133" y="22465"/>
                  </a:lnTo>
                  <a:lnTo>
                    <a:pt x="24596" y="21577"/>
                  </a:lnTo>
                  <a:lnTo>
                    <a:pt x="28148" y="20867"/>
                  </a:lnTo>
                  <a:lnTo>
                    <a:pt x="31788" y="20245"/>
                  </a:lnTo>
                  <a:lnTo>
                    <a:pt x="35606" y="19713"/>
                  </a:lnTo>
                  <a:lnTo>
                    <a:pt x="39424" y="19269"/>
                  </a:lnTo>
                  <a:lnTo>
                    <a:pt x="43331" y="18913"/>
                  </a:lnTo>
                  <a:lnTo>
                    <a:pt x="47238" y="18647"/>
                  </a:lnTo>
                  <a:lnTo>
                    <a:pt x="51322" y="18469"/>
                  </a:lnTo>
                  <a:lnTo>
                    <a:pt x="55496" y="18469"/>
                  </a:lnTo>
                  <a:lnTo>
                    <a:pt x="59491" y="18558"/>
                  </a:lnTo>
                  <a:lnTo>
                    <a:pt x="63487" y="18647"/>
                  </a:lnTo>
                  <a:lnTo>
                    <a:pt x="67483" y="18913"/>
                  </a:lnTo>
                  <a:lnTo>
                    <a:pt x="71389" y="19269"/>
                  </a:lnTo>
                  <a:lnTo>
                    <a:pt x="75207" y="19713"/>
                  </a:lnTo>
                  <a:lnTo>
                    <a:pt x="79026" y="20245"/>
                  </a:lnTo>
                  <a:lnTo>
                    <a:pt x="82666" y="20956"/>
                  </a:lnTo>
                  <a:lnTo>
                    <a:pt x="86307" y="21666"/>
                  </a:lnTo>
                  <a:lnTo>
                    <a:pt x="86307" y="2931"/>
                  </a:lnTo>
                  <a:lnTo>
                    <a:pt x="82577" y="2220"/>
                  </a:lnTo>
                  <a:lnTo>
                    <a:pt x="78848" y="1599"/>
                  </a:lnTo>
                  <a:lnTo>
                    <a:pt x="75030" y="1155"/>
                  </a:lnTo>
                  <a:lnTo>
                    <a:pt x="71212" y="711"/>
                  </a:lnTo>
                  <a:lnTo>
                    <a:pt x="67305" y="356"/>
                  </a:lnTo>
                  <a:lnTo>
                    <a:pt x="63398" y="178"/>
                  </a:lnTo>
                  <a:lnTo>
                    <a:pt x="59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393" name="Google Shape;393;p63"/>
          <p:cNvSpPr txBox="1"/>
          <p:nvPr/>
        </p:nvSpPr>
        <p:spPr>
          <a:xfrm>
            <a:off x="517675" y="524338"/>
            <a:ext cx="4931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Next steps</a:t>
            </a:r>
            <a:endParaRPr sz="2400">
              <a:solidFill>
                <a:srgbClr val="5F6368"/>
              </a:solidFill>
              <a:latin typeface="Open Sans"/>
              <a:ea typeface="Open Sans"/>
              <a:cs typeface="Open Sans"/>
              <a:sym typeface="Open Sans"/>
            </a:endParaRPr>
          </a:p>
        </p:txBody>
      </p:sp>
      <p:sp>
        <p:nvSpPr>
          <p:cNvPr id="394" name="Google Shape;394;p63"/>
          <p:cNvSpPr/>
          <p:nvPr/>
        </p:nvSpPr>
        <p:spPr>
          <a:xfrm>
            <a:off x="5176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3"/>
          <p:cNvSpPr txBox="1"/>
          <p:nvPr/>
        </p:nvSpPr>
        <p:spPr>
          <a:xfrm>
            <a:off x="711325" y="1917800"/>
            <a:ext cx="20490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200" dirty="0">
                <a:solidFill>
                  <a:srgbClr val="5F6368"/>
                </a:solidFill>
                <a:latin typeface="Open Sans"/>
                <a:ea typeface="Open Sans"/>
                <a:cs typeface="Open Sans"/>
                <a:sym typeface="Open Sans"/>
              </a:rPr>
              <a:t>Design More Mock-Up and reach prototype stage</a:t>
            </a:r>
            <a:endParaRPr sz="1200" dirty="0"/>
          </a:p>
        </p:txBody>
      </p:sp>
      <p:sp>
        <p:nvSpPr>
          <p:cNvPr id="396" name="Google Shape;396;p63"/>
          <p:cNvSpPr/>
          <p:nvPr/>
        </p:nvSpPr>
        <p:spPr>
          <a:xfrm>
            <a:off x="31752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3"/>
          <p:cNvSpPr txBox="1"/>
          <p:nvPr/>
        </p:nvSpPr>
        <p:spPr>
          <a:xfrm>
            <a:off x="3368925" y="1917800"/>
            <a:ext cx="20490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dirty="0">
                <a:solidFill>
                  <a:srgbClr val="5F6368"/>
                </a:solidFill>
                <a:latin typeface="Open Sans"/>
                <a:ea typeface="Open Sans"/>
                <a:cs typeface="Open Sans"/>
                <a:sym typeface="Open Sans"/>
              </a:rPr>
              <a:t>Conduct User Testing and gain insights to make iterations</a:t>
            </a:r>
            <a:endParaRPr sz="1200" dirty="0"/>
          </a:p>
        </p:txBody>
      </p:sp>
      <p:sp>
        <p:nvSpPr>
          <p:cNvPr id="398" name="Google Shape;398;p63"/>
          <p:cNvSpPr/>
          <p:nvPr/>
        </p:nvSpPr>
        <p:spPr>
          <a:xfrm>
            <a:off x="58328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3"/>
          <p:cNvSpPr txBox="1"/>
          <p:nvPr/>
        </p:nvSpPr>
        <p:spPr>
          <a:xfrm>
            <a:off x="6026525" y="1917800"/>
            <a:ext cx="20490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dirty="0">
                <a:solidFill>
                  <a:srgbClr val="5F6368"/>
                </a:solidFill>
                <a:latin typeface="Open Sans"/>
                <a:ea typeface="Open Sans"/>
                <a:cs typeface="Open Sans"/>
                <a:sym typeface="Open Sans"/>
              </a:rPr>
              <a:t>Create an attractive pitch deck for investors to invite funding</a:t>
            </a:r>
            <a:endParaRPr sz="1200" dirty="0"/>
          </a:p>
        </p:txBody>
      </p:sp>
      <p:sp>
        <p:nvSpPr>
          <p:cNvPr id="400" name="Google Shape;400;p63"/>
          <p:cNvSpPr/>
          <p:nvPr/>
        </p:nvSpPr>
        <p:spPr>
          <a:xfrm>
            <a:off x="1479175" y="1187633"/>
            <a:ext cx="513300" cy="513300"/>
          </a:xfrm>
          <a:prstGeom prst="ellipse">
            <a:avLst/>
          </a:prstGeom>
          <a:solidFill>
            <a:srgbClr val="5F6368"/>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401" name="Google Shape;401;p63"/>
          <p:cNvSpPr/>
          <p:nvPr/>
        </p:nvSpPr>
        <p:spPr>
          <a:xfrm>
            <a:off x="4136775" y="1187633"/>
            <a:ext cx="513300" cy="513300"/>
          </a:xfrm>
          <a:prstGeom prst="ellipse">
            <a:avLst/>
          </a:prstGeom>
          <a:solidFill>
            <a:srgbClr val="5F6368"/>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402" name="Google Shape;402;p63"/>
          <p:cNvSpPr/>
          <p:nvPr/>
        </p:nvSpPr>
        <p:spPr>
          <a:xfrm>
            <a:off x="6794375" y="1187633"/>
            <a:ext cx="513300" cy="513300"/>
          </a:xfrm>
          <a:prstGeom prst="ellipse">
            <a:avLst/>
          </a:prstGeom>
          <a:solidFill>
            <a:srgbClr val="5F6368"/>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5"/>
          <p:cNvSpPr/>
          <p:nvPr/>
        </p:nvSpPr>
        <p:spPr>
          <a:xfrm>
            <a:off x="517675" y="1308257"/>
            <a:ext cx="7938900" cy="3433076"/>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5"/>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Literary Insights: Summary</a:t>
            </a:r>
            <a:endParaRPr sz="2400" dirty="0">
              <a:solidFill>
                <a:srgbClr val="5F6368"/>
              </a:solidFill>
              <a:latin typeface="Open Sans"/>
              <a:ea typeface="Open Sans"/>
              <a:cs typeface="Open Sans"/>
              <a:sym typeface="Open Sans"/>
            </a:endParaRPr>
          </a:p>
        </p:txBody>
      </p:sp>
      <p:sp>
        <p:nvSpPr>
          <p:cNvPr id="195" name="Google Shape;195;p45"/>
          <p:cNvSpPr txBox="1"/>
          <p:nvPr/>
        </p:nvSpPr>
        <p:spPr>
          <a:xfrm>
            <a:off x="828476" y="1741611"/>
            <a:ext cx="7317298" cy="2662237"/>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US" b="1" i="0" dirty="0">
                <a:solidFill>
                  <a:schemeClr val="bg2"/>
                </a:solidFill>
                <a:effectLst/>
                <a:latin typeface="Söhne"/>
              </a:rPr>
              <a:t>Definition and Importance: </a:t>
            </a:r>
            <a:r>
              <a:rPr lang="en-US" b="0" i="0" dirty="0">
                <a:solidFill>
                  <a:schemeClr val="bg2"/>
                </a:solidFill>
                <a:effectLst/>
                <a:latin typeface="Söhne"/>
              </a:rPr>
              <a:t>Craft tourism involves travel experiences centered around the exploration and purchase of local handicrafts, where tourists engage directly with artisans, understand the making process, and appreciate the cultural significance behind the craft.</a:t>
            </a:r>
          </a:p>
          <a:p>
            <a:pPr marL="0" lvl="0" indent="0" algn="ctr" rtl="0">
              <a:lnSpc>
                <a:spcPct val="115000"/>
              </a:lnSpc>
              <a:spcBef>
                <a:spcPts val="0"/>
              </a:spcBef>
              <a:spcAft>
                <a:spcPts val="0"/>
              </a:spcAft>
              <a:buNone/>
            </a:pPr>
            <a:endParaRPr lang="en-US" dirty="0">
              <a:solidFill>
                <a:schemeClr val="bg2"/>
              </a:solidFill>
              <a:latin typeface="Söhne"/>
              <a:ea typeface="Open Sans"/>
              <a:cs typeface="Open Sans"/>
              <a:sym typeface="Open Sans"/>
            </a:endParaRP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Cultural Exchange: </a:t>
            </a:r>
            <a:r>
              <a:rPr lang="en-US" dirty="0">
                <a:solidFill>
                  <a:schemeClr val="bg2"/>
                </a:solidFill>
                <a:latin typeface="Sohne"/>
                <a:ea typeface="Open Sans"/>
                <a:cs typeface="Open Sans"/>
                <a:sym typeface="Open Sans"/>
              </a:rPr>
              <a:t>It acts as a vibrant form of cultural exchange, allowing tourists to take home a piece of the destination’s heritage, thus promoting cross-cultural understanding.</a:t>
            </a:r>
          </a:p>
          <a:p>
            <a:pPr marL="0" lvl="0" indent="0" algn="ctr" rtl="0">
              <a:lnSpc>
                <a:spcPct val="115000"/>
              </a:lnSpc>
              <a:spcBef>
                <a:spcPts val="0"/>
              </a:spcBef>
              <a:spcAft>
                <a:spcPts val="0"/>
              </a:spcAft>
              <a:buNone/>
            </a:pPr>
            <a:endParaRPr lang="en-US" b="1" dirty="0">
              <a:solidFill>
                <a:schemeClr val="bg2"/>
              </a:solidFill>
              <a:latin typeface="Sohne"/>
              <a:ea typeface="Open Sans"/>
              <a:cs typeface="Open Sans"/>
              <a:sym typeface="Open Sans"/>
            </a:endParaRP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Education and Engagement: </a:t>
            </a:r>
            <a:r>
              <a:rPr lang="en-US" dirty="0">
                <a:solidFill>
                  <a:schemeClr val="bg2"/>
                </a:solidFill>
                <a:latin typeface="Sohne"/>
                <a:ea typeface="Open Sans"/>
                <a:cs typeface="Open Sans"/>
                <a:sym typeface="Open Sans"/>
              </a:rPr>
              <a:t>Offers educational experiences for tourists, allowing them to understand the complexities, skill, and tradition behind each crafted item, fostering a deeper appreciation and meaningful connections.</a:t>
            </a:r>
          </a:p>
        </p:txBody>
      </p:sp>
      <p:sp>
        <p:nvSpPr>
          <p:cNvPr id="196" name="Google Shape;196;p45"/>
          <p:cNvSpPr/>
          <p:nvPr/>
        </p:nvSpPr>
        <p:spPr>
          <a:xfrm>
            <a:off x="4230475" y="1078450"/>
            <a:ext cx="513300" cy="513300"/>
          </a:xfrm>
          <a:prstGeom prst="ellipse">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5"/>
          <p:cNvSpPr/>
          <p:nvPr/>
        </p:nvSpPr>
        <p:spPr>
          <a:xfrm>
            <a:off x="4373201" y="1221164"/>
            <a:ext cx="227849" cy="227849"/>
          </a:xfrm>
          <a:custGeom>
            <a:avLst/>
            <a:gdLst/>
            <a:ahLst/>
            <a:cxnLst/>
            <a:rect l="l" t="t" r="r" b="b"/>
            <a:pathLst>
              <a:path w="940" h="941" extrusionOk="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Shape 416"/>
        <p:cNvGrpSpPr/>
        <p:nvPr/>
      </p:nvGrpSpPr>
      <p:grpSpPr>
        <a:xfrm>
          <a:off x="0" y="0"/>
          <a:ext cx="0" cy="0"/>
          <a:chOff x="0" y="0"/>
          <a:chExt cx="0" cy="0"/>
        </a:xfrm>
      </p:grpSpPr>
      <p:sp>
        <p:nvSpPr>
          <p:cNvPr id="417" name="Google Shape;417;p65"/>
          <p:cNvSpPr txBox="1"/>
          <p:nvPr/>
        </p:nvSpPr>
        <p:spPr>
          <a:xfrm>
            <a:off x="2106450" y="2202300"/>
            <a:ext cx="4931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rgbClr val="FFFFFF"/>
                </a:solidFill>
                <a:latin typeface="Open Sans"/>
                <a:ea typeface="Open Sans"/>
                <a:cs typeface="Open Sans"/>
                <a:sym typeface="Open Sans"/>
              </a:rPr>
              <a:t>Thank you!</a:t>
            </a:r>
            <a:endParaRPr sz="3600">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B0E7FD1F-EF0A-0759-C297-A24662CC1DA4}"/>
            </a:ext>
          </a:extLst>
        </p:cNvPr>
        <p:cNvGrpSpPr/>
        <p:nvPr/>
      </p:nvGrpSpPr>
      <p:grpSpPr>
        <a:xfrm>
          <a:off x="0" y="0"/>
          <a:ext cx="0" cy="0"/>
          <a:chOff x="0" y="0"/>
          <a:chExt cx="0" cy="0"/>
        </a:xfrm>
      </p:grpSpPr>
      <p:sp>
        <p:nvSpPr>
          <p:cNvPr id="193" name="Google Shape;193;p45">
            <a:extLst>
              <a:ext uri="{FF2B5EF4-FFF2-40B4-BE49-F238E27FC236}">
                <a16:creationId xmlns:a16="http://schemas.microsoft.com/office/drawing/2014/main" id="{44FFCD8F-B3DE-25DA-D31E-39751946194C}"/>
              </a:ext>
            </a:extLst>
          </p:cNvPr>
          <p:cNvSpPr/>
          <p:nvPr/>
        </p:nvSpPr>
        <p:spPr>
          <a:xfrm>
            <a:off x="346891" y="1220684"/>
            <a:ext cx="8450218" cy="3433076"/>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5">
            <a:extLst>
              <a:ext uri="{FF2B5EF4-FFF2-40B4-BE49-F238E27FC236}">
                <a16:creationId xmlns:a16="http://schemas.microsoft.com/office/drawing/2014/main" id="{8F3481E1-42EF-A5D4-9668-3313937F1A8B}"/>
              </a:ext>
            </a:extLst>
          </p:cNvPr>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Literary Insights: Craft Tourism Benefits</a:t>
            </a:r>
            <a:endParaRPr sz="2400" dirty="0">
              <a:solidFill>
                <a:srgbClr val="5F6368"/>
              </a:solidFill>
              <a:latin typeface="Open Sans"/>
              <a:ea typeface="Open Sans"/>
              <a:cs typeface="Open Sans"/>
              <a:sym typeface="Open Sans"/>
            </a:endParaRPr>
          </a:p>
        </p:txBody>
      </p:sp>
      <p:sp>
        <p:nvSpPr>
          <p:cNvPr id="195" name="Google Shape;195;p45">
            <a:extLst>
              <a:ext uri="{FF2B5EF4-FFF2-40B4-BE49-F238E27FC236}">
                <a16:creationId xmlns:a16="http://schemas.microsoft.com/office/drawing/2014/main" id="{2631A7FB-5EA2-8A56-D2AB-F0EA0B9183CA}"/>
              </a:ext>
            </a:extLst>
          </p:cNvPr>
          <p:cNvSpPr txBox="1"/>
          <p:nvPr/>
        </p:nvSpPr>
        <p:spPr>
          <a:xfrm>
            <a:off x="468216" y="1733984"/>
            <a:ext cx="8037817" cy="2909997"/>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US" b="1" i="0" dirty="0">
                <a:solidFill>
                  <a:schemeClr val="bg2"/>
                </a:solidFill>
                <a:effectLst/>
                <a:latin typeface="Söhne"/>
              </a:rPr>
              <a:t>Safeguarding Livelihoods: </a:t>
            </a:r>
            <a:r>
              <a:rPr lang="en-US" i="0" dirty="0">
                <a:solidFill>
                  <a:schemeClr val="bg2"/>
                </a:solidFill>
                <a:effectLst/>
                <a:latin typeface="Söhne"/>
              </a:rPr>
              <a:t>In India, millions of artisans depend on traditional crafts for their livelihoods. Craft tourism provides these artisans with direct access to markets, helping sustain their practices and communities.</a:t>
            </a:r>
            <a:endParaRPr lang="en-US" dirty="0">
              <a:solidFill>
                <a:schemeClr val="bg2"/>
              </a:solidFill>
              <a:latin typeface="Söhne"/>
              <a:ea typeface="Open Sans"/>
              <a:cs typeface="Open Sans"/>
              <a:sym typeface="Open Sans"/>
            </a:endParaRP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Cultural Preservation: </a:t>
            </a:r>
            <a:r>
              <a:rPr lang="en-US" dirty="0">
                <a:solidFill>
                  <a:schemeClr val="bg2"/>
                </a:solidFill>
                <a:latin typeface="Sohne"/>
                <a:ea typeface="Open Sans"/>
                <a:cs typeface="Open Sans"/>
                <a:sym typeface="Open Sans"/>
              </a:rPr>
              <a:t>With the growing threat of cultural homogenization, craft tourism stands as a vital means to preserve unique cultural identities and traditions.</a:t>
            </a: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Economic Diversification: </a:t>
            </a:r>
            <a:r>
              <a:rPr lang="en-US" dirty="0">
                <a:solidFill>
                  <a:schemeClr val="bg2"/>
                </a:solidFill>
                <a:latin typeface="Sohne"/>
                <a:ea typeface="Open Sans"/>
                <a:cs typeface="Open Sans"/>
                <a:sym typeface="Open Sans"/>
              </a:rPr>
              <a:t>It promotes economic diversification in tourist destinations, reducing dependency on conventional tourism models that can sometimes be environmentally and culturally disruptive.</a:t>
            </a: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Empowering Communities</a:t>
            </a:r>
            <a:r>
              <a:rPr lang="en-US" dirty="0">
                <a:solidFill>
                  <a:schemeClr val="bg2"/>
                </a:solidFill>
                <a:latin typeface="Sohne"/>
                <a:ea typeface="Open Sans"/>
                <a:cs typeface="Open Sans"/>
                <a:sym typeface="Open Sans"/>
              </a:rPr>
              <a:t>: By bringing tourists directly to artisan communities, it empowers local populations, promotes pride in cultural heritage, and strengthens local economies.</a:t>
            </a:r>
            <a:endParaRPr lang="en-US" b="1" dirty="0">
              <a:solidFill>
                <a:schemeClr val="bg2"/>
              </a:solidFill>
              <a:latin typeface="Sohne"/>
              <a:ea typeface="Open Sans"/>
              <a:cs typeface="Open Sans"/>
              <a:sym typeface="Open Sans"/>
            </a:endParaRP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Environmental Sustainability</a:t>
            </a:r>
            <a:r>
              <a:rPr lang="en-US" dirty="0">
                <a:solidFill>
                  <a:schemeClr val="bg2"/>
                </a:solidFill>
                <a:latin typeface="Sohne"/>
                <a:ea typeface="Open Sans"/>
                <a:cs typeface="Open Sans"/>
                <a:sym typeface="Open Sans"/>
              </a:rPr>
              <a:t>: Craft tourism encourages the use of local materials and traditional, often more sustainable, production techniques, aligning with global movements towards environmental sustainability.</a:t>
            </a:r>
          </a:p>
        </p:txBody>
      </p:sp>
      <p:sp>
        <p:nvSpPr>
          <p:cNvPr id="196" name="Google Shape;196;p45">
            <a:extLst>
              <a:ext uri="{FF2B5EF4-FFF2-40B4-BE49-F238E27FC236}">
                <a16:creationId xmlns:a16="http://schemas.microsoft.com/office/drawing/2014/main" id="{FE455DC5-6DBC-EC14-60ED-B4BCC8E0ACF2}"/>
              </a:ext>
            </a:extLst>
          </p:cNvPr>
          <p:cNvSpPr/>
          <p:nvPr/>
        </p:nvSpPr>
        <p:spPr>
          <a:xfrm>
            <a:off x="4230475" y="1078450"/>
            <a:ext cx="513300" cy="513300"/>
          </a:xfrm>
          <a:prstGeom prst="ellipse">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5">
            <a:extLst>
              <a:ext uri="{FF2B5EF4-FFF2-40B4-BE49-F238E27FC236}">
                <a16:creationId xmlns:a16="http://schemas.microsoft.com/office/drawing/2014/main" id="{EB1E2FCA-6414-325A-D15E-7C933357A07B}"/>
              </a:ext>
            </a:extLst>
          </p:cNvPr>
          <p:cNvSpPr/>
          <p:nvPr/>
        </p:nvSpPr>
        <p:spPr>
          <a:xfrm>
            <a:off x="4373201" y="1221164"/>
            <a:ext cx="227849" cy="227849"/>
          </a:xfrm>
          <a:custGeom>
            <a:avLst/>
            <a:gdLst/>
            <a:ahLst/>
            <a:cxnLst/>
            <a:rect l="l" t="t" r="r" b="b"/>
            <a:pathLst>
              <a:path w="940" h="941" extrusionOk="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extLst>
      <p:ext uri="{BB962C8B-B14F-4D97-AF65-F5344CB8AC3E}">
        <p14:creationId xmlns:p14="http://schemas.microsoft.com/office/powerpoint/2010/main" val="12863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B135FC20-C786-8AA0-7C57-C38BFE98792E}"/>
            </a:ext>
          </a:extLst>
        </p:cNvPr>
        <p:cNvGrpSpPr/>
        <p:nvPr/>
      </p:nvGrpSpPr>
      <p:grpSpPr>
        <a:xfrm>
          <a:off x="0" y="0"/>
          <a:ext cx="0" cy="0"/>
          <a:chOff x="0" y="0"/>
          <a:chExt cx="0" cy="0"/>
        </a:xfrm>
      </p:grpSpPr>
      <p:sp>
        <p:nvSpPr>
          <p:cNvPr id="193" name="Google Shape;193;p45">
            <a:extLst>
              <a:ext uri="{FF2B5EF4-FFF2-40B4-BE49-F238E27FC236}">
                <a16:creationId xmlns:a16="http://schemas.microsoft.com/office/drawing/2014/main" id="{CB1E77EE-7176-9E3B-4889-AB8B9D035366}"/>
              </a:ext>
            </a:extLst>
          </p:cNvPr>
          <p:cNvSpPr/>
          <p:nvPr/>
        </p:nvSpPr>
        <p:spPr>
          <a:xfrm>
            <a:off x="346891" y="1220684"/>
            <a:ext cx="8450218" cy="3433076"/>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5">
            <a:extLst>
              <a:ext uri="{FF2B5EF4-FFF2-40B4-BE49-F238E27FC236}">
                <a16:creationId xmlns:a16="http://schemas.microsoft.com/office/drawing/2014/main" id="{9D0E3FC9-A691-A4A9-CB68-CEF144FC689D}"/>
              </a:ext>
            </a:extLst>
          </p:cNvPr>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Literary Insights: Craft Tourism Challenges</a:t>
            </a:r>
            <a:endParaRPr sz="2400" dirty="0">
              <a:solidFill>
                <a:srgbClr val="5F6368"/>
              </a:solidFill>
              <a:latin typeface="Open Sans"/>
              <a:ea typeface="Open Sans"/>
              <a:cs typeface="Open Sans"/>
              <a:sym typeface="Open Sans"/>
            </a:endParaRPr>
          </a:p>
        </p:txBody>
      </p:sp>
      <p:sp>
        <p:nvSpPr>
          <p:cNvPr id="195" name="Google Shape;195;p45">
            <a:extLst>
              <a:ext uri="{FF2B5EF4-FFF2-40B4-BE49-F238E27FC236}">
                <a16:creationId xmlns:a16="http://schemas.microsoft.com/office/drawing/2014/main" id="{F07CB692-3CF8-7CC2-5E04-39FE491CA96F}"/>
              </a:ext>
            </a:extLst>
          </p:cNvPr>
          <p:cNvSpPr txBox="1"/>
          <p:nvPr/>
        </p:nvSpPr>
        <p:spPr>
          <a:xfrm>
            <a:off x="468216" y="1733984"/>
            <a:ext cx="8037817" cy="2166717"/>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Quality vs. Quantity: </a:t>
            </a:r>
            <a:r>
              <a:rPr lang="en-US" dirty="0">
                <a:solidFill>
                  <a:schemeClr val="bg2"/>
                </a:solidFill>
                <a:latin typeface="Sohne"/>
                <a:ea typeface="Open Sans"/>
                <a:cs typeface="Open Sans"/>
                <a:sym typeface="Open Sans"/>
              </a:rPr>
              <a:t>The demand for souvenirs can lead artisans to compromise on the quality of craftsmanship, impacting the authenticity and value of their work.</a:t>
            </a:r>
          </a:p>
          <a:p>
            <a:pPr marL="0" lvl="0" indent="0" algn="ctr" rtl="0">
              <a:lnSpc>
                <a:spcPct val="115000"/>
              </a:lnSpc>
              <a:spcBef>
                <a:spcPts val="0"/>
              </a:spcBef>
              <a:spcAft>
                <a:spcPts val="0"/>
              </a:spcAft>
              <a:buNone/>
            </a:pPr>
            <a:endParaRPr lang="en-US" b="1" dirty="0">
              <a:solidFill>
                <a:schemeClr val="bg2"/>
              </a:solidFill>
              <a:latin typeface="Sohne"/>
              <a:ea typeface="Open Sans"/>
              <a:cs typeface="Open Sans"/>
              <a:sym typeface="Open Sans"/>
            </a:endParaRP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Exploitation by Middlemen: </a:t>
            </a:r>
            <a:r>
              <a:rPr lang="en-US" dirty="0">
                <a:solidFill>
                  <a:schemeClr val="bg2"/>
                </a:solidFill>
                <a:latin typeface="Sohne"/>
                <a:ea typeface="Open Sans"/>
                <a:cs typeface="Open Sans"/>
                <a:sym typeface="Open Sans"/>
              </a:rPr>
              <a:t>Artisans often face exploitation by middlemen who demand high commissions, limiting the economic benefits that should accrue to the artisans themselves.</a:t>
            </a:r>
          </a:p>
          <a:p>
            <a:pPr marL="0" lvl="0" indent="0" algn="ctr" rtl="0">
              <a:lnSpc>
                <a:spcPct val="115000"/>
              </a:lnSpc>
              <a:spcBef>
                <a:spcPts val="0"/>
              </a:spcBef>
              <a:spcAft>
                <a:spcPts val="0"/>
              </a:spcAft>
              <a:buNone/>
            </a:pPr>
            <a:endParaRPr lang="en-US" dirty="0">
              <a:solidFill>
                <a:schemeClr val="bg2"/>
              </a:solidFill>
              <a:latin typeface="Sohne"/>
              <a:ea typeface="Open Sans"/>
              <a:cs typeface="Open Sans"/>
              <a:sym typeface="Open Sans"/>
            </a:endParaRP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Mechanization Threats: </a:t>
            </a:r>
            <a:r>
              <a:rPr lang="en-US" dirty="0">
                <a:solidFill>
                  <a:schemeClr val="bg2"/>
                </a:solidFill>
                <a:latin typeface="Sohne"/>
                <a:ea typeface="Open Sans"/>
                <a:cs typeface="Open Sans"/>
                <a:sym typeface="Open Sans"/>
              </a:rPr>
              <a:t>The push towards mechanization, as seen in moves to repeal certain protective acts, threatens the very essence of traditional crafts, risking the loss of unique cultural identities.</a:t>
            </a:r>
          </a:p>
        </p:txBody>
      </p:sp>
      <p:sp>
        <p:nvSpPr>
          <p:cNvPr id="196" name="Google Shape;196;p45">
            <a:extLst>
              <a:ext uri="{FF2B5EF4-FFF2-40B4-BE49-F238E27FC236}">
                <a16:creationId xmlns:a16="http://schemas.microsoft.com/office/drawing/2014/main" id="{F18F4DE7-5E6B-CE6F-4042-1348B8D1AC19}"/>
              </a:ext>
            </a:extLst>
          </p:cNvPr>
          <p:cNvSpPr/>
          <p:nvPr/>
        </p:nvSpPr>
        <p:spPr>
          <a:xfrm>
            <a:off x="4230475" y="1078450"/>
            <a:ext cx="513300" cy="513300"/>
          </a:xfrm>
          <a:prstGeom prst="ellipse">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5">
            <a:extLst>
              <a:ext uri="{FF2B5EF4-FFF2-40B4-BE49-F238E27FC236}">
                <a16:creationId xmlns:a16="http://schemas.microsoft.com/office/drawing/2014/main" id="{142D21DD-4F26-08A9-F2B5-B94E555E90CE}"/>
              </a:ext>
            </a:extLst>
          </p:cNvPr>
          <p:cNvSpPr/>
          <p:nvPr/>
        </p:nvSpPr>
        <p:spPr>
          <a:xfrm>
            <a:off x="4373201" y="1221164"/>
            <a:ext cx="227849" cy="227849"/>
          </a:xfrm>
          <a:custGeom>
            <a:avLst/>
            <a:gdLst/>
            <a:ahLst/>
            <a:cxnLst/>
            <a:rect l="l" t="t" r="r" b="b"/>
            <a:pathLst>
              <a:path w="940" h="941" extrusionOk="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extLst>
      <p:ext uri="{BB962C8B-B14F-4D97-AF65-F5344CB8AC3E}">
        <p14:creationId xmlns:p14="http://schemas.microsoft.com/office/powerpoint/2010/main" val="364223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04F94EC2-9D96-BBCD-A058-DE8B62713F26}"/>
            </a:ext>
          </a:extLst>
        </p:cNvPr>
        <p:cNvGrpSpPr/>
        <p:nvPr/>
      </p:nvGrpSpPr>
      <p:grpSpPr>
        <a:xfrm>
          <a:off x="0" y="0"/>
          <a:ext cx="0" cy="0"/>
          <a:chOff x="0" y="0"/>
          <a:chExt cx="0" cy="0"/>
        </a:xfrm>
      </p:grpSpPr>
      <p:sp>
        <p:nvSpPr>
          <p:cNvPr id="193" name="Google Shape;193;p45">
            <a:extLst>
              <a:ext uri="{FF2B5EF4-FFF2-40B4-BE49-F238E27FC236}">
                <a16:creationId xmlns:a16="http://schemas.microsoft.com/office/drawing/2014/main" id="{4A5447D6-48B9-98BB-B02E-DD224470CD5F}"/>
              </a:ext>
            </a:extLst>
          </p:cNvPr>
          <p:cNvSpPr/>
          <p:nvPr/>
        </p:nvSpPr>
        <p:spPr>
          <a:xfrm>
            <a:off x="346891" y="1220684"/>
            <a:ext cx="8450218" cy="3433076"/>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5">
            <a:extLst>
              <a:ext uri="{FF2B5EF4-FFF2-40B4-BE49-F238E27FC236}">
                <a16:creationId xmlns:a16="http://schemas.microsoft.com/office/drawing/2014/main" id="{ADFA2EF8-55DD-6EDF-17F0-77E2428AAF36}"/>
              </a:ext>
            </a:extLst>
          </p:cNvPr>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Literary Insights: Craft Tourism Challenges</a:t>
            </a:r>
            <a:endParaRPr sz="2400" dirty="0">
              <a:solidFill>
                <a:srgbClr val="5F6368"/>
              </a:solidFill>
              <a:latin typeface="Open Sans"/>
              <a:ea typeface="Open Sans"/>
              <a:cs typeface="Open Sans"/>
              <a:sym typeface="Open Sans"/>
            </a:endParaRPr>
          </a:p>
        </p:txBody>
      </p:sp>
      <p:sp>
        <p:nvSpPr>
          <p:cNvPr id="195" name="Google Shape;195;p45">
            <a:extLst>
              <a:ext uri="{FF2B5EF4-FFF2-40B4-BE49-F238E27FC236}">
                <a16:creationId xmlns:a16="http://schemas.microsoft.com/office/drawing/2014/main" id="{8EACD664-D060-4026-638E-A296ADC17493}"/>
              </a:ext>
            </a:extLst>
          </p:cNvPr>
          <p:cNvSpPr txBox="1"/>
          <p:nvPr/>
        </p:nvSpPr>
        <p:spPr>
          <a:xfrm>
            <a:off x="468216" y="1733984"/>
            <a:ext cx="8037817" cy="2414477"/>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Lack of Adequate Support</a:t>
            </a:r>
            <a:r>
              <a:rPr lang="en-US" dirty="0">
                <a:solidFill>
                  <a:schemeClr val="bg2"/>
                </a:solidFill>
                <a:latin typeface="Sohne"/>
                <a:ea typeface="Open Sans"/>
                <a:cs typeface="Open Sans"/>
                <a:sym typeface="Open Sans"/>
              </a:rPr>
              <a:t>: Artisans struggle with accessing raw materials, adequate credit facilities, and appropriate marketplaces, hindering the growth and sustainability of craft tourism.</a:t>
            </a:r>
          </a:p>
          <a:p>
            <a:pPr marL="0" lvl="0" indent="0" algn="ctr" rtl="0">
              <a:lnSpc>
                <a:spcPct val="115000"/>
              </a:lnSpc>
              <a:spcBef>
                <a:spcPts val="0"/>
              </a:spcBef>
              <a:spcAft>
                <a:spcPts val="0"/>
              </a:spcAft>
              <a:buNone/>
            </a:pPr>
            <a:endParaRPr lang="en-US" dirty="0">
              <a:solidFill>
                <a:schemeClr val="bg2"/>
              </a:solidFill>
              <a:latin typeface="Sohne"/>
              <a:ea typeface="Open Sans"/>
              <a:cs typeface="Open Sans"/>
              <a:sym typeface="Open Sans"/>
            </a:endParaRP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Misrepresentation and Cultural Appropriation</a:t>
            </a:r>
            <a:r>
              <a:rPr lang="en-US" dirty="0">
                <a:solidFill>
                  <a:schemeClr val="bg2"/>
                </a:solidFill>
                <a:latin typeface="Sohne"/>
                <a:ea typeface="Open Sans"/>
                <a:cs typeface="Open Sans"/>
                <a:sym typeface="Open Sans"/>
              </a:rPr>
              <a:t>: There is a risk of cultural appropriation and misrepresentation in the marketing and sale of handicrafts, which can dilute or misinterpret the cultural significance behind crafts.</a:t>
            </a:r>
          </a:p>
          <a:p>
            <a:pPr marL="0" lvl="0" indent="0" algn="ctr" rtl="0">
              <a:lnSpc>
                <a:spcPct val="115000"/>
              </a:lnSpc>
              <a:spcBef>
                <a:spcPts val="0"/>
              </a:spcBef>
              <a:spcAft>
                <a:spcPts val="0"/>
              </a:spcAft>
              <a:buNone/>
            </a:pPr>
            <a:endParaRPr lang="en-US" dirty="0">
              <a:solidFill>
                <a:schemeClr val="bg2"/>
              </a:solidFill>
              <a:latin typeface="Sohne"/>
              <a:ea typeface="Open Sans"/>
              <a:cs typeface="Open Sans"/>
              <a:sym typeface="Open Sans"/>
            </a:endParaRPr>
          </a:p>
          <a:p>
            <a:pPr marL="0" lvl="0" indent="0" algn="ctr" rtl="0">
              <a:lnSpc>
                <a:spcPct val="115000"/>
              </a:lnSpc>
              <a:spcBef>
                <a:spcPts val="0"/>
              </a:spcBef>
              <a:spcAft>
                <a:spcPts val="0"/>
              </a:spcAft>
              <a:buNone/>
            </a:pPr>
            <a:r>
              <a:rPr lang="en-US" b="1" dirty="0">
                <a:solidFill>
                  <a:schemeClr val="bg2"/>
                </a:solidFill>
                <a:latin typeface="Sohne"/>
                <a:ea typeface="Open Sans"/>
                <a:cs typeface="Open Sans"/>
                <a:sym typeface="Open Sans"/>
              </a:rPr>
              <a:t>Infrastructure and Accessibility Issues</a:t>
            </a:r>
            <a:r>
              <a:rPr lang="en-US" dirty="0">
                <a:solidFill>
                  <a:schemeClr val="bg2"/>
                </a:solidFill>
                <a:latin typeface="Sohne"/>
                <a:ea typeface="Open Sans"/>
                <a:cs typeface="Open Sans"/>
                <a:sym typeface="Open Sans"/>
              </a:rPr>
              <a:t>: Inadequate infrastructure and limited accessibility to remote artisan communities can pose significant challenges to developing craft tourism.</a:t>
            </a:r>
          </a:p>
        </p:txBody>
      </p:sp>
      <p:sp>
        <p:nvSpPr>
          <p:cNvPr id="196" name="Google Shape;196;p45">
            <a:extLst>
              <a:ext uri="{FF2B5EF4-FFF2-40B4-BE49-F238E27FC236}">
                <a16:creationId xmlns:a16="http://schemas.microsoft.com/office/drawing/2014/main" id="{06FB514C-B59F-EAAB-C98E-784FFD014282}"/>
              </a:ext>
            </a:extLst>
          </p:cNvPr>
          <p:cNvSpPr/>
          <p:nvPr/>
        </p:nvSpPr>
        <p:spPr>
          <a:xfrm>
            <a:off x="4230475" y="1078450"/>
            <a:ext cx="513300" cy="513300"/>
          </a:xfrm>
          <a:prstGeom prst="ellipse">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5">
            <a:extLst>
              <a:ext uri="{FF2B5EF4-FFF2-40B4-BE49-F238E27FC236}">
                <a16:creationId xmlns:a16="http://schemas.microsoft.com/office/drawing/2014/main" id="{5CE17E73-2E1E-7395-67E8-DA2164B2EEE8}"/>
              </a:ext>
            </a:extLst>
          </p:cNvPr>
          <p:cNvSpPr/>
          <p:nvPr/>
        </p:nvSpPr>
        <p:spPr>
          <a:xfrm>
            <a:off x="4373201" y="1221164"/>
            <a:ext cx="227849" cy="227849"/>
          </a:xfrm>
          <a:custGeom>
            <a:avLst/>
            <a:gdLst/>
            <a:ahLst/>
            <a:cxnLst/>
            <a:rect l="l" t="t" r="r" b="b"/>
            <a:pathLst>
              <a:path w="940" h="941" extrusionOk="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extLst>
      <p:ext uri="{BB962C8B-B14F-4D97-AF65-F5344CB8AC3E}">
        <p14:creationId xmlns:p14="http://schemas.microsoft.com/office/powerpoint/2010/main" val="6099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6"/>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User research: pain points</a:t>
            </a:r>
            <a:endParaRPr sz="2400">
              <a:solidFill>
                <a:srgbClr val="5F6368"/>
              </a:solidFill>
              <a:latin typeface="Open Sans"/>
              <a:ea typeface="Open Sans"/>
              <a:cs typeface="Open Sans"/>
              <a:sym typeface="Open Sans"/>
            </a:endParaRPr>
          </a:p>
        </p:txBody>
      </p:sp>
      <p:sp>
        <p:nvSpPr>
          <p:cNvPr id="203" name="Google Shape;203;p46"/>
          <p:cNvSpPr txBox="1"/>
          <p:nvPr/>
        </p:nvSpPr>
        <p:spPr>
          <a:xfrm>
            <a:off x="441463" y="2008850"/>
            <a:ext cx="1872600" cy="615523"/>
          </a:xfrm>
          <a:prstGeom prst="rect">
            <a:avLst/>
          </a:prstGeom>
          <a:noFill/>
          <a:ln>
            <a:noFill/>
          </a:ln>
        </p:spPr>
        <p:txBody>
          <a:bodyPr spcFirstLastPara="1" wrap="square" lIns="0" tIns="91425" rIns="91425" bIns="91425" anchor="t" anchorCtr="0">
            <a:spAutoFit/>
          </a:bodyPr>
          <a:lstStyle/>
          <a:p>
            <a:pPr marL="0" lvl="0" indent="0" algn="ctr" rtl="0">
              <a:spcBef>
                <a:spcPts val="0"/>
              </a:spcBef>
              <a:spcAft>
                <a:spcPts val="0"/>
              </a:spcAft>
              <a:buNone/>
            </a:pPr>
            <a:r>
              <a:rPr lang="en" dirty="0">
                <a:solidFill>
                  <a:srgbClr val="EA4335"/>
                </a:solidFill>
                <a:latin typeface="Open Sans SemiBold"/>
                <a:ea typeface="Open Sans SemiBold"/>
                <a:cs typeface="Open Sans SemiBold"/>
                <a:sym typeface="Open Sans SemiBold"/>
              </a:rPr>
              <a:t>Complex Itinerary Planning</a:t>
            </a:r>
            <a:endParaRPr dirty="0">
              <a:solidFill>
                <a:srgbClr val="4285F4"/>
              </a:solidFill>
              <a:latin typeface="Open Sans SemiBold"/>
              <a:ea typeface="Open Sans SemiBold"/>
              <a:cs typeface="Open Sans SemiBold"/>
              <a:sym typeface="Open Sans SemiBold"/>
            </a:endParaRPr>
          </a:p>
        </p:txBody>
      </p:sp>
      <p:sp>
        <p:nvSpPr>
          <p:cNvPr id="205" name="Google Shape;205;p46"/>
          <p:cNvSpPr txBox="1"/>
          <p:nvPr/>
        </p:nvSpPr>
        <p:spPr>
          <a:xfrm>
            <a:off x="2585809" y="2008850"/>
            <a:ext cx="1872600" cy="615523"/>
          </a:xfrm>
          <a:prstGeom prst="rect">
            <a:avLst/>
          </a:prstGeom>
          <a:noFill/>
          <a:ln>
            <a:noFill/>
          </a:ln>
        </p:spPr>
        <p:txBody>
          <a:bodyPr spcFirstLastPara="1" wrap="square" lIns="0" tIns="91425" rIns="91425" bIns="91425" anchor="t" anchorCtr="0">
            <a:spAutoFit/>
          </a:bodyPr>
          <a:lstStyle/>
          <a:p>
            <a:pPr marL="0" lvl="0" indent="0" algn="ctr" rtl="0">
              <a:spcBef>
                <a:spcPts val="0"/>
              </a:spcBef>
              <a:spcAft>
                <a:spcPts val="0"/>
              </a:spcAft>
              <a:buNone/>
            </a:pPr>
            <a:r>
              <a:rPr lang="en" dirty="0">
                <a:solidFill>
                  <a:srgbClr val="EA4335"/>
                </a:solidFill>
                <a:latin typeface="Open Sans SemiBold"/>
                <a:ea typeface="Open Sans SemiBold"/>
                <a:cs typeface="Open Sans SemiBold"/>
                <a:sym typeface="Open Sans SemiBold"/>
              </a:rPr>
              <a:t>Difficulty in Customization</a:t>
            </a:r>
            <a:endParaRPr dirty="0">
              <a:solidFill>
                <a:srgbClr val="4285F4"/>
              </a:solidFill>
              <a:latin typeface="Open Sans SemiBold"/>
              <a:ea typeface="Open Sans SemiBold"/>
              <a:cs typeface="Open Sans SemiBold"/>
              <a:sym typeface="Open Sans SemiBold"/>
            </a:endParaRPr>
          </a:p>
        </p:txBody>
      </p:sp>
      <p:sp>
        <p:nvSpPr>
          <p:cNvPr id="207" name="Google Shape;207;p46"/>
          <p:cNvSpPr txBox="1"/>
          <p:nvPr/>
        </p:nvSpPr>
        <p:spPr>
          <a:xfrm>
            <a:off x="5154281" y="2008848"/>
            <a:ext cx="979765" cy="615523"/>
          </a:xfrm>
          <a:prstGeom prst="rect">
            <a:avLst/>
          </a:prstGeom>
          <a:noFill/>
          <a:ln>
            <a:noFill/>
          </a:ln>
        </p:spPr>
        <p:txBody>
          <a:bodyPr spcFirstLastPara="1" wrap="square" lIns="0" tIns="91425" rIns="91425" bIns="91425" anchor="t" anchorCtr="0">
            <a:spAutoFit/>
          </a:bodyPr>
          <a:lstStyle/>
          <a:p>
            <a:pPr marL="0" lvl="0" indent="0" algn="ctr" rtl="0">
              <a:spcBef>
                <a:spcPts val="0"/>
              </a:spcBef>
              <a:spcAft>
                <a:spcPts val="0"/>
              </a:spcAft>
              <a:buNone/>
            </a:pPr>
            <a:r>
              <a:rPr lang="en" dirty="0">
                <a:solidFill>
                  <a:srgbClr val="EA4335"/>
                </a:solidFill>
                <a:latin typeface="Open Sans SemiBold"/>
                <a:ea typeface="Open Sans SemiBold"/>
                <a:cs typeface="Open Sans SemiBold"/>
                <a:sym typeface="Open Sans SemiBold"/>
              </a:rPr>
              <a:t>LanguageBarrier</a:t>
            </a:r>
            <a:endParaRPr dirty="0">
              <a:solidFill>
                <a:srgbClr val="4285F4"/>
              </a:solidFill>
              <a:latin typeface="Open Sans SemiBold"/>
              <a:ea typeface="Open Sans SemiBold"/>
              <a:cs typeface="Open Sans SemiBold"/>
              <a:sym typeface="Open Sans SemiBold"/>
            </a:endParaRPr>
          </a:p>
        </p:txBody>
      </p:sp>
      <p:sp>
        <p:nvSpPr>
          <p:cNvPr id="211" name="Google Shape;211;p46"/>
          <p:cNvSpPr/>
          <p:nvPr/>
        </p:nvSpPr>
        <p:spPr>
          <a:xfrm>
            <a:off x="1121125" y="1382121"/>
            <a:ext cx="513300" cy="513300"/>
          </a:xfrm>
          <a:prstGeom prst="ellipse">
            <a:avLst/>
          </a:prstGeom>
          <a:solidFill>
            <a:srgbClr val="EA433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212" name="Google Shape;212;p46"/>
          <p:cNvSpPr/>
          <p:nvPr/>
        </p:nvSpPr>
        <p:spPr>
          <a:xfrm>
            <a:off x="3265471" y="1382121"/>
            <a:ext cx="513300" cy="513300"/>
          </a:xfrm>
          <a:prstGeom prst="ellipse">
            <a:avLst/>
          </a:prstGeom>
          <a:solidFill>
            <a:srgbClr val="EA433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213" name="Google Shape;213;p46"/>
          <p:cNvSpPr/>
          <p:nvPr/>
        </p:nvSpPr>
        <p:spPr>
          <a:xfrm>
            <a:off x="5385506" y="1382121"/>
            <a:ext cx="513300" cy="513300"/>
          </a:xfrm>
          <a:prstGeom prst="ellipse">
            <a:avLst/>
          </a:prstGeom>
          <a:solidFill>
            <a:srgbClr val="EA433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dirty="0">
                <a:solidFill>
                  <a:srgbClr val="FFFFFF"/>
                </a:solidFill>
                <a:latin typeface="Google Sans Medium"/>
                <a:ea typeface="Google Sans Medium"/>
                <a:cs typeface="Google Sans Medium"/>
                <a:sym typeface="Google Sans Medium"/>
              </a:rPr>
              <a:t>3</a:t>
            </a:r>
            <a:endParaRPr sz="2200" dirty="0">
              <a:solidFill>
                <a:srgbClr val="FFFFFF"/>
              </a:solidFill>
              <a:latin typeface="Google Sans Medium"/>
              <a:ea typeface="Google Sans Medium"/>
              <a:cs typeface="Google Sans Medium"/>
              <a:sym typeface="Google Sans Medium"/>
            </a:endParaRPr>
          </a:p>
        </p:txBody>
      </p:sp>
      <p:sp>
        <p:nvSpPr>
          <p:cNvPr id="2" name="TextBox 1">
            <a:extLst>
              <a:ext uri="{FF2B5EF4-FFF2-40B4-BE49-F238E27FC236}">
                <a16:creationId xmlns:a16="http://schemas.microsoft.com/office/drawing/2014/main" id="{0F641AF2-FE68-956B-3031-95188C902100}"/>
              </a:ext>
            </a:extLst>
          </p:cNvPr>
          <p:cNvSpPr txBox="1"/>
          <p:nvPr/>
        </p:nvSpPr>
        <p:spPr>
          <a:xfrm>
            <a:off x="392853" y="2709333"/>
            <a:ext cx="1921210" cy="1169551"/>
          </a:xfrm>
          <a:prstGeom prst="rect">
            <a:avLst/>
          </a:prstGeom>
          <a:noFill/>
        </p:spPr>
        <p:txBody>
          <a:bodyPr wrap="square" rtlCol="0">
            <a:spAutoFit/>
          </a:bodyPr>
          <a:lstStyle/>
          <a:p>
            <a:pPr algn="ctr"/>
            <a:r>
              <a:rPr lang="en-US" dirty="0">
                <a:solidFill>
                  <a:schemeClr val="bg2"/>
                </a:solidFill>
                <a:latin typeface="Sohne"/>
              </a:rPr>
              <a:t>Travelers face difficulties in planning and organizing craft-focused itineraries efficiently</a:t>
            </a:r>
            <a:endParaRPr lang="en-IN" dirty="0">
              <a:solidFill>
                <a:schemeClr val="bg2"/>
              </a:solidFill>
              <a:latin typeface="Sohne"/>
            </a:endParaRPr>
          </a:p>
        </p:txBody>
      </p:sp>
      <p:sp>
        <p:nvSpPr>
          <p:cNvPr id="3" name="TextBox 2">
            <a:extLst>
              <a:ext uri="{FF2B5EF4-FFF2-40B4-BE49-F238E27FC236}">
                <a16:creationId xmlns:a16="http://schemas.microsoft.com/office/drawing/2014/main" id="{BEFA9512-B642-79E9-1425-B856FD5F6CA4}"/>
              </a:ext>
            </a:extLst>
          </p:cNvPr>
          <p:cNvSpPr txBox="1"/>
          <p:nvPr/>
        </p:nvSpPr>
        <p:spPr>
          <a:xfrm>
            <a:off x="4681545" y="2709333"/>
            <a:ext cx="1921210" cy="1815882"/>
          </a:xfrm>
          <a:prstGeom prst="rect">
            <a:avLst/>
          </a:prstGeom>
          <a:noFill/>
        </p:spPr>
        <p:txBody>
          <a:bodyPr wrap="square" rtlCol="0">
            <a:spAutoFit/>
          </a:bodyPr>
          <a:lstStyle/>
          <a:p>
            <a:pPr algn="ctr"/>
            <a:r>
              <a:rPr lang="en-US" dirty="0">
                <a:solidFill>
                  <a:schemeClr val="bg2"/>
                </a:solidFill>
                <a:latin typeface="Sohne"/>
              </a:rPr>
              <a:t>Travelers face from urban areas who have highest spending capacity often face language barrier and are not able to understand the craft in local language.</a:t>
            </a:r>
            <a:endParaRPr lang="en-IN" dirty="0">
              <a:solidFill>
                <a:schemeClr val="bg2"/>
              </a:solidFill>
              <a:latin typeface="Sohne"/>
            </a:endParaRPr>
          </a:p>
        </p:txBody>
      </p:sp>
      <p:sp>
        <p:nvSpPr>
          <p:cNvPr id="4" name="TextBox 3">
            <a:extLst>
              <a:ext uri="{FF2B5EF4-FFF2-40B4-BE49-F238E27FC236}">
                <a16:creationId xmlns:a16="http://schemas.microsoft.com/office/drawing/2014/main" id="{F13F26A9-5ACB-1EE8-72DB-826680AA24AF}"/>
              </a:ext>
            </a:extLst>
          </p:cNvPr>
          <p:cNvSpPr txBox="1"/>
          <p:nvPr/>
        </p:nvSpPr>
        <p:spPr>
          <a:xfrm>
            <a:off x="2537199" y="2695786"/>
            <a:ext cx="1921210" cy="2031325"/>
          </a:xfrm>
          <a:prstGeom prst="rect">
            <a:avLst/>
          </a:prstGeom>
          <a:noFill/>
        </p:spPr>
        <p:txBody>
          <a:bodyPr wrap="square" rtlCol="0">
            <a:spAutoFit/>
          </a:bodyPr>
          <a:lstStyle/>
          <a:p>
            <a:pPr algn="ctr"/>
            <a:r>
              <a:rPr lang="en-US" dirty="0">
                <a:solidFill>
                  <a:schemeClr val="bg2"/>
                </a:solidFill>
                <a:latin typeface="Sohne"/>
              </a:rPr>
              <a:t>Travelers are not able to find many accessible Indian travel agencies that let them customize their craft tour, one might need to rely on educational institutions or own sources to create craft tours.</a:t>
            </a:r>
            <a:endParaRPr lang="en-IN" dirty="0">
              <a:solidFill>
                <a:schemeClr val="bg2"/>
              </a:solidFill>
              <a:latin typeface="Sohne"/>
            </a:endParaRPr>
          </a:p>
        </p:txBody>
      </p:sp>
      <p:sp>
        <p:nvSpPr>
          <p:cNvPr id="5" name="Google Shape;207;p46">
            <a:extLst>
              <a:ext uri="{FF2B5EF4-FFF2-40B4-BE49-F238E27FC236}">
                <a16:creationId xmlns:a16="http://schemas.microsoft.com/office/drawing/2014/main" id="{C107F280-B028-3F64-FC7F-6F700AB37576}"/>
              </a:ext>
            </a:extLst>
          </p:cNvPr>
          <p:cNvSpPr txBox="1"/>
          <p:nvPr/>
        </p:nvSpPr>
        <p:spPr>
          <a:xfrm>
            <a:off x="6829919" y="2008849"/>
            <a:ext cx="1872600" cy="615523"/>
          </a:xfrm>
          <a:prstGeom prst="rect">
            <a:avLst/>
          </a:prstGeom>
          <a:noFill/>
          <a:ln>
            <a:noFill/>
          </a:ln>
        </p:spPr>
        <p:txBody>
          <a:bodyPr spcFirstLastPara="1" wrap="square" lIns="0" tIns="91425" rIns="91425" bIns="91425" anchor="t" anchorCtr="0">
            <a:spAutoFit/>
          </a:bodyPr>
          <a:lstStyle/>
          <a:p>
            <a:pPr marL="0" lvl="0" indent="0" algn="ctr" rtl="0">
              <a:spcBef>
                <a:spcPts val="0"/>
              </a:spcBef>
              <a:spcAft>
                <a:spcPts val="0"/>
              </a:spcAft>
              <a:buNone/>
            </a:pPr>
            <a:r>
              <a:rPr lang="en" dirty="0">
                <a:solidFill>
                  <a:srgbClr val="EA4335"/>
                </a:solidFill>
                <a:latin typeface="Open Sans SemiBold"/>
                <a:ea typeface="Open Sans SemiBold"/>
                <a:cs typeface="Open Sans SemiBold"/>
                <a:sym typeface="Open Sans SemiBold"/>
              </a:rPr>
              <a:t>Artisan’s Technical Unawareness</a:t>
            </a:r>
            <a:endParaRPr dirty="0">
              <a:solidFill>
                <a:srgbClr val="4285F4"/>
              </a:solidFill>
              <a:latin typeface="Open Sans SemiBold"/>
              <a:ea typeface="Open Sans SemiBold"/>
              <a:cs typeface="Open Sans SemiBold"/>
              <a:sym typeface="Open Sans SemiBold"/>
            </a:endParaRPr>
          </a:p>
        </p:txBody>
      </p:sp>
      <p:sp>
        <p:nvSpPr>
          <p:cNvPr id="6" name="Google Shape;213;p46">
            <a:extLst>
              <a:ext uri="{FF2B5EF4-FFF2-40B4-BE49-F238E27FC236}">
                <a16:creationId xmlns:a16="http://schemas.microsoft.com/office/drawing/2014/main" id="{6A29EDA6-8257-B213-27D1-5FC29F918537}"/>
              </a:ext>
            </a:extLst>
          </p:cNvPr>
          <p:cNvSpPr/>
          <p:nvPr/>
        </p:nvSpPr>
        <p:spPr>
          <a:xfrm>
            <a:off x="7509575" y="1382121"/>
            <a:ext cx="513300" cy="513300"/>
          </a:xfrm>
          <a:prstGeom prst="ellipse">
            <a:avLst/>
          </a:prstGeom>
          <a:solidFill>
            <a:srgbClr val="EA433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dirty="0">
                <a:solidFill>
                  <a:srgbClr val="FFFFFF"/>
                </a:solidFill>
                <a:latin typeface="Google Sans Medium"/>
                <a:ea typeface="Google Sans Medium"/>
                <a:cs typeface="Google Sans Medium"/>
                <a:sym typeface="Google Sans Medium"/>
              </a:rPr>
              <a:t>4</a:t>
            </a:r>
            <a:endParaRPr sz="2200" dirty="0">
              <a:solidFill>
                <a:srgbClr val="FFFFFF"/>
              </a:solidFill>
              <a:latin typeface="Google Sans Medium"/>
              <a:ea typeface="Google Sans Medium"/>
              <a:cs typeface="Google Sans Medium"/>
              <a:sym typeface="Google Sans Medium"/>
            </a:endParaRPr>
          </a:p>
        </p:txBody>
      </p:sp>
      <p:sp>
        <p:nvSpPr>
          <p:cNvPr id="7" name="TextBox 6">
            <a:extLst>
              <a:ext uri="{FF2B5EF4-FFF2-40B4-BE49-F238E27FC236}">
                <a16:creationId xmlns:a16="http://schemas.microsoft.com/office/drawing/2014/main" id="{580DDC25-16DD-F588-CA31-5318AB9E3DCD}"/>
              </a:ext>
            </a:extLst>
          </p:cNvPr>
          <p:cNvSpPr txBox="1"/>
          <p:nvPr/>
        </p:nvSpPr>
        <p:spPr>
          <a:xfrm>
            <a:off x="6805614" y="2709333"/>
            <a:ext cx="1921210" cy="1600438"/>
          </a:xfrm>
          <a:prstGeom prst="rect">
            <a:avLst/>
          </a:prstGeom>
          <a:noFill/>
        </p:spPr>
        <p:txBody>
          <a:bodyPr wrap="square" rtlCol="0">
            <a:spAutoFit/>
          </a:bodyPr>
          <a:lstStyle/>
          <a:p>
            <a:pPr algn="ctr"/>
            <a:r>
              <a:rPr lang="en-US" dirty="0">
                <a:solidFill>
                  <a:schemeClr val="bg2"/>
                </a:solidFill>
                <a:latin typeface="Sohne"/>
              </a:rPr>
              <a:t>In today’s day and age, everyone has a smartphone however artisans are not able to utilize or understand and interact well with the travel apps UI.</a:t>
            </a:r>
            <a:endParaRPr lang="en-IN" dirty="0">
              <a:solidFill>
                <a:schemeClr val="bg2"/>
              </a:solidFill>
              <a:latin typeface="Sohn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28490</TotalTime>
  <Words>2166</Words>
  <Application>Microsoft Office PowerPoint</Application>
  <PresentationFormat>On-screen Show (16:9)</PresentationFormat>
  <Paragraphs>238</Paragraphs>
  <Slides>50</Slides>
  <Notes>28</Notes>
  <HiddenSlides>33</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Open Sans SemiBold</vt:lpstr>
      <vt:lpstr>Arial</vt:lpstr>
      <vt:lpstr>Söhne</vt:lpstr>
      <vt:lpstr>Karla</vt:lpstr>
      <vt:lpstr>Google Sans</vt:lpstr>
      <vt:lpstr>Open Sans</vt:lpstr>
      <vt:lpstr>Diplomata</vt:lpstr>
      <vt:lpstr>Playfair Display</vt:lpstr>
      <vt:lpstr>Sohne</vt:lpstr>
      <vt:lpstr>Calibri</vt:lpstr>
      <vt:lpstr>Google Sans Medium</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Rangeela Caravan</vt:lpstr>
      <vt:lpstr>Rangeela Caravan</vt:lpstr>
      <vt:lpstr>Rangeela Caravan</vt:lpstr>
      <vt:lpstr>Rangeela Caravan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Yashaswi Joshi</dc:creator>
  <cp:lastModifiedBy>Yashaswi Joshi</cp:lastModifiedBy>
  <cp:revision>13</cp:revision>
  <cp:lastPrinted>2023-12-22T08:51:45Z</cp:lastPrinted>
  <dcterms:modified xsi:type="dcterms:W3CDTF">2024-03-16T02:42:05Z</dcterms:modified>
</cp:coreProperties>
</file>