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12192000"/>
  <p:notesSz cx="6858000" cy="9144000"/>
  <p:embeddedFontLst>
    <p:embeddedFont>
      <p:font typeface="La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Lato-regular.fntdata"/><Relationship Id="rId25" Type="http://schemas.openxmlformats.org/officeDocument/2006/relationships/slide" Target="slides/slide21.xml"/><Relationship Id="rId28" Type="http://schemas.openxmlformats.org/officeDocument/2006/relationships/font" Target="fonts/Lato-italic.fntdata"/><Relationship Id="rId27" Type="http://schemas.openxmlformats.org/officeDocument/2006/relationships/font" Target="fonts/Lato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Lato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Each branch must follow this naming pattern:</a:t>
            </a:r>
            <a:br>
              <a:rPr lang="en-US"/>
            </a:br>
            <a:r>
              <a:rPr lang="en-US"/>
              <a:t>Problem – Branch 1 – Sub-branch 1 – Sub-branch 2 – …… – Hypotheses 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There must be minimum 10 hypotheses in total and at least 1 in each branch.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1" name="Google Shape;161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Each branch must follow this naming pattern:</a:t>
            </a:r>
            <a:br>
              <a:rPr lang="en-US"/>
            </a:br>
            <a:r>
              <a:rPr lang="en-US"/>
              <a:t>Problem – Branch 1 – Sub-branch 1 – Sub-branch 2 – …… – Hypotheses 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There must be minimum 10 hypotheses in total and at least 1 in each branch.</a:t>
            </a:r>
            <a:endParaRPr/>
          </a:p>
        </p:txBody>
      </p:sp>
      <p:sp>
        <p:nvSpPr>
          <p:cNvPr id="170" name="Google Shape;170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8" name="Google Shape;178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Analyse the variables in the dataset, find the insights and mention the pattern of insights in the data. Make more copies of this slide if needed.</a:t>
            </a:r>
            <a:endParaRPr/>
          </a:p>
        </p:txBody>
      </p:sp>
      <p:sp>
        <p:nvSpPr>
          <p:cNvPr id="179" name="Google Shape;179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For each variable that produced an interesting insight, explain you analysis bit here – the results you got from excel and the necessary visualisations. Note: it is compulsory for you to mention the results of the analysis on these variables - 'Technology Primary', 'B2B Sales Medium', 'Client Revenue Sizing', 'Opportunity Sizing' and 'Business from Client last year’.</a:t>
            </a:r>
            <a:endParaRPr/>
          </a:p>
        </p:txBody>
      </p:sp>
      <p:sp>
        <p:nvSpPr>
          <p:cNvPr id="188" name="Google Shape;188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For each variable that produced an interesting insight, explain you analysis bit here – the results you got from excel and the necessary visualisations. Note: it is compulsory for you to mention the results of the analysis on these variables - 'Technology Primary', 'B2B Sales Medium', 'Client Revenue Sizing', 'Opportunity Sizing' and 'Business from Client last year’.</a:t>
            </a:r>
            <a:endParaRPr/>
          </a:p>
        </p:txBody>
      </p:sp>
      <p:sp>
        <p:nvSpPr>
          <p:cNvPr id="195" name="Google Shape;195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For each variable that produced an interesting insight, explain you analysis bit here – the results you got from excel and the necessary visualisations. Note: it is compulsory for you to mention the results of the analysis on these variables - 'Technology Primary', 'B2B Sales Medium', 'Client Revenue Sizing', 'Opportunity Sizing' and 'Business from Client last year’.</a:t>
            </a:r>
            <a:endParaRPr/>
          </a:p>
        </p:txBody>
      </p:sp>
      <p:sp>
        <p:nvSpPr>
          <p:cNvPr id="202" name="Google Shape;202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8" name="Google Shape;208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For each variable that produced an interesting insight, explain you analysis bit here – the results you got from excel and the necessary visualisations. Note: it is compulsory for you to mention the results of the analysis on these variables - 'Technology Primary', 'B2B Sales Medium', 'Client Revenue Sizing', 'Opportunity Sizing' and 'Business from Client last year’.</a:t>
            </a:r>
            <a:endParaRPr/>
          </a:p>
        </p:txBody>
      </p:sp>
      <p:sp>
        <p:nvSpPr>
          <p:cNvPr id="209" name="Google Shape;209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For each variable that produced an interesting insight, explain you analysis bit here – the results you got from excel and the necessary visualisations. Note: it is compulsory for you to mention the results of the analysis on these variables - 'Technology Primary', 'B2B Sales Medium', 'Client Revenue Sizing', 'Opportunity Sizing' and 'Business from Client last year’. Make more copies of this slide if needed.</a:t>
            </a:r>
            <a:endParaRPr/>
          </a:p>
        </p:txBody>
      </p:sp>
      <p:sp>
        <p:nvSpPr>
          <p:cNvPr id="216" name="Google Shape;216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2" name="Google Shape;222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For each recommendation explain the insights that form the reasoning for giving that recommendation. Make more copies of this slide if necessary.</a:t>
            </a:r>
            <a:endParaRPr/>
          </a:p>
        </p:txBody>
      </p:sp>
      <p:sp>
        <p:nvSpPr>
          <p:cNvPr id="223" name="Google Shape;223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You are free to use the elements and boxes mentioned previously. Make sure you’re using the pyramid principle, data visualization, visual design principle and storyboarding concepts to design these slides.</a:t>
            </a:r>
            <a:endParaRPr/>
          </a:p>
        </p:txBody>
      </p:sp>
      <p:sp>
        <p:nvSpPr>
          <p:cNvPr id="231" name="Google Shape;231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Problem Statement</a:t>
            </a:r>
            <a:endParaRPr/>
          </a:p>
        </p:txBody>
      </p:sp>
      <p:sp>
        <p:nvSpPr>
          <p:cNvPr id="90" name="Google Shape;90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6" name="Google Shape;236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You are free to use the elements and boxes mentioned previously. Make sure you’re using the pyramid principle, data visualization, visual design principle and storyboarding concepts to design these slides.</a:t>
            </a:r>
            <a:endParaRPr/>
          </a:p>
        </p:txBody>
      </p:sp>
      <p:sp>
        <p:nvSpPr>
          <p:cNvPr id="237" name="Google Shape;237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" name="Google Shape;242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You are free to use the elements and boxes mentioned previously. Make sure you’re using the pyramid principle, data visualization, visual design principle and storyboarding concepts to design these slides.</a:t>
            </a:r>
            <a:endParaRPr/>
          </a:p>
        </p:txBody>
      </p:sp>
      <p:sp>
        <p:nvSpPr>
          <p:cNvPr id="243" name="Google Shape;243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Provide at least three questions under each branch.</a:t>
            </a:r>
            <a:endParaRPr/>
          </a:p>
        </p:txBody>
      </p:sp>
      <p:sp>
        <p:nvSpPr>
          <p:cNvPr id="109" name="Google Shape;109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All the frameworks that are used should be mentioned.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A suitable reason is a must to provide here</a:t>
            </a:r>
            <a:endParaRPr/>
          </a:p>
        </p:txBody>
      </p:sp>
      <p:sp>
        <p:nvSpPr>
          <p:cNvPr id="120" name="Google Shape;120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Use the “download as” feature of Coggle if you are using the tool.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Provide one image with complete tree along with separate elements where the text is readable.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/>
              <a:t>Copy the slide if you require more space</a:t>
            </a:r>
            <a:endParaRPr/>
          </a:p>
        </p:txBody>
      </p:sp>
      <p:sp>
        <p:nvSpPr>
          <p:cNvPr id="127" name="Google Shape;127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Each branch must follow this naming pattern:</a:t>
            </a:r>
            <a:br>
              <a:rPr lang="en-US"/>
            </a:br>
            <a:r>
              <a:rPr lang="en-US"/>
              <a:t>Problem – Branch 1 – Sub-branch 1 – Sub-branch 2 – …… – Hypotheses 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There must be minimum 10 hypotheses in total and at least 1 in each branch.</a:t>
            </a:r>
            <a:endParaRPr/>
          </a:p>
        </p:txBody>
      </p:sp>
      <p:sp>
        <p:nvSpPr>
          <p:cNvPr id="134" name="Google Shape;134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Each branch must follow this naming pattern:</a:t>
            </a:r>
            <a:br>
              <a:rPr lang="en-US"/>
            </a:br>
            <a:r>
              <a:rPr lang="en-US"/>
              <a:t>Problem – Branch 1 – Sub-branch 1 – Sub-branch 2 – …… – Hypotheses 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There must be minimum 10 hypotheses in total and at least 1 in each branch.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Each branch must follow this naming pattern:</a:t>
            </a:r>
            <a:br>
              <a:rPr lang="en-US"/>
            </a:br>
            <a:r>
              <a:rPr lang="en-US"/>
              <a:t>Problem – Branch 1 – Sub-branch 1 – Sub-branch 2 – …… – Hypotheses 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-"/>
            </a:pPr>
            <a:r>
              <a:rPr lang="en-US"/>
              <a:t>There must be minimum 10 hypotheses in total and at least 1 in each branch.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2" name="Google Shape;152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Lato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Lato"/>
                <a:ea typeface="Lato"/>
                <a:cs typeface="Lato"/>
                <a:sym typeface="Lato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Lato"/>
                <a:ea typeface="Lato"/>
                <a:cs typeface="Lato"/>
                <a:sym typeface="Lato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Lato"/>
                <a:ea typeface="Lato"/>
                <a:cs typeface="Lato"/>
                <a:sym typeface="Lato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Lato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Lato"/>
                <a:ea typeface="Lato"/>
                <a:cs typeface="Lato"/>
                <a:sym typeface="Lato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Lato"/>
                <a:ea typeface="Lato"/>
                <a:cs typeface="Lato"/>
                <a:sym typeface="Lato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Lato"/>
                <a:ea typeface="Lato"/>
                <a:cs typeface="Lato"/>
                <a:sym typeface="Lato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ato"/>
              <a:buNone/>
              <a:defRPr sz="60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ato"/>
              <a:buNone/>
              <a:defRPr sz="60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Lato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Lato"/>
                <a:ea typeface="Lato"/>
                <a:cs typeface="Lato"/>
                <a:sym typeface="Lato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Lato"/>
                <a:ea typeface="Lato"/>
                <a:cs typeface="Lato"/>
                <a:sym typeface="Lato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Lato"/>
                <a:ea typeface="Lato"/>
                <a:cs typeface="Lato"/>
                <a:sym typeface="Lato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Lato"/>
                <a:ea typeface="Lato"/>
                <a:cs typeface="Lato"/>
                <a:sym typeface="Lato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Lato"/>
                <a:ea typeface="Lato"/>
                <a:cs typeface="Lato"/>
                <a:sym typeface="Lato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Lato"/>
                <a:ea typeface="Lato"/>
                <a:cs typeface="Lato"/>
                <a:sym typeface="Lato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Lato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Lato"/>
                <a:ea typeface="Lato"/>
                <a:cs typeface="Lato"/>
                <a:sym typeface="Lato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Lato"/>
                <a:ea typeface="Lato"/>
                <a:cs typeface="Lato"/>
                <a:sym typeface="Lato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Lato"/>
                <a:ea typeface="Lato"/>
                <a:cs typeface="Lato"/>
                <a:sym typeface="Lato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Lato"/>
                <a:ea typeface="Lato"/>
                <a:cs typeface="Lato"/>
                <a:sym typeface="Lato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Lato"/>
                <a:ea typeface="Lato"/>
                <a:cs typeface="Lato"/>
                <a:sym typeface="Lato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Lato"/>
                <a:ea typeface="Lato"/>
                <a:cs typeface="Lato"/>
                <a:sym typeface="Lato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Lato"/>
                <a:ea typeface="Lato"/>
                <a:cs typeface="Lato"/>
                <a:sym typeface="Lato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Lato"/>
                <a:ea typeface="Lato"/>
                <a:cs typeface="Lato"/>
                <a:sym typeface="Lato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ato"/>
              <a:buNone/>
              <a:defRPr sz="32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>
                <a:latin typeface="Lato"/>
                <a:ea typeface="Lato"/>
                <a:cs typeface="Lato"/>
                <a:sym typeface="Lato"/>
              </a:defRPr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>
                <a:latin typeface="Lato"/>
                <a:ea typeface="Lato"/>
                <a:cs typeface="Lato"/>
                <a:sym typeface="Lato"/>
              </a:defRPr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Lato"/>
                <a:ea typeface="Lato"/>
                <a:cs typeface="Lato"/>
                <a:sym typeface="Lato"/>
              </a:defRPr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Lato"/>
                <a:ea typeface="Lato"/>
                <a:cs typeface="Lato"/>
                <a:sym typeface="Lato"/>
              </a:defRPr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Lato"/>
                <a:ea typeface="Lato"/>
                <a:cs typeface="Lato"/>
                <a:sym typeface="Lato"/>
              </a:defRPr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6" name="Google Shape;56;p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ato"/>
                <a:ea typeface="Lato"/>
                <a:cs typeface="Lato"/>
                <a:sym typeface="Lato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7" name="Google Shape;5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ato"/>
              <a:buNone/>
              <a:defRPr sz="32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ato"/>
                <a:ea typeface="Lato"/>
                <a:cs typeface="Lato"/>
                <a:sym typeface="Lato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Lato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Lato"/>
                <a:ea typeface="Lato"/>
                <a:cs typeface="Lato"/>
                <a:sym typeface="Lato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Lato"/>
                <a:ea typeface="Lato"/>
                <a:cs typeface="Lato"/>
                <a:sym typeface="Lato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Lato"/>
                <a:ea typeface="Lato"/>
                <a:cs typeface="Lato"/>
                <a:sym typeface="Lato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Lato"/>
                <a:ea typeface="Lato"/>
                <a:cs typeface="Lato"/>
                <a:sym typeface="Lato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Lato"/>
              <a:buNone/>
              <a:defRPr b="0" i="0" sz="44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>
            <a:off x="1446847" y="622499"/>
            <a:ext cx="9877789" cy="7394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43F3C"/>
              </a:buClr>
              <a:buSzPts val="3600"/>
              <a:buFont typeface="Lato"/>
              <a:buNone/>
            </a:pPr>
            <a:r>
              <a:rPr b="1" lang="en-US" sz="3600">
                <a:solidFill>
                  <a:srgbClr val="F43F3C"/>
                </a:solidFill>
              </a:rPr>
              <a:t>ASSIGNMENT GUIDELINES</a:t>
            </a:r>
            <a:endParaRPr/>
          </a:p>
        </p:txBody>
      </p:sp>
      <p:sp>
        <p:nvSpPr>
          <p:cNvPr id="85" name="Google Shape;85;p12"/>
          <p:cNvSpPr txBox="1"/>
          <p:nvPr/>
        </p:nvSpPr>
        <p:spPr>
          <a:xfrm>
            <a:off x="602478" y="1526520"/>
            <a:ext cx="10987044" cy="4708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757070"/>
                </a:solidFill>
                <a:latin typeface="Lato"/>
                <a:ea typeface="Lato"/>
                <a:cs typeface="Lato"/>
                <a:sym typeface="Lato"/>
              </a:rPr>
              <a:t>Ma</a:t>
            </a:r>
            <a:r>
              <a:rPr b="0" i="0" lang="en-US" sz="2000" u="none" cap="none" strike="noStrike">
                <a:solidFill>
                  <a:srgbClr val="757070"/>
                </a:solidFill>
                <a:latin typeface="Lato"/>
                <a:ea typeface="Lato"/>
                <a:cs typeface="Lato"/>
                <a:sym typeface="Lato"/>
              </a:rPr>
              <a:t>ke </a:t>
            </a:r>
            <a:r>
              <a:rPr lang="en-US" sz="2000">
                <a:solidFill>
                  <a:srgbClr val="757070"/>
                </a:solidFill>
                <a:latin typeface="Lato"/>
                <a:ea typeface="Lato"/>
                <a:cs typeface="Lato"/>
                <a:sym typeface="Lato"/>
              </a:rPr>
              <a:t>the changes in the</a:t>
            </a:r>
            <a:r>
              <a:rPr b="0" i="0" lang="en-US" sz="2000" u="none" cap="none" strike="noStrike">
                <a:solidFill>
                  <a:srgbClr val="757070"/>
                </a:solidFill>
                <a:latin typeface="Lato"/>
                <a:ea typeface="Lato"/>
                <a:cs typeface="Lato"/>
                <a:sym typeface="Lato"/>
              </a:rPr>
              <a:t> PPT </a:t>
            </a:r>
            <a:r>
              <a:rPr lang="en-US" sz="2000">
                <a:solidFill>
                  <a:srgbClr val="757070"/>
                </a:solidFill>
                <a:latin typeface="Lato"/>
                <a:ea typeface="Lato"/>
                <a:cs typeface="Lato"/>
                <a:sym typeface="Lato"/>
              </a:rPr>
              <a:t>as you solve the parts</a:t>
            </a:r>
            <a:endParaRPr/>
          </a:p>
          <a:p>
            <a:pPr indent="-215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75707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757070"/>
                </a:solidFill>
                <a:latin typeface="Lato"/>
                <a:ea typeface="Lato"/>
                <a:cs typeface="Lato"/>
                <a:sym typeface="Lato"/>
              </a:rPr>
              <a:t>This file contains the template for all the parts of the project.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75707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757070"/>
                </a:solidFill>
                <a:latin typeface="Lato"/>
                <a:ea typeface="Lato"/>
                <a:cs typeface="Lato"/>
                <a:sym typeface="Lato"/>
              </a:rPr>
              <a:t>Check the instructions added in the note section of every slide for clarity.</a:t>
            </a:r>
            <a:endParaRPr b="0" i="0" sz="2000" u="none" cap="none" strike="noStrike">
              <a:solidFill>
                <a:srgbClr val="75707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75707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757070"/>
                </a:solidFill>
                <a:latin typeface="Lato"/>
                <a:ea typeface="Lato"/>
                <a:cs typeface="Lato"/>
                <a:sym typeface="Lato"/>
              </a:rPr>
              <a:t>Don’t move around any image or text box</a:t>
            </a:r>
            <a:endParaRPr b="0" i="0" sz="2000" u="none" cap="none" strike="noStrike">
              <a:solidFill>
                <a:srgbClr val="75707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757070"/>
              </a:solidFill>
              <a:latin typeface="Lato"/>
              <a:ea typeface="Lato"/>
              <a:cs typeface="Lato"/>
              <a:sym typeface="Lato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757070"/>
                </a:solidFill>
                <a:latin typeface="Lato"/>
                <a:ea typeface="Lato"/>
                <a:cs typeface="Lato"/>
                <a:sym typeface="Lato"/>
              </a:rPr>
              <a:t>If you require more/lesser elements, be careful when you copy/delete the existing ones.</a:t>
            </a:r>
            <a:endParaRPr/>
          </a:p>
          <a:p>
            <a:pPr indent="-158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75707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75707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descr="A close up of a logo&#10;&#10;Description automatically generated" id="86" name="Google Shape;86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13895" y="171493"/>
            <a:ext cx="1648553" cy="45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 : Formulating Hypotheses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grpSp>
        <p:nvGrpSpPr>
          <p:cNvPr id="164" name="Google Shape;164;p21"/>
          <p:cNvGrpSpPr/>
          <p:nvPr/>
        </p:nvGrpSpPr>
        <p:grpSpPr>
          <a:xfrm>
            <a:off x="514664" y="2009465"/>
            <a:ext cx="11162675" cy="4593842"/>
            <a:chOff x="589265" y="4632481"/>
            <a:chExt cx="2041200" cy="229238"/>
          </a:xfrm>
        </p:grpSpPr>
        <p:sp>
          <p:nvSpPr>
            <p:cNvPr id="165" name="Google Shape;165;p21"/>
            <p:cNvSpPr txBox="1"/>
            <p:nvPr/>
          </p:nvSpPr>
          <p:spPr>
            <a:xfrm>
              <a:off x="589265" y="4632481"/>
              <a:ext cx="2041200" cy="107786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Branch 7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0" i="0" sz="11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66" name="Google Shape;166;p21"/>
            <p:cNvSpPr txBox="1"/>
            <p:nvPr/>
          </p:nvSpPr>
          <p:spPr>
            <a:xfrm>
              <a:off x="589265" y="4753933"/>
              <a:ext cx="2041200" cy="107786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Branch 8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0" i="0" sz="11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 : Formulating Hyp</a:t>
            </a:r>
            <a:r>
              <a:rPr b="1" lang="en-US" sz="3500">
                <a:solidFill>
                  <a:srgbClr val="EF413D"/>
                </a:solidFill>
              </a:rPr>
              <a:t>otheses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</a:t>
            </a:r>
            <a:r>
              <a:rPr lang="en-US" sz="3000">
                <a:solidFill>
                  <a:srgbClr val="5A5A5A"/>
                </a:solidFill>
              </a:rPr>
              <a:t>artup</a:t>
            </a:r>
            <a:endParaRPr sz="3000"/>
          </a:p>
        </p:txBody>
      </p:sp>
      <p:grpSp>
        <p:nvGrpSpPr>
          <p:cNvPr id="173" name="Google Shape;173;p22"/>
          <p:cNvGrpSpPr/>
          <p:nvPr/>
        </p:nvGrpSpPr>
        <p:grpSpPr>
          <a:xfrm>
            <a:off x="514664" y="2009465"/>
            <a:ext cx="11162675" cy="4593842"/>
            <a:chOff x="589265" y="4632481"/>
            <a:chExt cx="2041200" cy="229238"/>
          </a:xfrm>
        </p:grpSpPr>
        <p:sp>
          <p:nvSpPr>
            <p:cNvPr id="174" name="Google Shape;174;p22"/>
            <p:cNvSpPr txBox="1"/>
            <p:nvPr/>
          </p:nvSpPr>
          <p:spPr>
            <a:xfrm>
              <a:off x="589265" y="4632481"/>
              <a:ext cx="2041200" cy="107786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Branch 9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0" i="0" sz="11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5" name="Google Shape;175;p22"/>
            <p:cNvSpPr txBox="1"/>
            <p:nvPr/>
          </p:nvSpPr>
          <p:spPr>
            <a:xfrm>
              <a:off x="589265" y="4753933"/>
              <a:ext cx="2041200" cy="107786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Branch 10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0" i="0" sz="11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III A : Generating Insights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sp>
        <p:nvSpPr>
          <p:cNvPr id="182" name="Google Shape;182;p23"/>
          <p:cNvSpPr txBox="1"/>
          <p:nvPr/>
        </p:nvSpPr>
        <p:spPr>
          <a:xfrm>
            <a:off x="563498" y="1806833"/>
            <a:ext cx="2404555" cy="4462760"/>
          </a:xfrm>
          <a:prstGeom prst="rect">
            <a:avLst/>
          </a:prstGeom>
          <a:noFill/>
          <a:ln cap="flat" cmpd="sng" w="9525">
            <a:solidFill>
              <a:srgbClr val="F6949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Variable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3" name="Google Shape;183;p23"/>
          <p:cNvSpPr txBox="1"/>
          <p:nvPr/>
        </p:nvSpPr>
        <p:spPr>
          <a:xfrm>
            <a:off x="3287056" y="1806833"/>
            <a:ext cx="5542151" cy="4462760"/>
          </a:xfrm>
          <a:prstGeom prst="rect">
            <a:avLst/>
          </a:prstGeom>
          <a:noFill/>
          <a:ln cap="flat" cmpd="sng" w="952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Insights if any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4" name="Google Shape;184;p23"/>
          <p:cNvSpPr txBox="1"/>
          <p:nvPr/>
        </p:nvSpPr>
        <p:spPr>
          <a:xfrm>
            <a:off x="9148210" y="1806833"/>
            <a:ext cx="2794416" cy="4462760"/>
          </a:xfrm>
          <a:prstGeom prst="rect">
            <a:avLst/>
          </a:prstGeom>
          <a:noFill/>
          <a:ln cap="flat" cmpd="sng" w="9525">
            <a:solidFill>
              <a:srgbClr val="F6949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Pattern of Insight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III A : Generating Insights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sp>
        <p:nvSpPr>
          <p:cNvPr id="191" name="Google Shape;191;p24"/>
          <p:cNvSpPr txBox="1"/>
          <p:nvPr/>
        </p:nvSpPr>
        <p:spPr>
          <a:xfrm>
            <a:off x="409732" y="1783894"/>
            <a:ext cx="11162674" cy="4893647"/>
          </a:xfrm>
          <a:prstGeom prst="rect">
            <a:avLst/>
          </a:prstGeom>
          <a:noFill/>
          <a:ln cap="flat" cmpd="sng" w="952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Variable under  consideration: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III A : Generating Insights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sp>
        <p:nvSpPr>
          <p:cNvPr id="198" name="Google Shape;198;p25"/>
          <p:cNvSpPr txBox="1"/>
          <p:nvPr/>
        </p:nvSpPr>
        <p:spPr>
          <a:xfrm>
            <a:off x="409732" y="1783894"/>
            <a:ext cx="11162674" cy="4893647"/>
          </a:xfrm>
          <a:prstGeom prst="rect">
            <a:avLst/>
          </a:prstGeom>
          <a:noFill/>
          <a:ln cap="flat" cmpd="sng" w="952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Variable under  consideration: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III A : Generating Insights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sp>
        <p:nvSpPr>
          <p:cNvPr id="205" name="Google Shape;205;p26"/>
          <p:cNvSpPr txBox="1"/>
          <p:nvPr/>
        </p:nvSpPr>
        <p:spPr>
          <a:xfrm>
            <a:off x="409732" y="1783894"/>
            <a:ext cx="11162674" cy="4893647"/>
          </a:xfrm>
          <a:prstGeom prst="rect">
            <a:avLst/>
          </a:prstGeom>
          <a:noFill/>
          <a:ln cap="flat" cmpd="sng" w="952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Variable under  consideration: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III A : Generating Insights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sp>
        <p:nvSpPr>
          <p:cNvPr id="212" name="Google Shape;212;p27"/>
          <p:cNvSpPr txBox="1"/>
          <p:nvPr/>
        </p:nvSpPr>
        <p:spPr>
          <a:xfrm>
            <a:off x="409732" y="1783894"/>
            <a:ext cx="11162674" cy="4893647"/>
          </a:xfrm>
          <a:prstGeom prst="rect">
            <a:avLst/>
          </a:prstGeom>
          <a:noFill/>
          <a:ln cap="flat" cmpd="sng" w="952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Variable under  consideration: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III A : Generating Insights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sp>
        <p:nvSpPr>
          <p:cNvPr id="219" name="Google Shape;219;p28"/>
          <p:cNvSpPr txBox="1"/>
          <p:nvPr/>
        </p:nvSpPr>
        <p:spPr>
          <a:xfrm>
            <a:off x="409732" y="1783894"/>
            <a:ext cx="11162674" cy="4893647"/>
          </a:xfrm>
          <a:prstGeom prst="rect">
            <a:avLst/>
          </a:prstGeom>
          <a:noFill/>
          <a:ln cap="flat" cmpd="sng" w="952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Variable under  consideration: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III A : Generating Insights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sp>
        <p:nvSpPr>
          <p:cNvPr id="226" name="Google Shape;226;p29"/>
          <p:cNvSpPr txBox="1"/>
          <p:nvPr/>
        </p:nvSpPr>
        <p:spPr>
          <a:xfrm>
            <a:off x="317188" y="1798905"/>
            <a:ext cx="4037836" cy="4555093"/>
          </a:xfrm>
          <a:prstGeom prst="rect">
            <a:avLst/>
          </a:prstGeom>
          <a:noFill/>
          <a:ln cap="flat" cmpd="sng" w="9525">
            <a:solidFill>
              <a:srgbClr val="F6949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Recommendations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7" name="Google Shape;227;p29"/>
          <p:cNvSpPr txBox="1"/>
          <p:nvPr/>
        </p:nvSpPr>
        <p:spPr>
          <a:xfrm>
            <a:off x="4494508" y="1800542"/>
            <a:ext cx="7206712" cy="4555093"/>
          </a:xfrm>
          <a:prstGeom prst="rect">
            <a:avLst/>
          </a:prstGeom>
          <a:noFill/>
          <a:ln cap="flat" cmpd="sng" w="952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Corresponding Insights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0"/>
          <p:cNvSpPr txBox="1"/>
          <p:nvPr>
            <p:ph type="title"/>
          </p:nvPr>
        </p:nvSpPr>
        <p:spPr>
          <a:xfrm>
            <a:off x="838200" y="30516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III B : Presenting Findings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title"/>
          </p:nvPr>
        </p:nvSpPr>
        <p:spPr>
          <a:xfrm>
            <a:off x="838200" y="11895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b="1" lang="en-US" sz="4000">
                <a:solidFill>
                  <a:srgbClr val="EF413D"/>
                </a:solidFill>
              </a:rPr>
              <a:t>ASSIGNMENT</a:t>
            </a:r>
            <a:br>
              <a:rPr b="1" lang="en-US" sz="4000">
                <a:solidFill>
                  <a:srgbClr val="EF413D"/>
                </a:solidFill>
              </a:rPr>
            </a:br>
            <a:r>
              <a:rPr b="1" lang="en-US" sz="1100">
                <a:solidFill>
                  <a:srgbClr val="EF413D"/>
                </a:solidFill>
              </a:rPr>
              <a:t> </a:t>
            </a:r>
            <a:br>
              <a:rPr b="1" lang="en-US" sz="4000"/>
            </a:br>
            <a:r>
              <a:rPr lang="en-US" sz="3400">
                <a:solidFill>
                  <a:srgbClr val="5A5A5A"/>
                </a:solidFill>
              </a:rPr>
              <a:t>Name: …………………………..</a:t>
            </a:r>
            <a:endParaRPr>
              <a:solidFill>
                <a:srgbClr val="5A5A5A"/>
              </a:solidFill>
            </a:endParaRPr>
          </a:p>
        </p:txBody>
      </p:sp>
      <p:sp>
        <p:nvSpPr>
          <p:cNvPr id="93" name="Google Shape;93;p13"/>
          <p:cNvSpPr txBox="1"/>
          <p:nvPr>
            <p:ph idx="1" type="body"/>
          </p:nvPr>
        </p:nvSpPr>
        <p:spPr>
          <a:xfrm>
            <a:off x="838200" y="3339612"/>
            <a:ext cx="10515600" cy="33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50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-US" sz="2400">
                <a:solidFill>
                  <a:srgbClr val="EF413D"/>
                </a:solidFill>
              </a:rPr>
              <a:t>Problem Statement</a:t>
            </a:r>
            <a:br>
              <a:rPr lang="en-US"/>
            </a:br>
            <a:r>
              <a:rPr lang="en-US" sz="1400"/>
              <a:t> </a:t>
            </a:r>
            <a:br>
              <a:rPr lang="en-US"/>
            </a:br>
            <a:r>
              <a:rPr lang="en-US" sz="2000">
                <a:solidFill>
                  <a:srgbClr val="5A5A5A"/>
                </a:solidFill>
              </a:rPr>
              <a:t>The sal</a:t>
            </a:r>
            <a:r>
              <a:rPr lang="en-US" sz="2000">
                <a:solidFill>
                  <a:srgbClr val="5A5A5A"/>
                </a:solidFill>
              </a:rPr>
              <a:t>es pipeline conversion percentage at TechnoServe (a tech SaaS startup) has dropped from 35% at the end of last fiscal (FY 2017-18) to 25% at present.</a:t>
            </a:r>
            <a:endParaRPr sz="2000">
              <a:solidFill>
                <a:srgbClr val="5A5A5A"/>
              </a:solidFill>
            </a:endParaRPr>
          </a:p>
          <a:p>
            <a:pPr indent="0" lvl="0" marL="50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000">
              <a:solidFill>
                <a:srgbClr val="5A5A5A"/>
              </a:solidFill>
            </a:endParaRPr>
          </a:p>
          <a:p>
            <a:pPr indent="0" lvl="0" marL="50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400">
                <a:solidFill>
                  <a:srgbClr val="EF413D"/>
                </a:solidFill>
              </a:rPr>
              <a:t>Assignment Objective</a:t>
            </a:r>
            <a:endParaRPr sz="2400">
              <a:solidFill>
                <a:srgbClr val="EF413D"/>
              </a:solidFill>
            </a:endParaRPr>
          </a:p>
          <a:p>
            <a:pPr indent="0" lvl="0" marL="50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1400"/>
              <a:t> </a:t>
            </a:r>
            <a:endParaRPr sz="2400">
              <a:solidFill>
                <a:srgbClr val="EF413D"/>
              </a:solidFill>
            </a:endParaRPr>
          </a:p>
          <a:p>
            <a:pPr indent="0" lvl="0" marL="50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000">
                <a:solidFill>
                  <a:srgbClr val="5A5A5A"/>
                </a:solidFill>
              </a:rPr>
              <a:t>Understand the problem, come up with a hypothesis for low conversions faced by TechnoServe, and analyse the dataset provided to arrive at possible solutions to increase it.</a:t>
            </a:r>
            <a:endParaRPr sz="2000">
              <a:solidFill>
                <a:srgbClr val="5A5A5A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1"/>
          <p:cNvSpPr txBox="1"/>
          <p:nvPr>
            <p:ph type="title"/>
          </p:nvPr>
        </p:nvSpPr>
        <p:spPr>
          <a:xfrm>
            <a:off x="838200" y="30516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III B : Presenting Findings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2"/>
          <p:cNvSpPr txBox="1"/>
          <p:nvPr>
            <p:ph type="title"/>
          </p:nvPr>
        </p:nvSpPr>
        <p:spPr>
          <a:xfrm>
            <a:off x="838200" y="30516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III B : Presenting Findings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 : 1. Understanding the Problem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</a:t>
            </a:r>
            <a:r>
              <a:rPr lang="en-US" sz="3000">
                <a:solidFill>
                  <a:srgbClr val="5A5A5A"/>
                </a:solidFill>
              </a:rPr>
              <a:t>s Pipeline Conversion at a SaaS Startup</a:t>
            </a:r>
            <a:endParaRPr sz="3000"/>
          </a:p>
        </p:txBody>
      </p:sp>
      <p:grpSp>
        <p:nvGrpSpPr>
          <p:cNvPr id="100" name="Google Shape;100;p14"/>
          <p:cNvGrpSpPr/>
          <p:nvPr/>
        </p:nvGrpSpPr>
        <p:grpSpPr>
          <a:xfrm>
            <a:off x="589265" y="2008707"/>
            <a:ext cx="11005471" cy="4680040"/>
            <a:chOff x="589265" y="4726688"/>
            <a:chExt cx="11005471" cy="751196"/>
          </a:xfrm>
        </p:grpSpPr>
        <p:sp>
          <p:nvSpPr>
            <p:cNvPr id="101" name="Google Shape;101;p14"/>
            <p:cNvSpPr txBox="1"/>
            <p:nvPr/>
          </p:nvSpPr>
          <p:spPr>
            <a:xfrm>
              <a:off x="589265" y="4726688"/>
              <a:ext cx="2041200" cy="751190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Who?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0" i="0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2" name="Google Shape;102;p14"/>
            <p:cNvSpPr txBox="1"/>
            <p:nvPr/>
          </p:nvSpPr>
          <p:spPr>
            <a:xfrm>
              <a:off x="2830333" y="4726689"/>
              <a:ext cx="2041200" cy="751190"/>
            </a:xfrm>
            <a:prstGeom prst="rect">
              <a:avLst/>
            </a:prstGeom>
            <a:noFill/>
            <a:ln cap="flat" cmpd="sng" w="9525">
              <a:solidFill>
                <a:srgbClr val="F6949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What?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/>
            </a:p>
          </p:txBody>
        </p:sp>
        <p:sp>
          <p:nvSpPr>
            <p:cNvPr id="103" name="Google Shape;103;p14"/>
            <p:cNvSpPr txBox="1"/>
            <p:nvPr/>
          </p:nvSpPr>
          <p:spPr>
            <a:xfrm>
              <a:off x="5071401" y="4726689"/>
              <a:ext cx="2041200" cy="751190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When?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/>
            </a:p>
          </p:txBody>
        </p:sp>
        <p:sp>
          <p:nvSpPr>
            <p:cNvPr id="104" name="Google Shape;104;p14"/>
            <p:cNvSpPr txBox="1"/>
            <p:nvPr/>
          </p:nvSpPr>
          <p:spPr>
            <a:xfrm>
              <a:off x="9553536" y="4726694"/>
              <a:ext cx="2041200" cy="751190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How?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/>
            </a:p>
          </p:txBody>
        </p:sp>
        <p:sp>
          <p:nvSpPr>
            <p:cNvPr id="105" name="Google Shape;105;p14"/>
            <p:cNvSpPr txBox="1"/>
            <p:nvPr/>
          </p:nvSpPr>
          <p:spPr>
            <a:xfrm>
              <a:off x="7312469" y="4726691"/>
              <a:ext cx="2041200" cy="751190"/>
            </a:xfrm>
            <a:prstGeom prst="rect">
              <a:avLst/>
            </a:prstGeom>
            <a:noFill/>
            <a:ln cap="flat" cmpd="sng" w="9525">
              <a:solidFill>
                <a:srgbClr val="F6949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Where?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 : 2. Understanding the Problem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grpSp>
        <p:nvGrpSpPr>
          <p:cNvPr id="112" name="Google Shape;112;p15"/>
          <p:cNvGrpSpPr/>
          <p:nvPr/>
        </p:nvGrpSpPr>
        <p:grpSpPr>
          <a:xfrm>
            <a:off x="619593" y="2008716"/>
            <a:ext cx="10952813" cy="4680022"/>
            <a:chOff x="589265" y="4726688"/>
            <a:chExt cx="8764404" cy="751193"/>
          </a:xfrm>
        </p:grpSpPr>
        <p:sp>
          <p:nvSpPr>
            <p:cNvPr id="113" name="Google Shape;113;p15"/>
            <p:cNvSpPr txBox="1"/>
            <p:nvPr/>
          </p:nvSpPr>
          <p:spPr>
            <a:xfrm>
              <a:off x="589265" y="4726688"/>
              <a:ext cx="2041200" cy="751190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Situation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0" i="0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4" name="Google Shape;114;p15"/>
            <p:cNvSpPr txBox="1"/>
            <p:nvPr/>
          </p:nvSpPr>
          <p:spPr>
            <a:xfrm>
              <a:off x="2830333" y="4726689"/>
              <a:ext cx="2041200" cy="751190"/>
            </a:xfrm>
            <a:prstGeom prst="rect">
              <a:avLst/>
            </a:prstGeom>
            <a:noFill/>
            <a:ln cap="flat" cmpd="sng" w="9525">
              <a:solidFill>
                <a:srgbClr val="F6949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Problem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/>
            </a:p>
          </p:txBody>
        </p:sp>
        <p:sp>
          <p:nvSpPr>
            <p:cNvPr id="115" name="Google Shape;115;p15"/>
            <p:cNvSpPr txBox="1"/>
            <p:nvPr/>
          </p:nvSpPr>
          <p:spPr>
            <a:xfrm>
              <a:off x="5071401" y="4726689"/>
              <a:ext cx="2041200" cy="751190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Implication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/>
            </a:p>
          </p:txBody>
        </p:sp>
        <p:sp>
          <p:nvSpPr>
            <p:cNvPr id="116" name="Google Shape;116;p15"/>
            <p:cNvSpPr txBox="1"/>
            <p:nvPr/>
          </p:nvSpPr>
          <p:spPr>
            <a:xfrm>
              <a:off x="7312469" y="4726691"/>
              <a:ext cx="2041200" cy="751190"/>
            </a:xfrm>
            <a:prstGeom prst="rect">
              <a:avLst/>
            </a:prstGeom>
            <a:noFill/>
            <a:ln cap="flat" cmpd="sng" w="9525">
              <a:solidFill>
                <a:srgbClr val="F6949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Need-Payoff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 : Formulating Hypotheses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sp>
        <p:nvSpPr>
          <p:cNvPr id="123" name="Google Shape;123;p16"/>
          <p:cNvSpPr txBox="1"/>
          <p:nvPr/>
        </p:nvSpPr>
        <p:spPr>
          <a:xfrm>
            <a:off x="514664" y="2009522"/>
            <a:ext cx="11162674" cy="4493538"/>
          </a:xfrm>
          <a:prstGeom prst="rect">
            <a:avLst/>
          </a:prstGeom>
          <a:noFill/>
          <a:ln cap="flat" cmpd="sng" w="952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Framework Used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Reason for using the selected framework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How you have used the framework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Type your answer here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 : Formulating Hypotheses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</a:t>
            </a:r>
            <a:r>
              <a:rPr lang="en-US" sz="3000">
                <a:solidFill>
                  <a:srgbClr val="5A5A5A"/>
                </a:solidFill>
              </a:rPr>
              <a:t>tart</a:t>
            </a:r>
            <a:r>
              <a:rPr lang="en-US" sz="3000">
                <a:solidFill>
                  <a:srgbClr val="5A5A5A"/>
                </a:solidFill>
              </a:rPr>
              <a:t>up</a:t>
            </a:r>
            <a:endParaRPr sz="3000"/>
          </a:p>
        </p:txBody>
      </p:sp>
      <p:sp>
        <p:nvSpPr>
          <p:cNvPr id="130" name="Google Shape;130;p17"/>
          <p:cNvSpPr txBox="1"/>
          <p:nvPr/>
        </p:nvSpPr>
        <p:spPr>
          <a:xfrm>
            <a:off x="514664" y="3719238"/>
            <a:ext cx="11162674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Provide the structure of the framework here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(You can attach the screenshot or multiple screenshots depending on the clarity of the image)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 : Formulating Hypotheses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grpSp>
        <p:nvGrpSpPr>
          <p:cNvPr id="137" name="Google Shape;137;p18"/>
          <p:cNvGrpSpPr/>
          <p:nvPr/>
        </p:nvGrpSpPr>
        <p:grpSpPr>
          <a:xfrm>
            <a:off x="514664" y="2009465"/>
            <a:ext cx="11162675" cy="4593842"/>
            <a:chOff x="589265" y="4632481"/>
            <a:chExt cx="2041200" cy="229238"/>
          </a:xfrm>
        </p:grpSpPr>
        <p:sp>
          <p:nvSpPr>
            <p:cNvPr id="138" name="Google Shape;138;p18"/>
            <p:cNvSpPr txBox="1"/>
            <p:nvPr/>
          </p:nvSpPr>
          <p:spPr>
            <a:xfrm>
              <a:off x="589265" y="4632481"/>
              <a:ext cx="2041200" cy="107786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lang="en-US" sz="18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rPr>
                <a:t>Branch 1</a:t>
              </a:r>
              <a:endParaRPr>
                <a:solidFill>
                  <a:schemeClr val="dk1"/>
                </a:solidFill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1" sz="18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39" name="Google Shape;139;p18"/>
            <p:cNvSpPr txBox="1"/>
            <p:nvPr/>
          </p:nvSpPr>
          <p:spPr>
            <a:xfrm>
              <a:off x="589265" y="4753933"/>
              <a:ext cx="2041200" cy="107786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Branch 2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0" i="0" sz="11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 : Formulating Hypotheses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grpSp>
        <p:nvGrpSpPr>
          <p:cNvPr id="146" name="Google Shape;146;p19"/>
          <p:cNvGrpSpPr/>
          <p:nvPr/>
        </p:nvGrpSpPr>
        <p:grpSpPr>
          <a:xfrm>
            <a:off x="514664" y="2009465"/>
            <a:ext cx="11162675" cy="4593842"/>
            <a:chOff x="589265" y="4632481"/>
            <a:chExt cx="2041200" cy="229238"/>
          </a:xfrm>
        </p:grpSpPr>
        <p:sp>
          <p:nvSpPr>
            <p:cNvPr id="147" name="Google Shape;147;p19"/>
            <p:cNvSpPr txBox="1"/>
            <p:nvPr/>
          </p:nvSpPr>
          <p:spPr>
            <a:xfrm>
              <a:off x="589265" y="4632481"/>
              <a:ext cx="2041200" cy="107786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Branch 3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0" i="0" sz="11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8" name="Google Shape;148;p19"/>
            <p:cNvSpPr txBox="1"/>
            <p:nvPr/>
          </p:nvSpPr>
          <p:spPr>
            <a:xfrm>
              <a:off x="589265" y="4753933"/>
              <a:ext cx="2041200" cy="107786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Branch 4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0" i="0" sz="11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00">
                <a:solidFill>
                  <a:srgbClr val="EF413D"/>
                </a:solidFill>
              </a:rPr>
              <a:t>PART II : Formulating Hypotheses</a:t>
            </a:r>
            <a:br>
              <a:rPr b="1" lang="en-US" sz="3500">
                <a:solidFill>
                  <a:srgbClr val="EF413D"/>
                </a:solidFill>
              </a:rPr>
            </a:br>
            <a:r>
              <a:rPr b="1" lang="en-US" sz="1000">
                <a:solidFill>
                  <a:srgbClr val="EF413D"/>
                </a:solidFill>
              </a:rPr>
              <a:t> </a:t>
            </a:r>
            <a:br>
              <a:rPr b="1" lang="en-US"/>
            </a:br>
            <a:r>
              <a:rPr lang="en-US" sz="3000">
                <a:solidFill>
                  <a:srgbClr val="5A5A5A"/>
                </a:solidFill>
              </a:rPr>
              <a:t>Sales Pipeline Conversion at a SaaS Startup</a:t>
            </a:r>
            <a:endParaRPr sz="3000"/>
          </a:p>
        </p:txBody>
      </p:sp>
      <p:grpSp>
        <p:nvGrpSpPr>
          <p:cNvPr id="155" name="Google Shape;155;p20"/>
          <p:cNvGrpSpPr/>
          <p:nvPr/>
        </p:nvGrpSpPr>
        <p:grpSpPr>
          <a:xfrm>
            <a:off x="514664" y="2009465"/>
            <a:ext cx="11162675" cy="4593842"/>
            <a:chOff x="589265" y="4632481"/>
            <a:chExt cx="2041200" cy="229238"/>
          </a:xfrm>
        </p:grpSpPr>
        <p:sp>
          <p:nvSpPr>
            <p:cNvPr id="156" name="Google Shape;156;p20"/>
            <p:cNvSpPr txBox="1"/>
            <p:nvPr/>
          </p:nvSpPr>
          <p:spPr>
            <a:xfrm>
              <a:off x="589265" y="4632481"/>
              <a:ext cx="2041200" cy="107786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Branch 5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0" i="0" sz="11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7" name="Google Shape;157;p20"/>
            <p:cNvSpPr txBox="1"/>
            <p:nvPr/>
          </p:nvSpPr>
          <p:spPr>
            <a:xfrm>
              <a:off x="589265" y="4753933"/>
              <a:ext cx="2041200" cy="107786"/>
            </a:xfrm>
            <a:prstGeom prst="rect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Branch 6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rPr>
                <a:t>Type your answer here</a:t>
              </a:r>
              <a:endParaRPr b="0" i="0" sz="11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