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58" r:id="rId4"/>
    <p:sldId id="267" r:id="rId5"/>
    <p:sldId id="259" r:id="rId6"/>
    <p:sldId id="260" r:id="rId7"/>
    <p:sldId id="261" r:id="rId8"/>
    <p:sldId id="262" r:id="rId9"/>
    <p:sldId id="263" r:id="rId10"/>
    <p:sldId id="266" r:id="rId11"/>
    <p:sldId id="274" r:id="rId12"/>
    <p:sldId id="268" r:id="rId13"/>
    <p:sldId id="270"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BEC24-EFB4-4934-8C00-AB141CB399A0}" v="1385" dt="2024-02-01T14:12:33.093"/>
    <p1510:client id="{29350DF3-9CF2-4BA7-B6AB-5F27E3F072D5}" v="150" dt="2024-02-02T05:27:36.758"/>
    <p1510:client id="{4EA07272-3535-420F-8B19-81C4CA9223F6}" v="55" dt="2024-02-02T06:12:07.326"/>
    <p1510:client id="{5B09541A-9400-434D-956E-F08C3A8CD83F}" v="1690" dt="2024-02-01T16:51:25.673"/>
    <p1510:client id="{7AE4DFFF-8DE7-47A7-9426-D52561A431F3}" v="107" dt="2024-02-02T04:27:25.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NEHA MAMINDLA" userId="e62860d001dce95a" providerId="Windows Live" clId="Web-{4EA07272-3535-420F-8B19-81C4CA9223F6}"/>
    <pc:docChg chg="modSld">
      <pc:chgData name="SNEHA MAMINDLA" userId="e62860d001dce95a" providerId="Windows Live" clId="Web-{4EA07272-3535-420F-8B19-81C4CA9223F6}" dt="2024-02-02T05:37:11.821" v="48" actId="20577"/>
      <pc:docMkLst>
        <pc:docMk/>
      </pc:docMkLst>
      <pc:sldChg chg="modSp">
        <pc:chgData name="SNEHA MAMINDLA" userId="e62860d001dce95a" providerId="Windows Live" clId="Web-{4EA07272-3535-420F-8B19-81C4CA9223F6}" dt="2024-02-02T05:37:11.821" v="48" actId="20577"/>
        <pc:sldMkLst>
          <pc:docMk/>
          <pc:sldMk cId="158727981" sldId="259"/>
        </pc:sldMkLst>
        <pc:spChg chg="mod">
          <ac:chgData name="SNEHA MAMINDLA" userId="e62860d001dce95a" providerId="Windows Live" clId="Web-{4EA07272-3535-420F-8B19-81C4CA9223F6}" dt="2024-02-02T05:37:11.821" v="48" actId="20577"/>
          <ac:spMkLst>
            <pc:docMk/>
            <pc:sldMk cId="158727981" sldId="259"/>
            <ac:spMk id="3" creationId="{C624A4E3-46C9-771B-79CF-1A2E303B439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42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851000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5840697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07348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2345096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829756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7492497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112059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26251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2614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14586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57791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5191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27317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03178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4101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83538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AAD347D-5ACD-4C99-B74B-A9C85AD731AF}" type="datetimeFigureOut">
              <a:rPr lang="en-US" smtClean="0"/>
              <a:t>4/3/2024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294187709"/>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6858000"/>
          </a:xfrm>
        </p:spPr>
        <p:txBody>
          <a:bodyPr/>
          <a:lstStyle/>
          <a:p>
            <a:r>
              <a:rPr lang="en-US" sz="2800" dirty="0" smtClean="0"/>
              <a:t>            </a:t>
            </a:r>
            <a:r>
              <a:rPr lang="en-US" sz="2800" dirty="0" smtClean="0">
                <a:latin typeface="Bookman Old Style" panose="02050604050505020204" pitchFamily="18" charset="0"/>
                <a:cs typeface="Times New Roman" panose="02020603050405020304" pitchFamily="18" charset="0"/>
              </a:rPr>
              <a:t>VIGNAN'S </a:t>
            </a:r>
            <a:r>
              <a:rPr lang="en-US" sz="2800" dirty="0">
                <a:latin typeface="Bookman Old Style" panose="02050604050505020204" pitchFamily="18" charset="0"/>
                <a:cs typeface="Times New Roman" panose="02020603050405020304" pitchFamily="18" charset="0"/>
              </a:rPr>
              <a:t>INSTITUTE OF MANAGEMENT </a:t>
            </a:r>
            <a:r>
              <a:rPr lang="en-US" sz="2800" dirty="0" smtClean="0">
                <a:latin typeface="Bookman Old Style" panose="02050604050505020204" pitchFamily="18" charset="0"/>
                <a:cs typeface="Times New Roman" panose="02020603050405020304" pitchFamily="18" charset="0"/>
              </a:rPr>
              <a:t>AND</a:t>
            </a:r>
            <a:r>
              <a:rPr lang="en-US" sz="2800" dirty="0">
                <a:latin typeface="Bookman Old Style" panose="02050604050505020204" pitchFamily="18" charset="0"/>
                <a:cs typeface="Times New Roman" panose="02020603050405020304" pitchFamily="18" charset="0"/>
              </a:rPr>
              <a:t> </a:t>
            </a:r>
            <a:r>
              <a:rPr lang="en-US" sz="2800" dirty="0" smtClean="0">
                <a:latin typeface="Bookman Old Style" panose="02050604050505020204" pitchFamily="18" charset="0"/>
                <a:cs typeface="Times New Roman" panose="02020603050405020304" pitchFamily="18" charset="0"/>
              </a:rPr>
              <a:t/>
            </a:r>
            <a:br>
              <a:rPr lang="en-US" sz="2800" dirty="0" smtClean="0">
                <a:latin typeface="Bookman Old Style" panose="02050604050505020204" pitchFamily="18" charset="0"/>
                <a:cs typeface="Times New Roman" panose="02020603050405020304" pitchFamily="18" charset="0"/>
              </a:rPr>
            </a:br>
            <a:r>
              <a:rPr lang="en-US" sz="2800" dirty="0" smtClean="0">
                <a:latin typeface="Bookman Old Style" panose="02050604050505020204" pitchFamily="18" charset="0"/>
                <a:cs typeface="Times New Roman" panose="02020603050405020304" pitchFamily="18" charset="0"/>
              </a:rPr>
              <a:t>           TECHNOLOGY </a:t>
            </a:r>
            <a:r>
              <a:rPr lang="en-US" sz="2800" dirty="0">
                <a:latin typeface="Bookman Old Style" panose="02050604050505020204" pitchFamily="18" charset="0"/>
                <a:cs typeface="Times New Roman" panose="02020603050405020304" pitchFamily="18" charset="0"/>
              </a:rPr>
              <a:t>FOR </a:t>
            </a:r>
            <a:r>
              <a:rPr lang="en-US" sz="2800" dirty="0" smtClean="0">
                <a:latin typeface="Bookman Old Style" panose="02050604050505020204" pitchFamily="18" charset="0"/>
                <a:cs typeface="Times New Roman" panose="02020603050405020304" pitchFamily="18" charset="0"/>
              </a:rPr>
              <a:t>WOMEN</a:t>
            </a:r>
            <a:r>
              <a:rPr lang="en-US" sz="2800" dirty="0">
                <a:cs typeface="Times New Roman" panose="02020603050405020304" pitchFamily="18" charset="0"/>
              </a:rPr>
              <a:t/>
            </a:r>
            <a:br>
              <a:rPr lang="en-US" sz="2800" dirty="0">
                <a:cs typeface="Times New Roman" panose="02020603050405020304" pitchFamily="18" charset="0"/>
              </a:rPr>
            </a:br>
            <a:r>
              <a:rPr lang="en-US" sz="2800" dirty="0"/>
              <a:t/>
            </a:r>
            <a:br>
              <a:rPr lang="en-US" sz="2800" dirty="0"/>
            </a:br>
            <a:r>
              <a:rPr lang="en-US" sz="2800" dirty="0"/>
              <a:t>      </a:t>
            </a:r>
            <a:r>
              <a:rPr lang="en-US" sz="2800" dirty="0">
                <a:latin typeface="Century Gothic"/>
                <a:cs typeface="Times New Roman"/>
              </a:rPr>
              <a:t>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000" dirty="0" smtClean="0">
                <a:solidFill>
                  <a:schemeClr val="bg1"/>
                </a:solidFill>
                <a:latin typeface="Bookman Old Style" panose="02050604050505020204" pitchFamily="18" charset="0"/>
                <a:cs typeface="Times New Roman" panose="02020603050405020304" pitchFamily="18" charset="0"/>
              </a:rPr>
              <a:t>DEPARTMENT </a:t>
            </a:r>
            <a:r>
              <a:rPr lang="en-US" sz="2000" dirty="0">
                <a:solidFill>
                  <a:schemeClr val="bg1"/>
                </a:solidFill>
                <a:latin typeface="Bookman Old Style" panose="02050604050505020204" pitchFamily="18" charset="0"/>
                <a:cs typeface="Times New Roman" panose="02020603050405020304" pitchFamily="18" charset="0"/>
              </a:rPr>
              <a:t>OF COMPUTER SCIENCE AND ENGINEERING</a:t>
            </a:r>
            <a:br>
              <a:rPr lang="en-US" sz="2000" dirty="0">
                <a:solidFill>
                  <a:schemeClr val="bg1"/>
                </a:solidFill>
                <a:latin typeface="Bookman Old Style" panose="02050604050505020204" pitchFamily="18" charset="0"/>
                <a:cs typeface="Times New Roman" panose="02020603050405020304" pitchFamily="18" charset="0"/>
              </a:rPr>
            </a:br>
            <a:r>
              <a:rPr lang="en-US" sz="2000" dirty="0">
                <a:solidFill>
                  <a:schemeClr val="bg1"/>
                </a:solidFill>
                <a:latin typeface="Bookman Old Style" panose="02050604050505020204" pitchFamily="18" charset="0"/>
                <a:cs typeface="Times New Roman" panose="02020603050405020304" pitchFamily="18" charset="0"/>
              </a:rPr>
              <a:t/>
            </a:r>
            <a:br>
              <a:rPr lang="en-US" sz="2000" dirty="0">
                <a:solidFill>
                  <a:schemeClr val="bg1"/>
                </a:solidFill>
                <a:latin typeface="Bookman Old Style" panose="02050604050505020204" pitchFamily="18" charset="0"/>
                <a:cs typeface="Times New Roman" panose="02020603050405020304" pitchFamily="18" charset="0"/>
              </a:rPr>
            </a:br>
            <a:r>
              <a:rPr lang="en-US" sz="2000" dirty="0">
                <a:latin typeface="Bookman Old Style" panose="02050604050505020204" pitchFamily="18" charset="0"/>
                <a:cs typeface="Times New Roman" panose="02020603050405020304" pitchFamily="18" charset="0"/>
              </a:rPr>
              <a:t>                                             </a:t>
            </a:r>
            <a:r>
              <a:rPr lang="en-US" sz="2000" dirty="0">
                <a:solidFill>
                  <a:schemeClr val="bg1"/>
                </a:solidFill>
                <a:latin typeface="Bookman Old Style" panose="02050604050505020204" pitchFamily="18" charset="0"/>
                <a:cs typeface="Times New Roman" panose="02020603050405020304" pitchFamily="18" charset="0"/>
              </a:rPr>
              <a:t>MAJOR PROJECT </a:t>
            </a:r>
            <a:r>
              <a:rPr lang="en-US" sz="2000" dirty="0" smtClean="0">
                <a:solidFill>
                  <a:schemeClr val="bg1"/>
                </a:solidFill>
                <a:latin typeface="Bookman Old Style" panose="02050604050505020204" pitchFamily="18" charset="0"/>
                <a:cs typeface="Times New Roman" panose="02020603050405020304" pitchFamily="18" charset="0"/>
              </a:rPr>
              <a:t>REVIEW</a:t>
            </a:r>
            <a:r>
              <a:rPr lang="en-US" sz="2000" dirty="0">
                <a:solidFill>
                  <a:schemeClr val="bg1"/>
                </a:solidFill>
                <a:latin typeface="Bookman Old Style" panose="02050604050505020204" pitchFamily="18" charset="0"/>
                <a:cs typeface="Times New Roman" panose="02020603050405020304" pitchFamily="18" charset="0"/>
              </a:rPr>
              <a:t/>
            </a:r>
            <a:br>
              <a:rPr lang="en-US" sz="2000" dirty="0">
                <a:solidFill>
                  <a:schemeClr val="bg1"/>
                </a:solidFill>
                <a:latin typeface="Bookman Old Style" panose="02050604050505020204" pitchFamily="18" charset="0"/>
                <a:cs typeface="Times New Roman" panose="02020603050405020304" pitchFamily="18" charset="0"/>
              </a:rPr>
            </a:br>
            <a:r>
              <a:rPr lang="en-US" sz="2000" dirty="0">
                <a:solidFill>
                  <a:schemeClr val="bg1"/>
                </a:solidFill>
                <a:latin typeface="Bookman Old Style" panose="02050604050505020204" pitchFamily="18" charset="0"/>
                <a:cs typeface="Times New Roman" panose="02020603050405020304" pitchFamily="18" charset="0"/>
              </a:rPr>
              <a:t>                                                                ON </a:t>
            </a:r>
            <a:br>
              <a:rPr lang="en-US" sz="2000" dirty="0">
                <a:solidFill>
                  <a:schemeClr val="bg1"/>
                </a:solidFill>
                <a:latin typeface="Bookman Old Style" panose="02050604050505020204" pitchFamily="18" charset="0"/>
                <a:cs typeface="Times New Roman" panose="02020603050405020304" pitchFamily="18" charset="0"/>
              </a:rPr>
            </a:br>
            <a:r>
              <a:rPr lang="en-US" sz="2000" dirty="0">
                <a:latin typeface="Bookman Old Style" panose="02050604050505020204" pitchFamily="18" charset="0"/>
                <a:cs typeface="Times New Roman" panose="02020603050405020304" pitchFamily="18" charset="0"/>
              </a:rPr>
              <a:t/>
            </a:r>
            <a:br>
              <a:rPr lang="en-US" sz="2000" dirty="0">
                <a:latin typeface="Bookman Old Style" panose="02050604050505020204" pitchFamily="18" charset="0"/>
                <a:cs typeface="Times New Roman" panose="02020603050405020304" pitchFamily="18" charset="0"/>
              </a:rPr>
            </a:br>
            <a:r>
              <a:rPr lang="en-US" sz="2000" b="1" dirty="0">
                <a:latin typeface="Bookman Old Style" panose="02050604050505020204" pitchFamily="18" charset="0"/>
                <a:cs typeface="Times New Roman" panose="02020603050405020304" pitchFamily="18" charset="0"/>
              </a:rPr>
              <a:t>                  </a:t>
            </a:r>
            <a:r>
              <a:rPr lang="en-US" sz="2000" b="1" dirty="0" smtClean="0">
                <a:latin typeface="Bookman Old Style" panose="02050604050505020204" pitchFamily="18" charset="0"/>
                <a:cs typeface="Times New Roman" panose="02020603050405020304" pitchFamily="18" charset="0"/>
              </a:rPr>
              <a:t>          </a:t>
            </a:r>
            <a:r>
              <a:rPr lang="en-US" sz="2000" b="1" dirty="0">
                <a:latin typeface="Bookman Old Style" panose="02050604050505020204" pitchFamily="18" charset="0"/>
                <a:cs typeface="Times New Roman" panose="02020603050405020304" pitchFamily="18" charset="0"/>
              </a:rPr>
              <a:t> </a:t>
            </a:r>
            <a:r>
              <a:rPr lang="en-US" sz="2000" b="1" dirty="0">
                <a:solidFill>
                  <a:schemeClr val="bg1"/>
                </a:solidFill>
                <a:latin typeface="Bookman Old Style" panose="02050604050505020204" pitchFamily="18" charset="0"/>
                <a:cs typeface="Times New Roman" panose="02020603050405020304" pitchFamily="18" charset="0"/>
              </a:rPr>
              <a:t>ICU PATIENT MONITORING SYSTEM BASED ON IOT</a:t>
            </a:r>
            <a:r>
              <a:rPr lang="en-US" sz="2000" b="1" dirty="0">
                <a:solidFill>
                  <a:schemeClr val="bg1"/>
                </a:solidFill>
                <a:latin typeface="Bookman Old Style" panose="02050604050505020204" pitchFamily="18" charset="0"/>
                <a:cs typeface="Times New Roman"/>
              </a:rPr>
              <a:t/>
            </a:r>
            <a:br>
              <a:rPr lang="en-US" sz="2000" b="1" dirty="0">
                <a:solidFill>
                  <a:schemeClr val="bg1"/>
                </a:solidFill>
                <a:latin typeface="Bookman Old Style" panose="02050604050505020204" pitchFamily="18" charset="0"/>
                <a:cs typeface="Times New Roman"/>
              </a:rPr>
            </a:br>
            <a:r>
              <a:rPr lang="en-US" sz="2000" b="1" dirty="0">
                <a:solidFill>
                  <a:schemeClr val="bg1"/>
                </a:solidFill>
                <a:latin typeface="Bookman Old Style" panose="02050604050505020204" pitchFamily="18" charset="0"/>
                <a:cs typeface="Times New Roman"/>
              </a:rPr>
              <a:t/>
            </a:r>
            <a:br>
              <a:rPr lang="en-US" sz="2000" b="1" dirty="0">
                <a:solidFill>
                  <a:schemeClr val="bg1"/>
                </a:solidFill>
                <a:latin typeface="Bookman Old Style" panose="02050604050505020204" pitchFamily="18" charset="0"/>
                <a:cs typeface="Times New Roman"/>
              </a:rPr>
            </a:br>
            <a:r>
              <a:rPr lang="en-US" sz="2000" b="1" dirty="0">
                <a:latin typeface="Times New Roman"/>
                <a:cs typeface="Times New Roman"/>
              </a:rPr>
              <a:t/>
            </a:r>
            <a:br>
              <a:rPr lang="en-US" sz="2000" b="1" dirty="0">
                <a:latin typeface="Times New Roman"/>
                <a:cs typeface="Times New Roman"/>
              </a:rPr>
            </a:br>
            <a:r>
              <a:rPr lang="en-US" sz="2000" b="1" dirty="0">
                <a:latin typeface="Times New Roman"/>
                <a:cs typeface="Times New Roman"/>
              </a:rPr>
              <a:t/>
            </a:r>
            <a:br>
              <a:rPr lang="en-US" sz="2000" b="1" dirty="0">
                <a:latin typeface="Times New Roman"/>
                <a:cs typeface="Times New Roman"/>
              </a:rPr>
            </a:br>
            <a:r>
              <a:rPr lang="en-US" sz="2000" b="1" dirty="0">
                <a:latin typeface="Times New Roman"/>
                <a:cs typeface="Times New Roman"/>
              </a:rPr>
              <a:t/>
            </a:r>
            <a:br>
              <a:rPr lang="en-US" sz="2000" b="1" dirty="0">
                <a:latin typeface="Times New Roman"/>
                <a:cs typeface="Times New Roman"/>
              </a:rPr>
            </a:br>
            <a:r>
              <a:rPr lang="en-US" sz="2000" b="1" dirty="0">
                <a:latin typeface="Times New Roman"/>
                <a:cs typeface="Times New Roman"/>
              </a:rPr>
              <a:t/>
            </a:r>
            <a:br>
              <a:rPr lang="en-US" sz="2000" b="1" dirty="0">
                <a:latin typeface="Times New Roman"/>
                <a:cs typeface="Times New Roman"/>
              </a:rPr>
            </a:br>
            <a:r>
              <a:rPr lang="en-US" sz="2000" b="1" dirty="0">
                <a:latin typeface="Times New Roman"/>
                <a:cs typeface="Times New Roman"/>
              </a:rPr>
              <a:t/>
            </a:r>
            <a:br>
              <a:rPr lang="en-US" sz="2000" b="1" dirty="0">
                <a:latin typeface="Times New Roman"/>
                <a:cs typeface="Times New Roman"/>
              </a:rPr>
            </a:br>
            <a:r>
              <a:rPr lang="en-US" sz="2000" b="1" dirty="0">
                <a:latin typeface="Times New Roman"/>
                <a:cs typeface="Times New Roman"/>
              </a:rPr>
              <a:t/>
            </a:r>
            <a:br>
              <a:rPr lang="en-US" sz="2000" b="1" dirty="0">
                <a:latin typeface="Times New Roman"/>
                <a:cs typeface="Times New Roman"/>
              </a:rPr>
            </a:br>
            <a:r>
              <a:rPr lang="en-US" sz="2000" b="1" dirty="0">
                <a:latin typeface="Times New Roman"/>
                <a:cs typeface="Times New Roman"/>
              </a:rPr>
              <a:t/>
            </a:r>
            <a:br>
              <a:rPr lang="en-US" sz="2000" b="1" dirty="0">
                <a:latin typeface="Times New Roman"/>
                <a:cs typeface="Times New Roman"/>
              </a:rPr>
            </a:br>
            <a:r>
              <a:rPr lang="en-US" sz="2000" b="1" dirty="0">
                <a:latin typeface="Times New Roman"/>
                <a:cs typeface="Times New Roman"/>
              </a:rPr>
              <a:t/>
            </a:r>
            <a:br>
              <a:rPr lang="en-US" sz="2000" b="1" dirty="0">
                <a:latin typeface="Times New Roman"/>
                <a:cs typeface="Times New Roman"/>
              </a:rPr>
            </a:br>
            <a:endParaRPr lang="en-US" sz="2000" dirty="0">
              <a:latin typeface="Times New Roman"/>
              <a:cs typeface="Times New Roman"/>
            </a:endParaRPr>
          </a:p>
        </p:txBody>
      </p:sp>
      <p:sp>
        <p:nvSpPr>
          <p:cNvPr id="3" name="Subtitle 2"/>
          <p:cNvSpPr>
            <a:spLocks noGrp="1"/>
          </p:cNvSpPr>
          <p:nvPr>
            <p:ph type="subTitle" idx="1"/>
          </p:nvPr>
        </p:nvSpPr>
        <p:spPr>
          <a:xfrm>
            <a:off x="146110" y="3959252"/>
            <a:ext cx="11970249" cy="2898748"/>
          </a:xfrm>
        </p:spPr>
        <p:txBody>
          <a:bodyPr>
            <a:normAutofit fontScale="55000" lnSpcReduction="20000"/>
          </a:bodyPr>
          <a:lstStyle/>
          <a:p>
            <a:r>
              <a:rPr lang="en-US" dirty="0"/>
              <a:t>     </a:t>
            </a:r>
            <a:endParaRPr lang="en-US" dirty="0">
              <a:cs typeface="Times New Roman"/>
            </a:endParaRPr>
          </a:p>
          <a:p>
            <a:r>
              <a:rPr lang="en-US" dirty="0"/>
              <a:t>                                                                                                                                                                                         </a:t>
            </a:r>
            <a:endParaRPr lang="en-US" sz="1800" dirty="0">
              <a:cs typeface="Times New Roman"/>
            </a:endParaRPr>
          </a:p>
          <a:p>
            <a:r>
              <a:rPr lang="en-US" sz="1800" dirty="0"/>
              <a:t>                                                                                                                                                                                                                     </a:t>
            </a:r>
            <a:r>
              <a:rPr lang="en-US" sz="1800" dirty="0">
                <a:latin typeface="Times New Roman"/>
                <a:cs typeface="Times New Roman"/>
              </a:rPr>
              <a:t>                               </a:t>
            </a:r>
            <a:r>
              <a:rPr lang="en-US" sz="1800" dirty="0">
                <a:latin typeface="Bookman Old Style" panose="02050604050505020204" pitchFamily="18" charset="0"/>
                <a:cs typeface="Times New Roman"/>
              </a:rPr>
              <a:t>              </a:t>
            </a:r>
            <a:r>
              <a:rPr lang="en-US" sz="2300" dirty="0">
                <a:latin typeface="Bookman Old Style" panose="02050604050505020204" pitchFamily="18" charset="0"/>
                <a:cs typeface="Times New Roman"/>
              </a:rPr>
              <a:t>                                                                                                                                      </a:t>
            </a:r>
            <a:endParaRPr lang="en-US" sz="2300" dirty="0" smtClean="0">
              <a:latin typeface="Bookman Old Style" panose="02050604050505020204" pitchFamily="18" charset="0"/>
              <a:cs typeface="Times New Roman"/>
            </a:endParaRPr>
          </a:p>
          <a:p>
            <a:r>
              <a:rPr lang="en-US" sz="2300" cap="none" dirty="0">
                <a:solidFill>
                  <a:schemeClr val="tx1"/>
                </a:solidFill>
                <a:latin typeface="Bookman Old Style" panose="02050604050505020204" pitchFamily="18" charset="0"/>
                <a:cs typeface="Times New Roman"/>
              </a:rPr>
              <a:t> </a:t>
            </a:r>
            <a:r>
              <a:rPr lang="en-US" sz="2300" cap="none" dirty="0" smtClean="0">
                <a:solidFill>
                  <a:schemeClr val="tx1"/>
                </a:solidFill>
                <a:latin typeface="Bookman Old Style" panose="02050604050505020204" pitchFamily="18" charset="0"/>
                <a:cs typeface="Times New Roman"/>
              </a:rPr>
              <a:t>                                                                                                                                                              </a:t>
            </a:r>
            <a:endParaRPr lang="en-US" sz="2300" cap="none" dirty="0" smtClean="0">
              <a:solidFill>
                <a:schemeClr val="tx1"/>
              </a:solidFill>
              <a:latin typeface="Bookman Old Style" panose="02050604050505020204" pitchFamily="18" charset="0"/>
              <a:cs typeface="Times New Roman" panose="02020603050405020304" pitchFamily="18" charset="0"/>
            </a:endParaRPr>
          </a:p>
          <a:p>
            <a:pPr algn="just"/>
            <a:r>
              <a:rPr lang="en-US" sz="2300" cap="none" dirty="0" smtClean="0">
                <a:solidFill>
                  <a:schemeClr val="tx1"/>
                </a:solidFill>
                <a:latin typeface="Bookman Old Style" panose="02050604050505020204" pitchFamily="18" charset="0"/>
                <a:cs typeface="Times New Roman" panose="02020603050405020304" pitchFamily="18" charset="0"/>
              </a:rPr>
              <a:t>                                                                                                                                                        </a:t>
            </a:r>
            <a:r>
              <a:rPr lang="en-US" sz="2500" u="sng" cap="none" dirty="0" smtClean="0">
                <a:solidFill>
                  <a:schemeClr val="bg1"/>
                </a:solidFill>
                <a:latin typeface="Bookman Old Style" panose="02050604050505020204" pitchFamily="18" charset="0"/>
                <a:cs typeface="Times New Roman" panose="02020603050405020304" pitchFamily="18" charset="0"/>
              </a:rPr>
              <a:t>Submitted by</a:t>
            </a:r>
            <a:r>
              <a:rPr lang="en-US" sz="2500" cap="none" dirty="0" smtClean="0">
                <a:solidFill>
                  <a:schemeClr val="bg1"/>
                </a:solidFill>
                <a:latin typeface="Bookman Old Style" panose="02050604050505020204" pitchFamily="18" charset="0"/>
                <a:cs typeface="Times New Roman" panose="02020603050405020304" pitchFamily="18" charset="0"/>
              </a:rPr>
              <a:t>: Batch 08 </a:t>
            </a:r>
            <a:endParaRPr lang="en-US" sz="2500" cap="none" dirty="0">
              <a:solidFill>
                <a:schemeClr val="bg1"/>
              </a:solidFill>
              <a:latin typeface="Bookman Old Style" panose="02050604050505020204" pitchFamily="18" charset="0"/>
              <a:cs typeface="Times New Roman" panose="02020603050405020304" pitchFamily="18" charset="0"/>
            </a:endParaRPr>
          </a:p>
          <a:p>
            <a:pPr algn="just"/>
            <a:r>
              <a:rPr lang="en-US" sz="2300" u="sng" cap="none" dirty="0" smtClean="0">
                <a:solidFill>
                  <a:schemeClr val="bg1"/>
                </a:solidFill>
                <a:latin typeface="Bookman Old Style" panose="02050604050505020204" pitchFamily="18" charset="0"/>
                <a:cs typeface="Times New Roman" panose="02020603050405020304" pitchFamily="18" charset="0"/>
              </a:rPr>
              <a:t>Under </a:t>
            </a:r>
            <a:r>
              <a:rPr lang="en-US" sz="2300" u="sng" cap="none" dirty="0">
                <a:solidFill>
                  <a:schemeClr val="bg1"/>
                </a:solidFill>
                <a:latin typeface="Bookman Old Style" panose="02050604050505020204" pitchFamily="18" charset="0"/>
                <a:cs typeface="Times New Roman" panose="02020603050405020304" pitchFamily="18" charset="0"/>
              </a:rPr>
              <a:t>the Guidance of</a:t>
            </a:r>
            <a:r>
              <a:rPr lang="en-US" sz="2300" cap="none" dirty="0">
                <a:solidFill>
                  <a:schemeClr val="bg1"/>
                </a:solidFill>
                <a:latin typeface="Bookman Old Style" panose="02050604050505020204" pitchFamily="18" charset="0"/>
                <a:cs typeface="Times New Roman" panose="02020603050405020304" pitchFamily="18" charset="0"/>
              </a:rPr>
              <a:t>:                                                                                                                                         </a:t>
            </a:r>
            <a:r>
              <a:rPr lang="en-US" sz="2300" cap="none" dirty="0" smtClean="0">
                <a:solidFill>
                  <a:schemeClr val="bg1"/>
                </a:solidFill>
                <a:latin typeface="Bookman Old Style" panose="02050604050505020204" pitchFamily="18" charset="0"/>
                <a:cs typeface="Times New Roman" panose="02020603050405020304" pitchFamily="18" charset="0"/>
              </a:rPr>
              <a:t>    M.SNEHA(20UP1A0584</a:t>
            </a:r>
            <a:r>
              <a:rPr lang="en-US" sz="2300" cap="none" dirty="0">
                <a:solidFill>
                  <a:schemeClr val="bg1"/>
                </a:solidFill>
                <a:latin typeface="Bookman Old Style" panose="02050604050505020204" pitchFamily="18" charset="0"/>
                <a:cs typeface="Times New Roman" panose="02020603050405020304" pitchFamily="18" charset="0"/>
              </a:rPr>
              <a:t>)</a:t>
            </a:r>
            <a:endParaRPr lang="en-US" sz="2300" dirty="0">
              <a:solidFill>
                <a:schemeClr val="bg1"/>
              </a:solidFill>
              <a:latin typeface="Bookman Old Style" panose="02050604050505020204" pitchFamily="18" charset="0"/>
              <a:cs typeface="Times New Roman" panose="02020603050405020304" pitchFamily="18" charset="0"/>
            </a:endParaRPr>
          </a:p>
          <a:p>
            <a:pPr algn="just"/>
            <a:r>
              <a:rPr lang="en-US" sz="2300" cap="none" dirty="0">
                <a:solidFill>
                  <a:schemeClr val="bg1"/>
                </a:solidFill>
                <a:latin typeface="Bookman Old Style" panose="02050604050505020204" pitchFamily="18" charset="0"/>
                <a:cs typeface="Times New Roman" panose="02020603050405020304" pitchFamily="18" charset="0"/>
              </a:rPr>
              <a:t>Mrs. BHAVANI GEETHA                                                                                                                                       </a:t>
            </a:r>
            <a:r>
              <a:rPr lang="en-US" sz="2300" cap="none" dirty="0" smtClean="0">
                <a:solidFill>
                  <a:schemeClr val="bg1"/>
                </a:solidFill>
                <a:latin typeface="Bookman Old Style" panose="02050604050505020204" pitchFamily="18" charset="0"/>
                <a:cs typeface="Times New Roman" panose="02020603050405020304" pitchFamily="18" charset="0"/>
              </a:rPr>
              <a:t>     </a:t>
            </a:r>
            <a:r>
              <a:rPr lang="en-US" sz="2300" cap="none" dirty="0">
                <a:solidFill>
                  <a:schemeClr val="bg1"/>
                </a:solidFill>
                <a:latin typeface="Bookman Old Style" panose="02050604050505020204" pitchFamily="18" charset="0"/>
                <a:cs typeface="Times New Roman" panose="02020603050405020304" pitchFamily="18" charset="0"/>
              </a:rPr>
              <a:t>M.TULASI(20UP1A0588)</a:t>
            </a:r>
          </a:p>
          <a:p>
            <a:pPr algn="just"/>
            <a:r>
              <a:rPr lang="en-US" sz="2300" cap="none" dirty="0">
                <a:solidFill>
                  <a:schemeClr val="bg1"/>
                </a:solidFill>
                <a:latin typeface="Bookman Old Style" panose="02050604050505020204" pitchFamily="18" charset="0"/>
                <a:cs typeface="Times New Roman" panose="02020603050405020304" pitchFamily="18" charset="0"/>
              </a:rPr>
              <a:t>  Assistant professor                                                                                                                                                 </a:t>
            </a:r>
            <a:r>
              <a:rPr lang="en-US" sz="2300" cap="none" dirty="0" smtClean="0">
                <a:solidFill>
                  <a:schemeClr val="bg1"/>
                </a:solidFill>
                <a:latin typeface="Bookman Old Style" panose="02050604050505020204" pitchFamily="18" charset="0"/>
                <a:cs typeface="Times New Roman" panose="02020603050405020304" pitchFamily="18" charset="0"/>
              </a:rPr>
              <a:t> G.SAI </a:t>
            </a:r>
            <a:r>
              <a:rPr lang="en-US" sz="2300" cap="none" dirty="0">
                <a:solidFill>
                  <a:schemeClr val="bg1"/>
                </a:solidFill>
                <a:latin typeface="Bookman Old Style" panose="02050604050505020204" pitchFamily="18" charset="0"/>
                <a:cs typeface="Times New Roman" panose="02020603050405020304" pitchFamily="18" charset="0"/>
              </a:rPr>
              <a:t>SHIVANI(20UP1A0572)</a:t>
            </a:r>
          </a:p>
          <a:p>
            <a:pPr algn="just"/>
            <a:r>
              <a:rPr lang="en-US" sz="2300" cap="none" dirty="0">
                <a:solidFill>
                  <a:schemeClr val="bg1"/>
                </a:solidFill>
                <a:latin typeface="Bookman Old Style" panose="02050604050505020204" pitchFamily="18" charset="0"/>
                <a:cs typeface="Times New Roman" panose="02020603050405020304" pitchFamily="18" charset="0"/>
              </a:rPr>
              <a:t>         Dept. of CSE                                                                                                                                                    </a:t>
            </a:r>
            <a:r>
              <a:rPr lang="en-US" sz="2300" cap="none" dirty="0" smtClean="0">
                <a:solidFill>
                  <a:schemeClr val="bg1"/>
                </a:solidFill>
                <a:latin typeface="Bookman Old Style" panose="02050604050505020204" pitchFamily="18" charset="0"/>
                <a:cs typeface="Times New Roman" panose="02020603050405020304" pitchFamily="18" charset="0"/>
              </a:rPr>
              <a:t> D.VASANTHA(20UP1A0564</a:t>
            </a:r>
            <a:r>
              <a:rPr lang="en-US" sz="1800" cap="none" dirty="0">
                <a:solidFill>
                  <a:schemeClr val="bg1"/>
                </a:solidFill>
                <a:latin typeface="+mn-lt"/>
                <a:cs typeface="Times New Roman" panose="02020603050405020304" pitchFamily="18" charset="0"/>
              </a:rPr>
              <a:t>)</a:t>
            </a:r>
          </a:p>
        </p:txBody>
      </p:sp>
      <p:pic>
        <p:nvPicPr>
          <p:cNvPr id="4" name="Picture 3" descr="VIGNAN'S INSTITUTE OF MANAGEMENT AND TECHNOLOGY FOR WOMEN">
            <a:extLst>
              <a:ext uri="{FF2B5EF4-FFF2-40B4-BE49-F238E27FC236}">
                <a16:creationId xmlns:a16="http://schemas.microsoft.com/office/drawing/2014/main" xmlns="" id="{02421272-46E2-69F6-7E14-CCBD45271B77}"/>
              </a:ext>
            </a:extLst>
          </p:cNvPr>
          <p:cNvPicPr>
            <a:picLocks noChangeAspect="1"/>
          </p:cNvPicPr>
          <p:nvPr/>
        </p:nvPicPr>
        <p:blipFill>
          <a:blip r:embed="rId2"/>
          <a:stretch>
            <a:fillRect/>
          </a:stretch>
        </p:blipFill>
        <p:spPr>
          <a:xfrm>
            <a:off x="321601" y="483382"/>
            <a:ext cx="909386" cy="918800"/>
          </a:xfrm>
          <a:prstGeom prst="rect">
            <a:avLst/>
          </a:prstGeom>
        </p:spPr>
      </p:pic>
      <p:pic>
        <p:nvPicPr>
          <p:cNvPr id="5" name="Picture 4" descr="https://www.vmtw.in/images/header/NBA-CSE&amp;E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6089" y="483382"/>
            <a:ext cx="980843" cy="745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ccreditation - Global Institutes Top &amp; Best Engineering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9445" y="420211"/>
            <a:ext cx="1015173" cy="80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C340B-0FC0-CA58-2949-1D127775E4F6}"/>
              </a:ext>
            </a:extLst>
          </p:cNvPr>
          <p:cNvSpPr>
            <a:spLocks noGrp="1"/>
          </p:cNvSpPr>
          <p:nvPr>
            <p:ph type="title"/>
          </p:nvPr>
        </p:nvSpPr>
        <p:spPr>
          <a:xfrm>
            <a:off x="646111" y="452718"/>
            <a:ext cx="9404723" cy="786147"/>
          </a:xfrm>
        </p:spPr>
        <p:txBody>
          <a:bodyPr/>
          <a:lstStyle/>
          <a:p>
            <a:r>
              <a:rPr lang="en-US" sz="2800" dirty="0">
                <a:latin typeface="Bookman Old Style" panose="02050604050505020204" pitchFamily="18" charset="0"/>
                <a:cs typeface="Times New Roman"/>
              </a:rPr>
              <a:t>BLOCK DIAGRAM</a:t>
            </a:r>
          </a:p>
        </p:txBody>
      </p:sp>
      <p:pic>
        <p:nvPicPr>
          <p:cNvPr id="85" name="Content Placeholder 84" descr="A diagram of a computer&#10;&#10;Description automatically generated">
            <a:extLst>
              <a:ext uri="{FF2B5EF4-FFF2-40B4-BE49-F238E27FC236}">
                <a16:creationId xmlns:a16="http://schemas.microsoft.com/office/drawing/2014/main" xmlns="" id="{021A02D4-C616-7EEA-D2E3-017CCBB919B7}"/>
              </a:ext>
            </a:extLst>
          </p:cNvPr>
          <p:cNvPicPr>
            <a:picLocks noGrp="1" noChangeAspect="1"/>
          </p:cNvPicPr>
          <p:nvPr>
            <p:ph idx="1"/>
          </p:nvPr>
        </p:nvPicPr>
        <p:blipFill>
          <a:blip r:embed="rId2"/>
          <a:stretch>
            <a:fillRect/>
          </a:stretch>
        </p:blipFill>
        <p:spPr>
          <a:xfrm>
            <a:off x="2443392" y="1616043"/>
            <a:ext cx="6849645" cy="4833256"/>
          </a:xfrm>
        </p:spPr>
      </p:pic>
    </p:spTree>
    <p:extLst>
      <p:ext uri="{BB962C8B-B14F-4D97-AF65-F5344CB8AC3E}">
        <p14:creationId xmlns:p14="http://schemas.microsoft.com/office/powerpoint/2010/main" val="88188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6147"/>
          </a:xfrm>
        </p:spPr>
        <p:txBody>
          <a:bodyPr>
            <a:normAutofit fontScale="90000"/>
          </a:bodyPr>
          <a:lstStyle/>
          <a:p>
            <a:r>
              <a:rPr lang="en-IN" sz="3100" dirty="0" smtClean="0">
                <a:latin typeface="Bookman Old Style" panose="02050604050505020204" pitchFamily="18" charset="0"/>
              </a:rPr>
              <a:t>FLOW CHART</a:t>
            </a:r>
            <a:r>
              <a:rPr lang="en-IN" sz="3200" dirty="0" smtClean="0"/>
              <a:t/>
            </a:r>
            <a:br>
              <a:rPr lang="en-IN" sz="3200" dirty="0" smtClean="0"/>
            </a:br>
            <a:endParaRPr lang="en-IN" sz="3200" dirty="0"/>
          </a:p>
        </p:txBody>
      </p:sp>
      <p:pic>
        <p:nvPicPr>
          <p:cNvPr id="3" name="Picture 2"/>
          <p:cNvPicPr>
            <a:picLocks noChangeAspect="1"/>
          </p:cNvPicPr>
          <p:nvPr/>
        </p:nvPicPr>
        <p:blipFill>
          <a:blip r:embed="rId2"/>
          <a:stretch>
            <a:fillRect/>
          </a:stretch>
        </p:blipFill>
        <p:spPr>
          <a:xfrm>
            <a:off x="2963234" y="1401693"/>
            <a:ext cx="5394037" cy="4599709"/>
          </a:xfrm>
          <a:prstGeom prst="rect">
            <a:avLst/>
          </a:prstGeom>
        </p:spPr>
      </p:pic>
    </p:spTree>
    <p:extLst>
      <p:ext uri="{BB962C8B-B14F-4D97-AF65-F5344CB8AC3E}">
        <p14:creationId xmlns:p14="http://schemas.microsoft.com/office/powerpoint/2010/main" val="79225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24" y="192984"/>
            <a:ext cx="9404723" cy="727153"/>
          </a:xfrm>
        </p:spPr>
        <p:txBody>
          <a:bodyPr/>
          <a:lstStyle/>
          <a:p>
            <a:r>
              <a:rPr lang="en-IN" sz="2800" dirty="0" smtClean="0">
                <a:latin typeface="Bookman Old Style" panose="02050604050505020204" pitchFamily="18" charset="0"/>
                <a:cs typeface="Times New Roman" panose="02020603050405020304" pitchFamily="18" charset="0"/>
              </a:rPr>
              <a:t>METHODOLOGY</a:t>
            </a:r>
            <a:endParaRPr lang="en-IN" sz="2800" dirty="0">
              <a:latin typeface="Bookman Old Style" panose="02050604050505020204" pitchFamily="18" charset="0"/>
              <a:cs typeface="Times New Roman" panose="02020603050405020304" pitchFamily="18" charset="0"/>
            </a:endParaRPr>
          </a:p>
        </p:txBody>
      </p:sp>
      <p:sp>
        <p:nvSpPr>
          <p:cNvPr id="3" name="Content Placeholder 2"/>
          <p:cNvSpPr>
            <a:spLocks noGrp="1"/>
          </p:cNvSpPr>
          <p:nvPr>
            <p:ph idx="1"/>
          </p:nvPr>
        </p:nvSpPr>
        <p:spPr>
          <a:xfrm>
            <a:off x="528124" y="1197228"/>
            <a:ext cx="8946541" cy="5808256"/>
          </a:xfrm>
        </p:spPr>
        <p:txBody>
          <a:bodyPr>
            <a:normAutofit/>
          </a:bodyPr>
          <a:lstStyle/>
          <a:p>
            <a:pPr marL="0" indent="0" algn="just">
              <a:lnSpc>
                <a:spcPct val="150000"/>
              </a:lnSpc>
              <a:buNone/>
            </a:pPr>
            <a:r>
              <a:rPr lang="en-IN" sz="1600" dirty="0">
                <a:solidFill>
                  <a:schemeClr val="bg1"/>
                </a:solidFill>
                <a:latin typeface="Bookman Old Style" panose="02050604050505020204" pitchFamily="18" charset="0"/>
              </a:rPr>
              <a:t>The methodology for developing the </a:t>
            </a:r>
            <a:r>
              <a:rPr lang="en-IN" sz="1600" dirty="0" err="1" smtClean="0">
                <a:solidFill>
                  <a:schemeClr val="bg1"/>
                </a:solidFill>
                <a:latin typeface="Bookman Old Style" panose="02050604050505020204" pitchFamily="18" charset="0"/>
              </a:rPr>
              <a:t>IoT</a:t>
            </a:r>
            <a:r>
              <a:rPr lang="en-IN" sz="1600" dirty="0">
                <a:solidFill>
                  <a:schemeClr val="bg1"/>
                </a:solidFill>
                <a:latin typeface="Bookman Old Style" panose="02050604050505020204" pitchFamily="18" charset="0"/>
              </a:rPr>
              <a:t> </a:t>
            </a:r>
            <a:r>
              <a:rPr lang="en-IN" sz="1600" dirty="0" smtClean="0">
                <a:solidFill>
                  <a:schemeClr val="bg1"/>
                </a:solidFill>
                <a:latin typeface="Bookman Old Style" panose="02050604050505020204" pitchFamily="18" charset="0"/>
              </a:rPr>
              <a:t>based </a:t>
            </a:r>
            <a:r>
              <a:rPr lang="en-IN" sz="1600" dirty="0">
                <a:solidFill>
                  <a:schemeClr val="bg1"/>
                </a:solidFill>
                <a:latin typeface="Bookman Old Style" panose="02050604050505020204" pitchFamily="18" charset="0"/>
              </a:rPr>
              <a:t>ICU Patient Monitoring System involves several key steps</a:t>
            </a:r>
            <a:r>
              <a:rPr lang="en-IN" sz="1600" dirty="0" smtClean="0">
                <a:solidFill>
                  <a:schemeClr val="bg1"/>
                </a:solidFill>
                <a:latin typeface="Bookman Old Style" panose="02050604050505020204" pitchFamily="18" charset="0"/>
              </a:rPr>
              <a:t>.</a:t>
            </a:r>
          </a:p>
          <a:p>
            <a:pPr algn="just">
              <a:lnSpc>
                <a:spcPct val="150000"/>
              </a:lnSpc>
              <a:buFont typeface="Arial" panose="020B0604020202020204" pitchFamily="34" charset="0"/>
              <a:buChar char="•"/>
            </a:pPr>
            <a:r>
              <a:rPr lang="en-IN" sz="1600" dirty="0" smtClean="0">
                <a:solidFill>
                  <a:schemeClr val="bg1"/>
                </a:solidFill>
                <a:latin typeface="Bookman Old Style" panose="02050604050505020204" pitchFamily="18" charset="0"/>
              </a:rPr>
              <a:t> </a:t>
            </a:r>
            <a:r>
              <a:rPr lang="en-IN" sz="1600" dirty="0">
                <a:solidFill>
                  <a:schemeClr val="bg1"/>
                </a:solidFill>
                <a:latin typeface="Bookman Old Style" panose="02050604050505020204" pitchFamily="18" charset="0"/>
              </a:rPr>
              <a:t>Firstly, the system architecture is designed, outlining the </a:t>
            </a:r>
            <a:r>
              <a:rPr lang="en-IN" sz="1600" dirty="0" smtClean="0">
                <a:solidFill>
                  <a:schemeClr val="bg1"/>
                </a:solidFill>
                <a:latin typeface="Bookman Old Style" panose="02050604050505020204" pitchFamily="18" charset="0"/>
              </a:rPr>
              <a:t>integration  of </a:t>
            </a:r>
            <a:r>
              <a:rPr lang="en-IN" sz="1600" dirty="0">
                <a:solidFill>
                  <a:schemeClr val="bg1"/>
                </a:solidFill>
                <a:latin typeface="Bookman Old Style" panose="02050604050505020204" pitchFamily="18" charset="0"/>
              </a:rPr>
              <a:t>hardware components such as the Arduino Uno microcontroller</a:t>
            </a:r>
            <a:r>
              <a:rPr lang="en-IN" sz="1600" dirty="0" smtClean="0">
                <a:solidFill>
                  <a:schemeClr val="bg1"/>
                </a:solidFill>
                <a:latin typeface="Bookman Old Style" panose="02050604050505020204" pitchFamily="18" charset="0"/>
              </a:rPr>
              <a:t>, </a:t>
            </a:r>
            <a:r>
              <a:rPr lang="en-IN" sz="1600" dirty="0">
                <a:solidFill>
                  <a:schemeClr val="bg1"/>
                </a:solidFill>
                <a:latin typeface="Bookman Old Style" panose="02050604050505020204" pitchFamily="18" charset="0"/>
              </a:rPr>
              <a:t>DHT11 </a:t>
            </a:r>
            <a:r>
              <a:rPr lang="en-IN" sz="1600" dirty="0" smtClean="0">
                <a:solidFill>
                  <a:schemeClr val="bg1"/>
                </a:solidFill>
                <a:latin typeface="Bookman Old Style" panose="02050604050505020204" pitchFamily="18" charset="0"/>
              </a:rPr>
              <a:t>sensor, </a:t>
            </a:r>
            <a:r>
              <a:rPr lang="en-IN" sz="1600" dirty="0">
                <a:solidFill>
                  <a:schemeClr val="bg1"/>
                </a:solidFill>
                <a:latin typeface="Bookman Old Style" panose="02050604050505020204" pitchFamily="18" charset="0"/>
              </a:rPr>
              <a:t>pulse </a:t>
            </a:r>
            <a:r>
              <a:rPr lang="en-IN" sz="1600" dirty="0" smtClean="0">
                <a:solidFill>
                  <a:schemeClr val="bg1"/>
                </a:solidFill>
                <a:latin typeface="Bookman Old Style" panose="02050604050505020204" pitchFamily="18" charset="0"/>
              </a:rPr>
              <a:t>sensor,</a:t>
            </a:r>
            <a:r>
              <a:rPr lang="en-IN" sz="1600" dirty="0">
                <a:solidFill>
                  <a:schemeClr val="bg1"/>
                </a:solidFill>
                <a:latin typeface="Bookman Old Style" panose="02050604050505020204" pitchFamily="18" charset="0"/>
              </a:rPr>
              <a:t> BMP180 </a:t>
            </a:r>
            <a:r>
              <a:rPr lang="en-IN" sz="1600" dirty="0" smtClean="0">
                <a:solidFill>
                  <a:schemeClr val="bg1"/>
                </a:solidFill>
                <a:latin typeface="Bookman Old Style" panose="02050604050505020204" pitchFamily="18" charset="0"/>
              </a:rPr>
              <a:t>sensor, Wi-Fi </a:t>
            </a:r>
            <a:r>
              <a:rPr lang="en-IN" sz="1600" dirty="0">
                <a:solidFill>
                  <a:schemeClr val="bg1"/>
                </a:solidFill>
                <a:latin typeface="Bookman Old Style" panose="02050604050505020204" pitchFamily="18" charset="0"/>
              </a:rPr>
              <a:t>module </a:t>
            </a:r>
            <a:r>
              <a:rPr lang="en-IN" sz="1600" dirty="0" smtClean="0">
                <a:solidFill>
                  <a:schemeClr val="bg1"/>
                </a:solidFill>
                <a:latin typeface="Bookman Old Style" panose="02050604050505020204" pitchFamily="18" charset="0"/>
              </a:rPr>
              <a:t>, </a:t>
            </a:r>
            <a:r>
              <a:rPr lang="en-IN" sz="1600" dirty="0">
                <a:solidFill>
                  <a:schemeClr val="bg1"/>
                </a:solidFill>
                <a:latin typeface="Bookman Old Style" panose="02050604050505020204" pitchFamily="18" charset="0"/>
              </a:rPr>
              <a:t>LCD </a:t>
            </a:r>
            <a:r>
              <a:rPr lang="en-IN" sz="1600" dirty="0" smtClean="0">
                <a:solidFill>
                  <a:schemeClr val="bg1"/>
                </a:solidFill>
                <a:latin typeface="Bookman Old Style" panose="02050604050505020204" pitchFamily="18" charset="0"/>
              </a:rPr>
              <a:t>display, </a:t>
            </a:r>
            <a:r>
              <a:rPr lang="en-IN" sz="1600" dirty="0">
                <a:solidFill>
                  <a:schemeClr val="bg1"/>
                </a:solidFill>
                <a:latin typeface="Bookman Old Style" panose="02050604050505020204" pitchFamily="18" charset="0"/>
              </a:rPr>
              <a:t>reliable power supply (RPS</a:t>
            </a:r>
            <a:r>
              <a:rPr lang="en-IN" sz="1600" dirty="0" smtClean="0">
                <a:solidFill>
                  <a:schemeClr val="bg1"/>
                </a:solidFill>
                <a:latin typeface="Bookman Old Style" panose="02050604050505020204" pitchFamily="18" charset="0"/>
              </a:rPr>
              <a:t>).</a:t>
            </a:r>
          </a:p>
          <a:p>
            <a:pPr algn="just">
              <a:lnSpc>
                <a:spcPct val="150000"/>
              </a:lnSpc>
              <a:buFont typeface="Arial" panose="020B0604020202020204" pitchFamily="34" charset="0"/>
              <a:buChar char="•"/>
            </a:pPr>
            <a:r>
              <a:rPr lang="en-IN" sz="1600" dirty="0">
                <a:solidFill>
                  <a:schemeClr val="bg1"/>
                </a:solidFill>
                <a:latin typeface="Bookman Old Style" panose="02050604050505020204" pitchFamily="18" charset="0"/>
              </a:rPr>
              <a:t>Secondly, the hardware setup is executed, ensuring proper connections and wiring between the components to enable seamless data transmission and processing</a:t>
            </a:r>
            <a:r>
              <a:rPr lang="en-IN" sz="1600" dirty="0" smtClean="0">
                <a:solidFill>
                  <a:schemeClr val="bg1"/>
                </a:solidFill>
                <a:latin typeface="Bookman Old Style" panose="02050604050505020204" pitchFamily="18" charset="0"/>
              </a:rPr>
              <a:t>.</a:t>
            </a:r>
          </a:p>
          <a:p>
            <a:pPr algn="just">
              <a:lnSpc>
                <a:spcPct val="150000"/>
              </a:lnSpc>
              <a:buFont typeface="Arial" panose="020B0604020202020204" pitchFamily="34" charset="0"/>
              <a:buChar char="•"/>
            </a:pPr>
            <a:r>
              <a:rPr lang="en-IN" sz="1600" dirty="0">
                <a:solidFill>
                  <a:schemeClr val="bg1"/>
                </a:solidFill>
                <a:latin typeface="Bookman Old Style" panose="02050604050505020204" pitchFamily="18" charset="0"/>
              </a:rPr>
              <a:t>Next, the software implementation phase involves programming the Arduino Uno to interface with each sensor and collect data at regular intervals</a:t>
            </a:r>
            <a:r>
              <a:rPr lang="en-IN" sz="1600" dirty="0" smtClean="0">
                <a:solidFill>
                  <a:schemeClr val="bg1"/>
                </a:solidFill>
                <a:latin typeface="Bookman Old Style" panose="02050604050505020204" pitchFamily="18" charset="0"/>
              </a:rPr>
              <a:t>.</a:t>
            </a:r>
          </a:p>
          <a:p>
            <a:pPr algn="just">
              <a:lnSpc>
                <a:spcPct val="150000"/>
              </a:lnSpc>
              <a:buFont typeface="Arial" panose="020B0604020202020204" pitchFamily="34" charset="0"/>
              <a:buChar char="•"/>
            </a:pPr>
            <a:r>
              <a:rPr lang="en-IN" sz="1600" dirty="0">
                <a:solidFill>
                  <a:schemeClr val="bg1"/>
                </a:solidFill>
                <a:latin typeface="Bookman Old Style" panose="02050604050505020204" pitchFamily="18" charset="0"/>
              </a:rPr>
              <a:t>The </a:t>
            </a:r>
            <a:r>
              <a:rPr lang="en-IN" sz="1600" dirty="0" err="1">
                <a:solidFill>
                  <a:schemeClr val="bg1"/>
                </a:solidFill>
                <a:latin typeface="Bookman Old Style" panose="02050604050505020204" pitchFamily="18" charset="0"/>
              </a:rPr>
              <a:t>WiFi</a:t>
            </a:r>
            <a:r>
              <a:rPr lang="en-IN" sz="1600" dirty="0">
                <a:solidFill>
                  <a:schemeClr val="bg1"/>
                </a:solidFill>
                <a:latin typeface="Bookman Old Style" panose="02050604050505020204" pitchFamily="18" charset="0"/>
              </a:rPr>
              <a:t> module is integrated with the Arduino Uno to establish a connection to the internet, enabling data transmission to the cloud-based platform </a:t>
            </a:r>
            <a:r>
              <a:rPr lang="en-IN" sz="1600" dirty="0" smtClean="0">
                <a:solidFill>
                  <a:schemeClr val="bg1"/>
                </a:solidFill>
                <a:latin typeface="Bookman Old Style" panose="02050604050505020204" pitchFamily="18" charset="0"/>
              </a:rPr>
              <a:t>Thing Speak</a:t>
            </a:r>
            <a:r>
              <a:rPr lang="en-IN" sz="1600" dirty="0">
                <a:solidFill>
                  <a:schemeClr val="bg1"/>
                </a:solidFill>
                <a:latin typeface="Bookman Old Style" panose="02050604050505020204" pitchFamily="18" charset="0"/>
              </a:rPr>
              <a:t>. </a:t>
            </a:r>
            <a:endParaRPr lang="en-IN" sz="1600" dirty="0" smtClean="0">
              <a:solidFill>
                <a:schemeClr val="bg1"/>
              </a:solidFill>
              <a:latin typeface="Bookman Old Style" panose="02050604050505020204" pitchFamily="18" charset="0"/>
            </a:endParaRPr>
          </a:p>
          <a:p>
            <a:pPr marL="0" indent="0" algn="just">
              <a:buNone/>
            </a:pPr>
            <a:endParaRPr lang="en-IN" sz="1900" dirty="0">
              <a:latin typeface="Bookman Old Style" panose="02050604050505020204" pitchFamily="18" charset="0"/>
            </a:endParaRPr>
          </a:p>
          <a:p>
            <a:pPr>
              <a:buFont typeface="Arial" panose="020B0604020202020204" pitchFamily="34" charset="0"/>
              <a:buChar char="•"/>
            </a:pPr>
            <a:endParaRPr lang="en-IN" dirty="0" smtClean="0"/>
          </a:p>
          <a:p>
            <a:pPr>
              <a:buFont typeface="Arial" panose="020B0604020202020204" pitchFamily="34" charset="0"/>
              <a:buChar char="•"/>
            </a:pPr>
            <a:endParaRPr lang="en-IN" dirty="0" smtClean="0"/>
          </a:p>
          <a:p>
            <a:pPr>
              <a:buFont typeface="Arial" panose="020B0604020202020204" pitchFamily="34" charset="0"/>
              <a:buChar char="•"/>
            </a:pPr>
            <a:endParaRPr lang="en-IN" dirty="0"/>
          </a:p>
        </p:txBody>
      </p:sp>
    </p:spTree>
    <p:extLst>
      <p:ext uri="{BB962C8B-B14F-4D97-AF65-F5344CB8AC3E}">
        <p14:creationId xmlns:p14="http://schemas.microsoft.com/office/powerpoint/2010/main" val="47737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848" y="828802"/>
            <a:ext cx="8946541" cy="4195481"/>
          </a:xfrm>
        </p:spPr>
        <p:txBody>
          <a:bodyPr>
            <a:normAutofit/>
          </a:bodyPr>
          <a:lstStyle/>
          <a:p>
            <a:pPr algn="just">
              <a:lnSpc>
                <a:spcPct val="150000"/>
              </a:lnSpc>
              <a:buFont typeface="Arial" panose="020B0604020202020204" pitchFamily="34" charset="0"/>
              <a:buChar char="•"/>
            </a:pPr>
            <a:r>
              <a:rPr lang="en-IN" sz="1600" dirty="0">
                <a:solidFill>
                  <a:schemeClr val="bg1"/>
                </a:solidFill>
                <a:latin typeface="Bookman Old Style" panose="02050604050505020204" pitchFamily="18" charset="0"/>
              </a:rPr>
              <a:t>A user-friendly interface is developed for accessing and interacting with the patient monitoring system, accessible through web or mobile applications. </a:t>
            </a:r>
            <a:endParaRPr lang="en-IN" sz="1600" dirty="0" smtClean="0">
              <a:solidFill>
                <a:schemeClr val="bg1"/>
              </a:solidFill>
              <a:latin typeface="Bookman Old Style" panose="02050604050505020204" pitchFamily="18" charset="0"/>
            </a:endParaRPr>
          </a:p>
          <a:p>
            <a:pPr algn="just">
              <a:lnSpc>
                <a:spcPct val="150000"/>
              </a:lnSpc>
              <a:buFont typeface="Arial" panose="020B0604020202020204" pitchFamily="34" charset="0"/>
              <a:buChar char="•"/>
            </a:pPr>
            <a:r>
              <a:rPr lang="en-IN" sz="1600" dirty="0" smtClean="0">
                <a:solidFill>
                  <a:schemeClr val="bg1"/>
                </a:solidFill>
                <a:latin typeface="Bookman Old Style" panose="02050604050505020204" pitchFamily="18" charset="0"/>
              </a:rPr>
              <a:t>Rigorous </a:t>
            </a:r>
            <a:r>
              <a:rPr lang="en-IN" sz="1600" dirty="0">
                <a:solidFill>
                  <a:schemeClr val="bg1"/>
                </a:solidFill>
                <a:latin typeface="Bookman Old Style" panose="02050604050505020204" pitchFamily="18" charset="0"/>
              </a:rPr>
              <a:t>testing and validation are conducted to ensure functionality, reliability, and accuracy, with comprehensive documentation prepared covering system architecture, hardware setup, software implementation, and user guidelines</a:t>
            </a:r>
            <a:r>
              <a:rPr lang="en-IN" sz="1600" dirty="0" smtClean="0">
                <a:solidFill>
                  <a:schemeClr val="bg1"/>
                </a:solidFill>
                <a:latin typeface="Bookman Old Style" panose="02050604050505020204" pitchFamily="18" charset="0"/>
              </a:rPr>
              <a:t>.</a:t>
            </a:r>
          </a:p>
          <a:p>
            <a:pPr algn="just">
              <a:lnSpc>
                <a:spcPct val="150000"/>
              </a:lnSpc>
              <a:buFont typeface="Arial" panose="020B0604020202020204" pitchFamily="34" charset="0"/>
              <a:buChar char="•"/>
            </a:pPr>
            <a:r>
              <a:rPr lang="en-IN" sz="1600" dirty="0">
                <a:solidFill>
                  <a:schemeClr val="bg1"/>
                </a:solidFill>
                <a:latin typeface="Bookman Old Style" panose="02050604050505020204" pitchFamily="18" charset="0"/>
              </a:rPr>
              <a:t>Finally, the </a:t>
            </a:r>
            <a:r>
              <a:rPr lang="en-IN" sz="1600" dirty="0" err="1" smtClean="0">
                <a:solidFill>
                  <a:schemeClr val="bg1"/>
                </a:solidFill>
                <a:latin typeface="Bookman Old Style" panose="02050604050505020204" pitchFamily="18" charset="0"/>
              </a:rPr>
              <a:t>IoT</a:t>
            </a:r>
            <a:r>
              <a:rPr lang="en-IN" sz="1600" dirty="0">
                <a:solidFill>
                  <a:schemeClr val="bg1"/>
                </a:solidFill>
                <a:latin typeface="Bookman Old Style" panose="02050604050505020204" pitchFamily="18" charset="0"/>
              </a:rPr>
              <a:t> </a:t>
            </a:r>
            <a:r>
              <a:rPr lang="en-IN" sz="1600" dirty="0" smtClean="0">
                <a:solidFill>
                  <a:schemeClr val="bg1"/>
                </a:solidFill>
                <a:latin typeface="Bookman Old Style" panose="02050604050505020204" pitchFamily="18" charset="0"/>
              </a:rPr>
              <a:t>based </a:t>
            </a:r>
            <a:r>
              <a:rPr lang="en-IN" sz="1600" dirty="0">
                <a:solidFill>
                  <a:schemeClr val="bg1"/>
                </a:solidFill>
                <a:latin typeface="Bookman Old Style" panose="02050604050505020204" pitchFamily="18" charset="0"/>
              </a:rPr>
              <a:t>ICU Patient Monitoring System is deployed in real-world healthcare settings, with proper training and support provided to medical staff.</a:t>
            </a:r>
          </a:p>
          <a:p>
            <a:pPr marL="0" indent="0">
              <a:buNone/>
            </a:pPr>
            <a:r>
              <a:rPr lang="en-IN" sz="1600" dirty="0">
                <a:solidFill>
                  <a:schemeClr val="bg1"/>
                </a:solidFill>
                <a:latin typeface="Bookman Old Style" panose="02050604050505020204" pitchFamily="18" charset="0"/>
              </a:rPr>
              <a:t/>
            </a:r>
            <a:br>
              <a:rPr lang="en-IN" sz="1600" dirty="0">
                <a:solidFill>
                  <a:schemeClr val="bg1"/>
                </a:solidFill>
                <a:latin typeface="Bookman Old Style" panose="02050604050505020204" pitchFamily="18" charset="0"/>
              </a:rPr>
            </a:br>
            <a:endParaRPr lang="en-IN" sz="16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16170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C27E6D-33A2-D7CB-EDF7-0C98AAA81C0C}"/>
              </a:ext>
            </a:extLst>
          </p:cNvPr>
          <p:cNvSpPr>
            <a:spLocks noGrp="1"/>
          </p:cNvSpPr>
          <p:nvPr>
            <p:ph type="title"/>
          </p:nvPr>
        </p:nvSpPr>
        <p:spPr>
          <a:xfrm>
            <a:off x="1315435" y="2563664"/>
            <a:ext cx="9404723" cy="1400530"/>
          </a:xfrm>
        </p:spPr>
        <p:txBody>
          <a:bodyPr/>
          <a:lstStyle/>
          <a:p>
            <a:r>
              <a:rPr lang="en-US" sz="5400" dirty="0"/>
              <a:t>           </a:t>
            </a:r>
            <a:r>
              <a:rPr lang="en-US" sz="6600" dirty="0">
                <a:latin typeface="Bookman Old Style" panose="02050604050505020204" pitchFamily="18" charset="0"/>
                <a:cs typeface="Times New Roman"/>
              </a:rPr>
              <a:t>THANKYOU</a:t>
            </a:r>
          </a:p>
        </p:txBody>
      </p:sp>
    </p:spTree>
    <p:extLst>
      <p:ext uri="{BB962C8B-B14F-4D97-AF65-F5344CB8AC3E}">
        <p14:creationId xmlns:p14="http://schemas.microsoft.com/office/powerpoint/2010/main" val="85657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D7AC71-5112-FA24-D452-8C4CE789E2DD}"/>
              </a:ext>
            </a:extLst>
          </p:cNvPr>
          <p:cNvSpPr>
            <a:spLocks noGrp="1"/>
          </p:cNvSpPr>
          <p:nvPr>
            <p:ph type="title"/>
          </p:nvPr>
        </p:nvSpPr>
        <p:spPr>
          <a:xfrm>
            <a:off x="646111" y="277227"/>
            <a:ext cx="9404723" cy="786147"/>
          </a:xfrm>
        </p:spPr>
        <p:txBody>
          <a:bodyPr/>
          <a:lstStyle/>
          <a:p>
            <a:r>
              <a:rPr lang="en-US" sz="2800" dirty="0">
                <a:latin typeface="Bookman Old Style" panose="02050604050505020204" pitchFamily="18" charset="0"/>
                <a:cs typeface="Times New Roman"/>
              </a:rPr>
              <a:t>CONTENTS</a:t>
            </a:r>
          </a:p>
        </p:txBody>
      </p:sp>
      <p:sp>
        <p:nvSpPr>
          <p:cNvPr id="3" name="Content Placeholder 2">
            <a:extLst>
              <a:ext uri="{FF2B5EF4-FFF2-40B4-BE49-F238E27FC236}">
                <a16:creationId xmlns:a16="http://schemas.microsoft.com/office/drawing/2014/main" xmlns="" id="{3F8CDC3A-894C-717C-FF37-EE27814A78AD}"/>
              </a:ext>
            </a:extLst>
          </p:cNvPr>
          <p:cNvSpPr>
            <a:spLocks noGrp="1"/>
          </p:cNvSpPr>
          <p:nvPr>
            <p:ph idx="1"/>
          </p:nvPr>
        </p:nvSpPr>
        <p:spPr>
          <a:xfrm>
            <a:off x="646111" y="1168599"/>
            <a:ext cx="5339053" cy="4705729"/>
          </a:xfrm>
        </p:spPr>
        <p:txBody>
          <a:bodyPr vert="horz" lIns="91440" tIns="45720" rIns="91440" bIns="45720" rtlCol="0" anchor="t">
            <a:normAutofit/>
          </a:bodyPr>
          <a:lstStyle/>
          <a:p>
            <a:r>
              <a:rPr lang="en-US" sz="1800" dirty="0" smtClean="0">
                <a:solidFill>
                  <a:schemeClr val="bg1"/>
                </a:solidFill>
                <a:latin typeface="Bookman Old Style" panose="02050604050505020204" pitchFamily="18" charset="0"/>
                <a:cs typeface="Times New Roman"/>
              </a:rPr>
              <a:t>ABSTRACT</a:t>
            </a:r>
          </a:p>
          <a:p>
            <a:r>
              <a:rPr lang="en-US" sz="1800" dirty="0" smtClean="0">
                <a:solidFill>
                  <a:schemeClr val="bg1"/>
                </a:solidFill>
                <a:latin typeface="Bookman Old Style" panose="02050604050505020204" pitchFamily="18" charset="0"/>
                <a:cs typeface="Times New Roman"/>
              </a:rPr>
              <a:t>INTRODUCTION</a:t>
            </a:r>
            <a:endParaRPr lang="en-US" sz="1800" dirty="0">
              <a:solidFill>
                <a:schemeClr val="bg1"/>
              </a:solidFill>
              <a:latin typeface="Bookman Old Style" panose="02050604050505020204" pitchFamily="18" charset="0"/>
              <a:cs typeface="Times New Roman"/>
            </a:endParaRPr>
          </a:p>
          <a:p>
            <a:pPr>
              <a:buClr>
                <a:srgbClr val="8AD0D6"/>
              </a:buClr>
            </a:pPr>
            <a:r>
              <a:rPr lang="en-US" sz="1800" dirty="0">
                <a:solidFill>
                  <a:schemeClr val="bg1"/>
                </a:solidFill>
                <a:latin typeface="Bookman Old Style" panose="02050604050505020204" pitchFamily="18" charset="0"/>
                <a:cs typeface="Times New Roman"/>
              </a:rPr>
              <a:t>EXISTING SYSTEM</a:t>
            </a:r>
          </a:p>
          <a:p>
            <a:pPr>
              <a:buClr>
                <a:srgbClr val="8AD0D6"/>
              </a:buClr>
            </a:pPr>
            <a:r>
              <a:rPr lang="en-US" sz="1800" dirty="0">
                <a:solidFill>
                  <a:schemeClr val="bg1"/>
                </a:solidFill>
                <a:latin typeface="Bookman Old Style" panose="02050604050505020204" pitchFamily="18" charset="0"/>
                <a:cs typeface="Times New Roman"/>
              </a:rPr>
              <a:t>DISADVANTAGES</a:t>
            </a:r>
          </a:p>
          <a:p>
            <a:pPr>
              <a:buClr>
                <a:srgbClr val="8AD0D6"/>
              </a:buClr>
            </a:pPr>
            <a:r>
              <a:rPr lang="en-US" sz="1800" dirty="0">
                <a:solidFill>
                  <a:schemeClr val="bg1"/>
                </a:solidFill>
                <a:latin typeface="Bookman Old Style" panose="02050604050505020204" pitchFamily="18" charset="0"/>
                <a:cs typeface="Times New Roman"/>
              </a:rPr>
              <a:t>PROPOSED </a:t>
            </a:r>
            <a:r>
              <a:rPr lang="en-US" sz="1800" dirty="0" smtClean="0">
                <a:solidFill>
                  <a:schemeClr val="bg1"/>
                </a:solidFill>
                <a:latin typeface="Bookman Old Style" panose="02050604050505020204" pitchFamily="18" charset="0"/>
                <a:cs typeface="Times New Roman"/>
              </a:rPr>
              <a:t>SYSTEM</a:t>
            </a:r>
          </a:p>
          <a:p>
            <a:pPr>
              <a:buClr>
                <a:srgbClr val="8AD0D6"/>
              </a:buClr>
            </a:pPr>
            <a:r>
              <a:rPr lang="en-US" sz="1800" dirty="0" smtClean="0">
                <a:solidFill>
                  <a:schemeClr val="bg1"/>
                </a:solidFill>
                <a:latin typeface="Bookman Old Style" panose="02050604050505020204" pitchFamily="18" charset="0"/>
                <a:cs typeface="Times New Roman"/>
              </a:rPr>
              <a:t>ADVANTAGES</a:t>
            </a:r>
          </a:p>
          <a:p>
            <a:pPr>
              <a:buClr>
                <a:srgbClr val="8AD0D6"/>
              </a:buClr>
            </a:pPr>
            <a:r>
              <a:rPr lang="en-US" sz="1800" dirty="0">
                <a:solidFill>
                  <a:schemeClr val="bg1"/>
                </a:solidFill>
                <a:latin typeface="Bookman Old Style" panose="02050604050505020204" pitchFamily="18" charset="0"/>
                <a:cs typeface="Times New Roman"/>
              </a:rPr>
              <a:t>SYSTEM </a:t>
            </a:r>
            <a:r>
              <a:rPr lang="en-US" sz="1800" dirty="0" smtClean="0">
                <a:solidFill>
                  <a:schemeClr val="bg1"/>
                </a:solidFill>
                <a:latin typeface="Bookman Old Style" panose="02050604050505020204" pitchFamily="18" charset="0"/>
                <a:cs typeface="Times New Roman"/>
              </a:rPr>
              <a:t>REQUIREMENTS</a:t>
            </a:r>
            <a:endParaRPr lang="en-US" sz="1800" dirty="0">
              <a:solidFill>
                <a:schemeClr val="bg1"/>
              </a:solidFill>
              <a:latin typeface="Bookman Old Style" panose="02050604050505020204" pitchFamily="18" charset="0"/>
              <a:cs typeface="Times New Roman"/>
            </a:endParaRPr>
          </a:p>
          <a:p>
            <a:pPr>
              <a:buClr>
                <a:srgbClr val="8AD0D6"/>
              </a:buClr>
            </a:pPr>
            <a:r>
              <a:rPr lang="en-US" sz="1800" dirty="0">
                <a:solidFill>
                  <a:schemeClr val="bg1"/>
                </a:solidFill>
                <a:latin typeface="Bookman Old Style" panose="02050604050505020204" pitchFamily="18" charset="0"/>
                <a:cs typeface="Times New Roman"/>
              </a:rPr>
              <a:t>BLOCK </a:t>
            </a:r>
            <a:r>
              <a:rPr lang="en-US" sz="1800" dirty="0" smtClean="0">
                <a:solidFill>
                  <a:schemeClr val="bg1"/>
                </a:solidFill>
                <a:latin typeface="Bookman Old Style" panose="02050604050505020204" pitchFamily="18" charset="0"/>
                <a:cs typeface="Times New Roman"/>
              </a:rPr>
              <a:t>DIAGRAM</a:t>
            </a:r>
          </a:p>
          <a:p>
            <a:pPr>
              <a:buClr>
                <a:srgbClr val="8AD0D6"/>
              </a:buClr>
            </a:pPr>
            <a:r>
              <a:rPr lang="en-US" sz="1800" dirty="0" smtClean="0">
                <a:solidFill>
                  <a:schemeClr val="bg1"/>
                </a:solidFill>
                <a:latin typeface="Bookman Old Style" panose="02050604050505020204" pitchFamily="18" charset="0"/>
                <a:cs typeface="Times New Roman"/>
              </a:rPr>
              <a:t>FLOW CHART</a:t>
            </a:r>
          </a:p>
          <a:p>
            <a:pPr>
              <a:buClr>
                <a:srgbClr val="8AD0D6"/>
              </a:buClr>
            </a:pPr>
            <a:r>
              <a:rPr lang="en-US" sz="1800" dirty="0" smtClean="0">
                <a:solidFill>
                  <a:schemeClr val="bg1"/>
                </a:solidFill>
                <a:latin typeface="Bookman Old Style" panose="02050604050505020204" pitchFamily="18" charset="0"/>
                <a:cs typeface="Times New Roman"/>
              </a:rPr>
              <a:t>METHODOLOGY</a:t>
            </a:r>
            <a:endParaRPr lang="en-US" sz="1800" dirty="0">
              <a:solidFill>
                <a:schemeClr val="bg1"/>
              </a:solidFill>
              <a:latin typeface="Bookman Old Style" panose="02050604050505020204" pitchFamily="18" charset="0"/>
              <a:cs typeface="Times New Roman"/>
            </a:endParaRPr>
          </a:p>
          <a:p>
            <a:pPr marL="0" indent="0">
              <a:buClr>
                <a:srgbClr val="8AD0D6"/>
              </a:buClr>
              <a:buNone/>
            </a:pPr>
            <a:endParaRPr lang="en-US" dirty="0">
              <a:latin typeface="+mn-lt"/>
              <a:cs typeface="Times New Roman"/>
            </a:endParaRPr>
          </a:p>
        </p:txBody>
      </p:sp>
    </p:spTree>
    <p:extLst>
      <p:ext uri="{BB962C8B-B14F-4D97-AF65-F5344CB8AC3E}">
        <p14:creationId xmlns:p14="http://schemas.microsoft.com/office/powerpoint/2010/main" val="331309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387D8-B571-B127-C0A8-3C7836C052CF}"/>
              </a:ext>
            </a:extLst>
          </p:cNvPr>
          <p:cNvSpPr>
            <a:spLocks noGrp="1"/>
          </p:cNvSpPr>
          <p:nvPr>
            <p:ph type="title"/>
          </p:nvPr>
        </p:nvSpPr>
        <p:spPr>
          <a:xfrm>
            <a:off x="646111" y="452718"/>
            <a:ext cx="9404723" cy="815643"/>
          </a:xfrm>
        </p:spPr>
        <p:txBody>
          <a:bodyPr/>
          <a:lstStyle/>
          <a:p>
            <a:r>
              <a:rPr lang="en-US" sz="2800" dirty="0">
                <a:latin typeface="Bookman Old Style" panose="02050604050505020204" pitchFamily="18" charset="0"/>
                <a:cs typeface="Times New Roman"/>
              </a:rPr>
              <a:t>ABSTRACT</a:t>
            </a:r>
          </a:p>
        </p:txBody>
      </p:sp>
      <p:sp>
        <p:nvSpPr>
          <p:cNvPr id="9" name="Content Placeholder 8">
            <a:extLst>
              <a:ext uri="{FF2B5EF4-FFF2-40B4-BE49-F238E27FC236}">
                <a16:creationId xmlns:a16="http://schemas.microsoft.com/office/drawing/2014/main" xmlns="" id="{3DF6DAB0-BE10-9EE1-7289-1506B54CEB23}"/>
              </a:ext>
            </a:extLst>
          </p:cNvPr>
          <p:cNvSpPr>
            <a:spLocks noGrp="1"/>
          </p:cNvSpPr>
          <p:nvPr>
            <p:ph idx="1"/>
          </p:nvPr>
        </p:nvSpPr>
        <p:spPr>
          <a:xfrm>
            <a:off x="646111" y="1185234"/>
            <a:ext cx="10101778" cy="2865437"/>
          </a:xfrm>
        </p:spPr>
        <p:txBody>
          <a:bodyPr vert="horz" lIns="91440" tIns="45720" rIns="91440" bIns="45720" rtlCol="0" anchor="ctr">
            <a:noAutofit/>
          </a:bodyPr>
          <a:lstStyle/>
          <a:p>
            <a:pPr marL="0" indent="0" algn="just">
              <a:lnSpc>
                <a:spcPct val="150000"/>
              </a:lnSpc>
              <a:buNone/>
            </a:pPr>
            <a:r>
              <a:rPr lang="en-US" sz="1600" dirty="0">
                <a:solidFill>
                  <a:schemeClr val="bg1"/>
                </a:solidFill>
                <a:latin typeface="Bookman Old Style" panose="02050604050505020204" pitchFamily="18" charset="0"/>
              </a:rPr>
              <a:t>In contemporary healthcare, the integration of Internet of Things (</a:t>
            </a:r>
            <a:r>
              <a:rPr lang="en-US" sz="1600" dirty="0" err="1">
                <a:solidFill>
                  <a:schemeClr val="bg1"/>
                </a:solidFill>
                <a:latin typeface="Bookman Old Style" panose="02050604050505020204" pitchFamily="18" charset="0"/>
              </a:rPr>
              <a:t>IoT</a:t>
            </a:r>
            <a:r>
              <a:rPr lang="en-US" sz="1600" dirty="0">
                <a:solidFill>
                  <a:schemeClr val="bg1"/>
                </a:solidFill>
                <a:latin typeface="Bookman Old Style" panose="02050604050505020204" pitchFamily="18" charset="0"/>
              </a:rPr>
              <a:t>) technology has proven instrumental in enhancing patient care and monitoring. </a:t>
            </a:r>
            <a:r>
              <a:rPr lang="en-US" sz="1600" dirty="0" smtClean="0">
                <a:solidFill>
                  <a:schemeClr val="bg1"/>
                </a:solidFill>
                <a:latin typeface="Bookman Old Style" panose="02050604050505020204" pitchFamily="18" charset="0"/>
              </a:rPr>
              <a:t>This project is about </a:t>
            </a:r>
            <a:r>
              <a:rPr lang="en-US" sz="1600" dirty="0" err="1" smtClean="0">
                <a:solidFill>
                  <a:schemeClr val="bg1"/>
                </a:solidFill>
                <a:latin typeface="Bookman Old Style" panose="02050604050505020204" pitchFamily="18" charset="0"/>
              </a:rPr>
              <a:t>IoT</a:t>
            </a:r>
            <a:r>
              <a:rPr lang="en-US" sz="1600" dirty="0" smtClean="0">
                <a:solidFill>
                  <a:schemeClr val="bg1"/>
                </a:solidFill>
                <a:latin typeface="Bookman Old Style" panose="02050604050505020204" pitchFamily="18" charset="0"/>
              </a:rPr>
              <a:t> based </a:t>
            </a:r>
            <a:r>
              <a:rPr lang="en-US" sz="1600" dirty="0">
                <a:solidFill>
                  <a:schemeClr val="bg1"/>
                </a:solidFill>
                <a:latin typeface="Bookman Old Style" panose="02050604050505020204" pitchFamily="18" charset="0"/>
              </a:rPr>
              <a:t>ICU Patient Monitoring System designed for real-time tracking of critical health parameters such as temperature, body humidity, pulse rate, and blood pressure. The system utilizes Arduino microcontrollers for data acquisition and processing, coupled with the powerful cloud-based platform </a:t>
            </a:r>
            <a:r>
              <a:rPr lang="en-US" sz="1600" dirty="0" smtClean="0">
                <a:solidFill>
                  <a:schemeClr val="bg1"/>
                </a:solidFill>
                <a:latin typeface="Bookman Old Style" panose="02050604050505020204" pitchFamily="18" charset="0"/>
              </a:rPr>
              <a:t>Thing Speak </a:t>
            </a:r>
            <a:r>
              <a:rPr lang="en-US" sz="1600" dirty="0">
                <a:solidFill>
                  <a:schemeClr val="bg1"/>
                </a:solidFill>
                <a:latin typeface="Bookman Old Style" panose="02050604050505020204" pitchFamily="18" charset="0"/>
              </a:rPr>
              <a:t>for seamless data storage and analysis</a:t>
            </a:r>
            <a:r>
              <a:rPr lang="en-US" sz="1600" dirty="0" smtClean="0">
                <a:solidFill>
                  <a:schemeClr val="bg1"/>
                </a:solidFill>
                <a:latin typeface="Bookman Old Style" panose="02050604050505020204" pitchFamily="18" charset="0"/>
              </a:rPr>
              <a:t>.</a:t>
            </a:r>
            <a:endParaRPr lang="en-IN" sz="1600" dirty="0">
              <a:solidFill>
                <a:schemeClr val="bg1"/>
              </a:solidFill>
              <a:latin typeface="Bookman Old Style" panose="02050604050505020204" pitchFamily="18" charset="0"/>
            </a:endParaRPr>
          </a:p>
          <a:p>
            <a:pPr marL="0" indent="0" algn="just">
              <a:buNone/>
            </a:pPr>
            <a:endParaRPr lang="en-US" dirty="0">
              <a:latin typeface="Century Gothic" panose="020B0502020202020204"/>
              <a:cs typeface="Times New Roman"/>
            </a:endParaRPr>
          </a:p>
        </p:txBody>
      </p:sp>
    </p:spTree>
    <p:extLst>
      <p:ext uri="{BB962C8B-B14F-4D97-AF65-F5344CB8AC3E}">
        <p14:creationId xmlns:p14="http://schemas.microsoft.com/office/powerpoint/2010/main" val="411515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83628"/>
            <a:ext cx="9404723" cy="803427"/>
          </a:xfrm>
        </p:spPr>
        <p:txBody>
          <a:bodyPr>
            <a:normAutofit fontScale="90000"/>
          </a:bodyPr>
          <a:lstStyle/>
          <a:p>
            <a:r>
              <a:rPr lang="en-IN" sz="3100" dirty="0" smtClean="0">
                <a:latin typeface="Bookman Old Style" panose="02050604050505020204" pitchFamily="18" charset="0"/>
                <a:cs typeface="Times New Roman" panose="02020603050405020304" pitchFamily="18" charset="0"/>
              </a:rPr>
              <a:t>INTRODUCTION</a:t>
            </a:r>
            <a:r>
              <a:rPr lang="en-IN" sz="2800" dirty="0" smtClean="0">
                <a:latin typeface="Bookman Old Style" panose="02050604050505020204" pitchFamily="18" charset="0"/>
                <a:cs typeface="Times New Roman" panose="02020603050405020304" pitchFamily="18" charset="0"/>
              </a:rPr>
              <a:t/>
            </a:r>
            <a:br>
              <a:rPr lang="en-IN" sz="2800" dirty="0" smtClean="0">
                <a:latin typeface="Bookman Old Style" panose="02050604050505020204" pitchFamily="18" charset="0"/>
                <a:cs typeface="Times New Roman" panose="02020603050405020304" pitchFamily="18" charset="0"/>
              </a:rPr>
            </a:br>
            <a:endParaRPr lang="en-IN" sz="2800" dirty="0">
              <a:latin typeface="Bookman Old Style" panose="02050604050505020204" pitchFamily="18" charset="0"/>
              <a:cs typeface="Times New Roman" panose="02020603050405020304" pitchFamily="18" charset="0"/>
            </a:endParaRPr>
          </a:p>
        </p:txBody>
      </p:sp>
      <p:sp>
        <p:nvSpPr>
          <p:cNvPr id="3" name="Content Placeholder 2"/>
          <p:cNvSpPr>
            <a:spLocks noGrp="1"/>
          </p:cNvSpPr>
          <p:nvPr>
            <p:ph idx="1"/>
          </p:nvPr>
        </p:nvSpPr>
        <p:spPr>
          <a:xfrm>
            <a:off x="646111" y="1085341"/>
            <a:ext cx="8946541" cy="2902601"/>
          </a:xfrm>
        </p:spPr>
        <p:txBody>
          <a:bodyPr>
            <a:normAutofit/>
          </a:bodyPr>
          <a:lstStyle/>
          <a:p>
            <a:pPr marL="0" indent="0" algn="just">
              <a:lnSpc>
                <a:spcPct val="150000"/>
              </a:lnSpc>
              <a:buNone/>
            </a:pPr>
            <a:r>
              <a:rPr lang="en-US" sz="1600" dirty="0">
                <a:solidFill>
                  <a:schemeClr val="bg1"/>
                </a:solidFill>
                <a:latin typeface="Bookman Old Style" panose="02050604050505020204" pitchFamily="18" charset="0"/>
              </a:rPr>
              <a:t>Intensive Care Unit or ICU is where the patients who are critically ill are admitted for treatment. For such critical conditions the Doctors need to have an all-time update patient’s health related parameters like their blood pressure, heart pulse and temperature. To do manually, this is too tedious a task and also for multiple patients it becomes close to impossible. For this type of situations this IOT based system can bring about an automation that can keep the Doctors updated all time over internet.</a:t>
            </a:r>
            <a:endParaRPr lang="en-IN" sz="16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93237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028E1-62B8-2083-6A27-15DAD42F2404}"/>
              </a:ext>
            </a:extLst>
          </p:cNvPr>
          <p:cNvSpPr>
            <a:spLocks noGrp="1"/>
          </p:cNvSpPr>
          <p:nvPr>
            <p:ph type="title"/>
          </p:nvPr>
        </p:nvSpPr>
        <p:spPr>
          <a:xfrm>
            <a:off x="646111" y="452718"/>
            <a:ext cx="9404723" cy="766482"/>
          </a:xfrm>
        </p:spPr>
        <p:txBody>
          <a:bodyPr/>
          <a:lstStyle/>
          <a:p>
            <a:r>
              <a:rPr lang="en-US" sz="2800" dirty="0">
                <a:latin typeface="Bookman Old Style" panose="02050604050505020204" pitchFamily="18" charset="0"/>
                <a:cs typeface="Times New Roman"/>
              </a:rPr>
              <a:t>EXISTING SYSTEM</a:t>
            </a:r>
          </a:p>
        </p:txBody>
      </p:sp>
      <p:sp>
        <p:nvSpPr>
          <p:cNvPr id="3" name="Content Placeholder 2">
            <a:extLst>
              <a:ext uri="{FF2B5EF4-FFF2-40B4-BE49-F238E27FC236}">
                <a16:creationId xmlns:a16="http://schemas.microsoft.com/office/drawing/2014/main" xmlns="" id="{C624A4E3-46C9-771B-79CF-1A2E303B439B}"/>
              </a:ext>
            </a:extLst>
          </p:cNvPr>
          <p:cNvSpPr>
            <a:spLocks noGrp="1"/>
          </p:cNvSpPr>
          <p:nvPr>
            <p:ph idx="1"/>
          </p:nvPr>
        </p:nvSpPr>
        <p:spPr>
          <a:xfrm>
            <a:off x="350812" y="1219200"/>
            <a:ext cx="9389324" cy="2143432"/>
          </a:xfrm>
        </p:spPr>
        <p:txBody>
          <a:bodyPr vert="horz" lIns="91440" tIns="45720" rIns="91440" bIns="45720" rtlCol="0" anchor="t">
            <a:normAutofit fontScale="70000" lnSpcReduction="20000"/>
          </a:bodyPr>
          <a:lstStyle/>
          <a:p>
            <a:pPr algn="just">
              <a:lnSpc>
                <a:spcPct val="160000"/>
              </a:lnSpc>
              <a:buNone/>
            </a:pPr>
            <a:r>
              <a:rPr lang="en-US" sz="2300" dirty="0" smtClean="0">
                <a:latin typeface="Bookman Old Style" panose="02050604050505020204" pitchFamily="18" charset="0"/>
              </a:rPr>
              <a:t>    </a:t>
            </a:r>
            <a:r>
              <a:rPr lang="en-IN" sz="2300" dirty="0" smtClean="0">
                <a:solidFill>
                  <a:schemeClr val="bg1"/>
                </a:solidFill>
                <a:latin typeface="Bookman Old Style" panose="02050604050505020204" pitchFamily="18" charset="0"/>
              </a:rPr>
              <a:t>The </a:t>
            </a:r>
            <a:r>
              <a:rPr lang="en-IN" sz="2300" dirty="0">
                <a:solidFill>
                  <a:schemeClr val="bg1"/>
                </a:solidFill>
                <a:latin typeface="Bookman Old Style" panose="02050604050505020204" pitchFamily="18" charset="0"/>
              </a:rPr>
              <a:t>present ICU patient monitoring system incorporates </a:t>
            </a:r>
            <a:r>
              <a:rPr lang="en-IN" sz="2300" dirty="0" smtClean="0">
                <a:solidFill>
                  <a:schemeClr val="bg1"/>
                </a:solidFill>
                <a:latin typeface="Bookman Old Style" panose="02050604050505020204" pitchFamily="18" charset="0"/>
              </a:rPr>
              <a:t>RFID </a:t>
            </a:r>
            <a:r>
              <a:rPr lang="en-IN" sz="2300" dirty="0">
                <a:solidFill>
                  <a:schemeClr val="bg1"/>
                </a:solidFill>
                <a:latin typeface="Bookman Old Style" panose="02050604050505020204" pitchFamily="18" charset="0"/>
              </a:rPr>
              <a:t>(Radio </a:t>
            </a:r>
            <a:r>
              <a:rPr lang="en-IN" sz="2300" dirty="0" smtClean="0">
                <a:solidFill>
                  <a:schemeClr val="bg1"/>
                </a:solidFill>
                <a:latin typeface="Bookman Old Style" panose="02050604050505020204" pitchFamily="18" charset="0"/>
              </a:rPr>
              <a:t>Frequency Identification) technology which contains tags that are used for identifying and tracking objects or people. In ICU Patient monitoring system RFID can be used to track equipment, medications, and sometimes patients. RFID tags emits unique identifier when scanned by reader and provide information about the location or status of the tagged item or person.</a:t>
            </a:r>
            <a:endParaRPr lang="en-US" sz="2300" dirty="0">
              <a:solidFill>
                <a:schemeClr val="bg1"/>
              </a:solidFill>
              <a:latin typeface="Bookman Old Style" panose="02050604050505020204" pitchFamily="18" charset="0"/>
              <a:cs typeface="Times New Roman"/>
            </a:endParaRPr>
          </a:p>
        </p:txBody>
      </p:sp>
      <p:pic>
        <p:nvPicPr>
          <p:cNvPr id="4" name="Picture 3"/>
          <p:cNvPicPr>
            <a:picLocks noChangeAspect="1"/>
          </p:cNvPicPr>
          <p:nvPr/>
        </p:nvPicPr>
        <p:blipFill>
          <a:blip r:embed="rId2"/>
          <a:stretch>
            <a:fillRect/>
          </a:stretch>
        </p:blipFill>
        <p:spPr>
          <a:xfrm>
            <a:off x="3303936" y="3362632"/>
            <a:ext cx="4089072" cy="3362038"/>
          </a:xfrm>
          <a:prstGeom prst="rect">
            <a:avLst/>
          </a:prstGeom>
        </p:spPr>
      </p:pic>
    </p:spTree>
    <p:extLst>
      <p:ext uri="{BB962C8B-B14F-4D97-AF65-F5344CB8AC3E}">
        <p14:creationId xmlns:p14="http://schemas.microsoft.com/office/powerpoint/2010/main" val="15872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B778B2-65ED-BF8C-7333-0A40C0755595}"/>
              </a:ext>
            </a:extLst>
          </p:cNvPr>
          <p:cNvSpPr>
            <a:spLocks noGrp="1"/>
          </p:cNvSpPr>
          <p:nvPr>
            <p:ph type="title"/>
          </p:nvPr>
        </p:nvSpPr>
        <p:spPr>
          <a:xfrm>
            <a:off x="646111" y="452718"/>
            <a:ext cx="9404723" cy="879389"/>
          </a:xfrm>
        </p:spPr>
        <p:txBody>
          <a:bodyPr/>
          <a:lstStyle/>
          <a:p>
            <a:r>
              <a:rPr lang="en-US" sz="2800" dirty="0">
                <a:latin typeface="Bookman Old Style" panose="02050604050505020204" pitchFamily="18" charset="0"/>
                <a:cs typeface="Times New Roman"/>
              </a:rPr>
              <a:t>DISADVANTAGES</a:t>
            </a:r>
          </a:p>
        </p:txBody>
      </p:sp>
      <p:sp>
        <p:nvSpPr>
          <p:cNvPr id="3" name="Content Placeholder 2">
            <a:extLst>
              <a:ext uri="{FF2B5EF4-FFF2-40B4-BE49-F238E27FC236}">
                <a16:creationId xmlns:a16="http://schemas.microsoft.com/office/drawing/2014/main" xmlns="" id="{A63C820A-0F03-F8B5-AB2A-1EE8566BC8DE}"/>
              </a:ext>
            </a:extLst>
          </p:cNvPr>
          <p:cNvSpPr>
            <a:spLocks noGrp="1"/>
          </p:cNvSpPr>
          <p:nvPr>
            <p:ph idx="1"/>
          </p:nvPr>
        </p:nvSpPr>
        <p:spPr>
          <a:xfrm>
            <a:off x="732609" y="1332107"/>
            <a:ext cx="8946541" cy="4195481"/>
          </a:xfrm>
        </p:spPr>
        <p:txBody>
          <a:bodyPr vert="horz" lIns="91440" tIns="45720" rIns="91440" bIns="45720" rtlCol="0" anchor="t">
            <a:normAutofit/>
          </a:bodyPr>
          <a:lstStyle/>
          <a:p>
            <a:pPr>
              <a:lnSpc>
                <a:spcPct val="150000"/>
              </a:lnSpc>
              <a:buFont typeface="Wingdings" panose="05000000000000000000" pitchFamily="2" charset="2"/>
              <a:buChar char="Ø"/>
            </a:pPr>
            <a:r>
              <a:rPr lang="en-US" sz="1600" dirty="0" smtClean="0">
                <a:solidFill>
                  <a:schemeClr val="bg1"/>
                </a:solidFill>
                <a:latin typeface="Bookman Old Style" panose="02050604050505020204" pitchFamily="18" charset="0"/>
                <a:cs typeface="Times New Roman"/>
              </a:rPr>
              <a:t>Limited Range</a:t>
            </a:r>
          </a:p>
          <a:p>
            <a:pPr>
              <a:lnSpc>
                <a:spcPct val="150000"/>
              </a:lnSpc>
              <a:buFont typeface="Wingdings" panose="05000000000000000000" pitchFamily="2" charset="2"/>
              <a:buChar char="Ø"/>
            </a:pPr>
            <a:r>
              <a:rPr lang="en-US" sz="1600" dirty="0" smtClean="0">
                <a:solidFill>
                  <a:schemeClr val="bg1"/>
                </a:solidFill>
                <a:latin typeface="Bookman Old Style" panose="02050604050505020204" pitchFamily="18" charset="0"/>
                <a:cs typeface="Times New Roman"/>
              </a:rPr>
              <a:t>Interference</a:t>
            </a:r>
          </a:p>
          <a:p>
            <a:pPr>
              <a:lnSpc>
                <a:spcPct val="150000"/>
              </a:lnSpc>
              <a:buFont typeface="Wingdings" panose="05000000000000000000" pitchFamily="2" charset="2"/>
              <a:buChar char="Ø"/>
            </a:pPr>
            <a:r>
              <a:rPr lang="en-US" sz="1600" dirty="0" smtClean="0">
                <a:solidFill>
                  <a:schemeClr val="bg1"/>
                </a:solidFill>
                <a:latin typeface="Bookman Old Style" panose="02050604050505020204" pitchFamily="18" charset="0"/>
                <a:cs typeface="Times New Roman"/>
              </a:rPr>
              <a:t>Cost</a:t>
            </a:r>
          </a:p>
          <a:p>
            <a:pPr>
              <a:lnSpc>
                <a:spcPct val="150000"/>
              </a:lnSpc>
              <a:buFont typeface="Wingdings" panose="05000000000000000000" pitchFamily="2" charset="2"/>
              <a:buChar char="Ø"/>
            </a:pPr>
            <a:r>
              <a:rPr lang="en-US" sz="1600" dirty="0" smtClean="0">
                <a:solidFill>
                  <a:schemeClr val="bg1"/>
                </a:solidFill>
                <a:latin typeface="Bookman Old Style" panose="02050604050505020204" pitchFamily="18" charset="0"/>
                <a:cs typeface="Times New Roman"/>
              </a:rPr>
              <a:t>Limited Data Capture</a:t>
            </a:r>
            <a:endParaRPr lang="en-US" sz="1600" dirty="0">
              <a:solidFill>
                <a:schemeClr val="bg1"/>
              </a:solidFill>
              <a:latin typeface="Bookman Old Style" panose="02050604050505020204" pitchFamily="18" charset="0"/>
              <a:cs typeface="Times New Roman"/>
            </a:endParaRPr>
          </a:p>
          <a:p>
            <a:pPr>
              <a:lnSpc>
                <a:spcPct val="150000"/>
              </a:lnSpc>
              <a:buFont typeface="Wingdings" panose="05000000000000000000" pitchFamily="2" charset="2"/>
              <a:buChar char="Ø"/>
            </a:pPr>
            <a:r>
              <a:rPr lang="en-US" sz="1600" dirty="0" smtClean="0">
                <a:solidFill>
                  <a:schemeClr val="bg1"/>
                </a:solidFill>
                <a:latin typeface="Bookman Old Style" panose="02050604050505020204" pitchFamily="18" charset="0"/>
                <a:cs typeface="Times New Roman"/>
              </a:rPr>
              <a:t>Scalability</a:t>
            </a:r>
          </a:p>
        </p:txBody>
      </p:sp>
    </p:spTree>
    <p:extLst>
      <p:ext uri="{BB962C8B-B14F-4D97-AF65-F5344CB8AC3E}">
        <p14:creationId xmlns:p14="http://schemas.microsoft.com/office/powerpoint/2010/main" val="293532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15AD9-0252-B83A-29C6-EECC196D6E79}"/>
              </a:ext>
            </a:extLst>
          </p:cNvPr>
          <p:cNvSpPr>
            <a:spLocks noGrp="1"/>
          </p:cNvSpPr>
          <p:nvPr>
            <p:ph type="title"/>
          </p:nvPr>
        </p:nvSpPr>
        <p:spPr>
          <a:xfrm>
            <a:off x="365891" y="231492"/>
            <a:ext cx="9404723" cy="541907"/>
          </a:xfrm>
        </p:spPr>
        <p:txBody>
          <a:bodyPr/>
          <a:lstStyle/>
          <a:p>
            <a:r>
              <a:rPr lang="en-US" sz="2800" dirty="0">
                <a:latin typeface="Bookman Old Style" panose="02050604050505020204" pitchFamily="18" charset="0"/>
                <a:cs typeface="Times New Roman"/>
              </a:rPr>
              <a:t>PROPOSED SYSTEM</a:t>
            </a:r>
          </a:p>
        </p:txBody>
      </p:sp>
      <p:pic>
        <p:nvPicPr>
          <p:cNvPr id="4" name="Picture 3"/>
          <p:cNvPicPr>
            <a:picLocks noChangeAspect="1"/>
          </p:cNvPicPr>
          <p:nvPr/>
        </p:nvPicPr>
        <p:blipFill>
          <a:blip r:embed="rId2"/>
          <a:stretch>
            <a:fillRect/>
          </a:stretch>
        </p:blipFill>
        <p:spPr>
          <a:xfrm>
            <a:off x="3859760" y="3737742"/>
            <a:ext cx="3463048" cy="3007658"/>
          </a:xfrm>
          <a:prstGeom prst="rect">
            <a:avLst/>
          </a:prstGeom>
        </p:spPr>
      </p:pic>
      <p:sp>
        <p:nvSpPr>
          <p:cNvPr id="5" name="Rectangle 4"/>
          <p:cNvSpPr/>
          <p:nvPr/>
        </p:nvSpPr>
        <p:spPr>
          <a:xfrm>
            <a:off x="365891" y="798653"/>
            <a:ext cx="9978836" cy="3046988"/>
          </a:xfrm>
          <a:prstGeom prst="rect">
            <a:avLst/>
          </a:prstGeom>
        </p:spPr>
        <p:txBody>
          <a:bodyPr wrap="square">
            <a:spAutoFit/>
          </a:bodyPr>
          <a:lstStyle/>
          <a:p>
            <a:pPr algn="just">
              <a:lnSpc>
                <a:spcPct val="150000"/>
              </a:lnSpc>
              <a:spcAft>
                <a:spcPts val="1000"/>
              </a:spcAft>
            </a:pPr>
            <a:r>
              <a:rPr lang="en-IN" sz="1600" dirty="0">
                <a:solidFill>
                  <a:schemeClr val="bg1"/>
                </a:solidFill>
                <a:latin typeface="Bookman Old Style" panose="02050604050505020204" pitchFamily="18" charset="0"/>
              </a:rPr>
              <a:t>The proposed system incorporates various sensors to continuously monitor the patient's vital signs, ensuring a comprehensive health assessment. A temperature sensor measures body temperature, a humidity sensor records body humidity levels, a pulse rate sensor captures heart rate, and a blood pressure sensor monitors blood pressure variations. The Arduino microcontroller processes the acquired data and transmits it securely to the </a:t>
            </a:r>
            <a:r>
              <a:rPr lang="en-IN" sz="1600" dirty="0" smtClean="0">
                <a:solidFill>
                  <a:schemeClr val="bg1"/>
                </a:solidFill>
                <a:latin typeface="Bookman Old Style" panose="02050604050505020204" pitchFamily="18" charset="0"/>
              </a:rPr>
              <a:t>Thing Speak </a:t>
            </a:r>
            <a:r>
              <a:rPr lang="en-IN" sz="1600" dirty="0">
                <a:solidFill>
                  <a:schemeClr val="bg1"/>
                </a:solidFill>
                <a:latin typeface="Bookman Old Style" panose="02050604050505020204" pitchFamily="18" charset="0"/>
              </a:rPr>
              <a:t>cloud platform using Wi-Fi </a:t>
            </a:r>
            <a:r>
              <a:rPr lang="en-IN" sz="1600" dirty="0" smtClean="0">
                <a:solidFill>
                  <a:schemeClr val="bg1"/>
                </a:solidFill>
                <a:latin typeface="Bookman Old Style" panose="02050604050505020204" pitchFamily="18" charset="0"/>
              </a:rPr>
              <a:t>connectivity. </a:t>
            </a:r>
            <a:r>
              <a:rPr lang="en-US" sz="1600" dirty="0" smtClean="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The </a:t>
            </a:r>
            <a:r>
              <a:rPr lang="en-US" sz="16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system's user-friendly interface enables remote monitoring, while alerts and notifications ensure timely intervention by medical staff in response to abnormal health parameter deviations.</a:t>
            </a:r>
            <a:endParaRPr lang="en-IN" sz="16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604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B3E87-F364-47B4-1251-C84F4D29FB0E}"/>
              </a:ext>
            </a:extLst>
          </p:cNvPr>
          <p:cNvSpPr>
            <a:spLocks noGrp="1"/>
          </p:cNvSpPr>
          <p:nvPr>
            <p:ph type="title"/>
          </p:nvPr>
        </p:nvSpPr>
        <p:spPr>
          <a:xfrm>
            <a:off x="646111" y="452718"/>
            <a:ext cx="9404723" cy="697656"/>
          </a:xfrm>
        </p:spPr>
        <p:txBody>
          <a:bodyPr/>
          <a:lstStyle/>
          <a:p>
            <a:r>
              <a:rPr lang="en-US" sz="2800" dirty="0">
                <a:latin typeface="Bookman Old Style" panose="02050604050505020204" pitchFamily="18" charset="0"/>
                <a:cs typeface="Times New Roman"/>
              </a:rPr>
              <a:t>ADVANTAGES</a:t>
            </a:r>
          </a:p>
        </p:txBody>
      </p:sp>
      <p:sp>
        <p:nvSpPr>
          <p:cNvPr id="3" name="Content Placeholder 2">
            <a:extLst>
              <a:ext uri="{FF2B5EF4-FFF2-40B4-BE49-F238E27FC236}">
                <a16:creationId xmlns:a16="http://schemas.microsoft.com/office/drawing/2014/main" xmlns="" id="{06D97A4D-C7F9-30A3-4CA0-491E3E41C3D8}"/>
              </a:ext>
            </a:extLst>
          </p:cNvPr>
          <p:cNvSpPr>
            <a:spLocks noGrp="1"/>
          </p:cNvSpPr>
          <p:nvPr>
            <p:ph idx="1"/>
          </p:nvPr>
        </p:nvSpPr>
        <p:spPr>
          <a:xfrm>
            <a:off x="646111" y="1288360"/>
            <a:ext cx="9296649" cy="4936886"/>
          </a:xfrm>
        </p:spPr>
        <p:txBody>
          <a:bodyPr vert="horz" lIns="91440" tIns="45720" rIns="91440" bIns="45720" rtlCol="0" anchor="t">
            <a:normAutofit/>
          </a:bodyPr>
          <a:lstStyle/>
          <a:p>
            <a:pPr>
              <a:lnSpc>
                <a:spcPct val="150000"/>
              </a:lnSpc>
              <a:buFont typeface="Wingdings" charset="2"/>
              <a:buChar char="Ø"/>
            </a:pPr>
            <a:r>
              <a:rPr lang="en-IN" sz="1600" dirty="0" smtClean="0">
                <a:solidFill>
                  <a:schemeClr val="bg1"/>
                </a:solidFill>
                <a:latin typeface="Bookman Old Style" panose="02050604050505020204" pitchFamily="18" charset="0"/>
              </a:rPr>
              <a:t>Real-Time Monitoring</a:t>
            </a:r>
          </a:p>
          <a:p>
            <a:pPr>
              <a:lnSpc>
                <a:spcPct val="150000"/>
              </a:lnSpc>
              <a:buFont typeface="Wingdings" charset="2"/>
              <a:buChar char="Ø"/>
            </a:pPr>
            <a:r>
              <a:rPr lang="en-IN" sz="1600" dirty="0" smtClean="0">
                <a:solidFill>
                  <a:schemeClr val="bg1"/>
                </a:solidFill>
                <a:latin typeface="Bookman Old Style" panose="02050604050505020204" pitchFamily="18" charset="0"/>
              </a:rPr>
              <a:t>Remote Monitoring</a:t>
            </a:r>
          </a:p>
          <a:p>
            <a:pPr>
              <a:lnSpc>
                <a:spcPct val="150000"/>
              </a:lnSpc>
              <a:buFont typeface="Wingdings" charset="2"/>
              <a:buChar char="Ø"/>
            </a:pPr>
            <a:r>
              <a:rPr lang="en-IN" sz="1600" dirty="0" smtClean="0">
                <a:solidFill>
                  <a:schemeClr val="bg1"/>
                </a:solidFill>
                <a:latin typeface="Bookman Old Style" panose="02050604050505020204" pitchFamily="18" charset="0"/>
              </a:rPr>
              <a:t>Data Integration</a:t>
            </a:r>
          </a:p>
          <a:p>
            <a:pPr>
              <a:lnSpc>
                <a:spcPct val="150000"/>
              </a:lnSpc>
              <a:buFont typeface="Wingdings" charset="2"/>
              <a:buChar char="Ø"/>
            </a:pPr>
            <a:r>
              <a:rPr lang="en-IN" sz="1600" dirty="0" smtClean="0">
                <a:solidFill>
                  <a:schemeClr val="bg1"/>
                </a:solidFill>
                <a:latin typeface="Bookman Old Style" panose="02050604050505020204" pitchFamily="18" charset="0"/>
              </a:rPr>
              <a:t>Enhanced patient safety</a:t>
            </a:r>
          </a:p>
          <a:p>
            <a:pPr marL="0" indent="0">
              <a:buNone/>
            </a:pPr>
            <a:endParaRPr lang="en-IN" sz="1600" dirty="0" smtClean="0"/>
          </a:p>
          <a:p>
            <a:pPr>
              <a:buFont typeface="Wingdings" charset="2"/>
              <a:buChar char="Ø"/>
            </a:pPr>
            <a:endParaRPr lang="en-IN" sz="1600" dirty="0"/>
          </a:p>
          <a:p>
            <a:pPr>
              <a:buFont typeface="Wingdings" charset="2"/>
              <a:buChar char="Ø"/>
            </a:pPr>
            <a:endParaRPr lang="en-US" dirty="0">
              <a:latin typeface="Times New Roman"/>
              <a:cs typeface="Times New Roman"/>
            </a:endParaRPr>
          </a:p>
        </p:txBody>
      </p:sp>
    </p:spTree>
    <p:extLst>
      <p:ext uri="{BB962C8B-B14F-4D97-AF65-F5344CB8AC3E}">
        <p14:creationId xmlns:p14="http://schemas.microsoft.com/office/powerpoint/2010/main" val="544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92DD8-FAC8-26F2-66BD-0A937D4938C3}"/>
              </a:ext>
            </a:extLst>
          </p:cNvPr>
          <p:cNvSpPr>
            <a:spLocks noGrp="1"/>
          </p:cNvSpPr>
          <p:nvPr>
            <p:ph type="title"/>
          </p:nvPr>
        </p:nvSpPr>
        <p:spPr>
          <a:xfrm>
            <a:off x="646111" y="452718"/>
            <a:ext cx="9404723" cy="697656"/>
          </a:xfrm>
        </p:spPr>
        <p:txBody>
          <a:bodyPr/>
          <a:lstStyle/>
          <a:p>
            <a:r>
              <a:rPr lang="en-US" sz="2800" dirty="0" smtClean="0">
                <a:latin typeface="Bookman Old Style" panose="02050604050505020204" pitchFamily="18" charset="0"/>
                <a:cs typeface="Times New Roman"/>
              </a:rPr>
              <a:t>SYSTEM REQUIREMENTS</a:t>
            </a:r>
            <a:endParaRPr lang="en-US" sz="2800" dirty="0">
              <a:latin typeface="Bookman Old Style" panose="02050604050505020204" pitchFamily="18" charset="0"/>
              <a:cs typeface="Times New Roman"/>
            </a:endParaRPr>
          </a:p>
        </p:txBody>
      </p:sp>
      <p:sp>
        <p:nvSpPr>
          <p:cNvPr id="3" name="Content Placeholder 2">
            <a:extLst>
              <a:ext uri="{FF2B5EF4-FFF2-40B4-BE49-F238E27FC236}">
                <a16:creationId xmlns:a16="http://schemas.microsoft.com/office/drawing/2014/main" xmlns="" id="{833F3BA2-1943-EE2E-D69D-0F16CBA38B7F}"/>
              </a:ext>
            </a:extLst>
          </p:cNvPr>
          <p:cNvSpPr>
            <a:spLocks noGrp="1"/>
          </p:cNvSpPr>
          <p:nvPr>
            <p:ph sz="half" idx="1"/>
          </p:nvPr>
        </p:nvSpPr>
        <p:spPr>
          <a:xfrm>
            <a:off x="646111" y="1246215"/>
            <a:ext cx="4396339" cy="4195763"/>
          </a:xfrm>
        </p:spPr>
        <p:txBody>
          <a:bodyPr vert="horz" lIns="91440" tIns="45720" rIns="91440" bIns="45720" rtlCol="0" anchor="t">
            <a:normAutofit/>
          </a:bodyPr>
          <a:lstStyle/>
          <a:p>
            <a:pPr marL="0" indent="0">
              <a:buNone/>
            </a:pPr>
            <a:r>
              <a:rPr lang="en-US" b="1" dirty="0">
                <a:solidFill>
                  <a:schemeClr val="bg1"/>
                </a:solidFill>
                <a:latin typeface="Bookman Old Style" panose="02050604050505020204" pitchFamily="18" charset="0"/>
                <a:cs typeface="Times New Roman"/>
              </a:rPr>
              <a:t>HARDWARE REQUIREMENTS:</a:t>
            </a:r>
            <a:endParaRPr lang="en-US" dirty="0">
              <a:solidFill>
                <a:schemeClr val="bg1"/>
              </a:solidFill>
              <a:latin typeface="Bookman Old Style" panose="02050604050505020204" pitchFamily="18" charset="0"/>
            </a:endParaRPr>
          </a:p>
          <a:p>
            <a:pPr>
              <a:buFont typeface="Courier New" charset="2"/>
              <a:buChar char="o"/>
            </a:pPr>
            <a:r>
              <a:rPr lang="en-US" sz="1600" dirty="0" smtClean="0">
                <a:solidFill>
                  <a:schemeClr val="bg1"/>
                </a:solidFill>
                <a:latin typeface="Bookman Old Style" panose="02050604050505020204" pitchFamily="18" charset="0"/>
                <a:cs typeface="Times New Roman"/>
              </a:rPr>
              <a:t>Arduino UNO</a:t>
            </a:r>
          </a:p>
          <a:p>
            <a:pPr>
              <a:buFont typeface="Courier New" charset="2"/>
              <a:buChar char="o"/>
            </a:pPr>
            <a:r>
              <a:rPr lang="en-US" sz="1600" dirty="0" smtClean="0">
                <a:solidFill>
                  <a:schemeClr val="bg1"/>
                </a:solidFill>
                <a:latin typeface="Bookman Old Style" panose="02050604050505020204" pitchFamily="18" charset="0"/>
                <a:cs typeface="Times New Roman"/>
              </a:rPr>
              <a:t>DHT11</a:t>
            </a:r>
            <a:endParaRPr lang="en-US" sz="1600" dirty="0">
              <a:solidFill>
                <a:schemeClr val="bg1"/>
              </a:solidFill>
              <a:latin typeface="Bookman Old Style" panose="02050604050505020204" pitchFamily="18" charset="0"/>
              <a:cs typeface="Times New Roman"/>
            </a:endParaRPr>
          </a:p>
          <a:p>
            <a:pPr>
              <a:buClr>
                <a:srgbClr val="8AD0D6"/>
              </a:buClr>
              <a:buFont typeface="Courier New" charset="2"/>
              <a:buChar char="o"/>
            </a:pPr>
            <a:r>
              <a:rPr lang="en-US" sz="1600" dirty="0" smtClean="0">
                <a:solidFill>
                  <a:schemeClr val="bg1"/>
                </a:solidFill>
                <a:latin typeface="Bookman Old Style" panose="02050604050505020204" pitchFamily="18" charset="0"/>
                <a:cs typeface="Times New Roman"/>
              </a:rPr>
              <a:t>Pulse Sensor</a:t>
            </a:r>
            <a:endParaRPr lang="en-US" sz="1600" dirty="0">
              <a:solidFill>
                <a:schemeClr val="bg1"/>
              </a:solidFill>
              <a:latin typeface="Bookman Old Style" panose="02050604050505020204" pitchFamily="18" charset="0"/>
              <a:cs typeface="Times New Roman"/>
            </a:endParaRPr>
          </a:p>
          <a:p>
            <a:pPr>
              <a:buClr>
                <a:srgbClr val="8AD0D6"/>
              </a:buClr>
              <a:buFont typeface="Courier New" charset="2"/>
              <a:buChar char="o"/>
            </a:pPr>
            <a:r>
              <a:rPr lang="en-US" sz="1600" dirty="0">
                <a:solidFill>
                  <a:schemeClr val="bg1"/>
                </a:solidFill>
                <a:latin typeface="Bookman Old Style" panose="02050604050505020204" pitchFamily="18" charset="0"/>
                <a:cs typeface="Times New Roman"/>
              </a:rPr>
              <a:t>BMP 180</a:t>
            </a:r>
          </a:p>
          <a:p>
            <a:pPr>
              <a:buClr>
                <a:srgbClr val="8AD0D6"/>
              </a:buClr>
              <a:buFont typeface="Courier New" charset="2"/>
              <a:buChar char="o"/>
            </a:pPr>
            <a:r>
              <a:rPr lang="en-US" sz="1600" dirty="0">
                <a:solidFill>
                  <a:schemeClr val="bg1"/>
                </a:solidFill>
                <a:latin typeface="Bookman Old Style" panose="02050604050505020204" pitchFamily="18" charset="0"/>
                <a:cs typeface="Times New Roman"/>
              </a:rPr>
              <a:t>LCD</a:t>
            </a:r>
          </a:p>
          <a:p>
            <a:pPr>
              <a:buClr>
                <a:srgbClr val="8AD0D6"/>
              </a:buClr>
              <a:buFont typeface="Courier New" charset="2"/>
              <a:buChar char="o"/>
            </a:pPr>
            <a:r>
              <a:rPr lang="en-US" sz="1600" dirty="0">
                <a:solidFill>
                  <a:schemeClr val="bg1"/>
                </a:solidFill>
                <a:latin typeface="Bookman Old Style" panose="02050604050505020204" pitchFamily="18" charset="0"/>
                <a:cs typeface="Times New Roman"/>
              </a:rPr>
              <a:t>WI-FI </a:t>
            </a:r>
            <a:r>
              <a:rPr lang="en-US" sz="1600" dirty="0" smtClean="0">
                <a:solidFill>
                  <a:schemeClr val="bg1"/>
                </a:solidFill>
                <a:latin typeface="Bookman Old Style" panose="02050604050505020204" pitchFamily="18" charset="0"/>
                <a:cs typeface="Times New Roman"/>
              </a:rPr>
              <a:t>Module </a:t>
            </a:r>
          </a:p>
          <a:p>
            <a:pPr>
              <a:buClr>
                <a:srgbClr val="8AD0D6"/>
              </a:buClr>
              <a:buFont typeface="Courier New" charset="2"/>
              <a:buChar char="o"/>
            </a:pPr>
            <a:r>
              <a:rPr lang="en-US" sz="1600" dirty="0" smtClean="0">
                <a:solidFill>
                  <a:schemeClr val="bg1"/>
                </a:solidFill>
                <a:latin typeface="Bookman Old Style" panose="02050604050505020204" pitchFamily="18" charset="0"/>
                <a:cs typeface="Times New Roman"/>
              </a:rPr>
              <a:t>RPS</a:t>
            </a:r>
            <a:r>
              <a:rPr lang="en-US" sz="1600" dirty="0">
                <a:solidFill>
                  <a:schemeClr val="bg1"/>
                </a:solidFill>
                <a:latin typeface="Bookman Old Style" panose="02050604050505020204" pitchFamily="18" charset="0"/>
                <a:cs typeface="Times New Roman"/>
              </a:rPr>
              <a:t>  </a:t>
            </a:r>
            <a:r>
              <a:rPr lang="en-US" sz="1600" b="1" dirty="0">
                <a:solidFill>
                  <a:schemeClr val="bg1"/>
                </a:solidFill>
                <a:latin typeface="Bookman Old Style" panose="02050604050505020204" pitchFamily="18" charset="0"/>
                <a:cs typeface="Times New Roman"/>
              </a:rPr>
              <a:t>   </a:t>
            </a:r>
            <a:endParaRPr lang="en-US" sz="1600" dirty="0">
              <a:solidFill>
                <a:schemeClr val="bg1"/>
              </a:solidFill>
              <a:latin typeface="Bookman Old Style" panose="02050604050505020204" pitchFamily="18" charset="0"/>
            </a:endParaRPr>
          </a:p>
          <a:p>
            <a:pPr marL="0" indent="0">
              <a:buClr>
                <a:srgbClr val="8AD0D6"/>
              </a:buClr>
              <a:buNone/>
            </a:pPr>
            <a:r>
              <a:rPr lang="en-US" sz="1600" dirty="0"/>
              <a:t>     </a:t>
            </a:r>
          </a:p>
        </p:txBody>
      </p:sp>
      <p:sp>
        <p:nvSpPr>
          <p:cNvPr id="4" name="Content Placeholder 3">
            <a:extLst>
              <a:ext uri="{FF2B5EF4-FFF2-40B4-BE49-F238E27FC236}">
                <a16:creationId xmlns:a16="http://schemas.microsoft.com/office/drawing/2014/main" xmlns="" id="{C3692865-A863-4425-9B85-D9A0334C386F}"/>
              </a:ext>
            </a:extLst>
          </p:cNvPr>
          <p:cNvSpPr>
            <a:spLocks noGrp="1"/>
          </p:cNvSpPr>
          <p:nvPr>
            <p:ph sz="half" idx="2"/>
          </p:nvPr>
        </p:nvSpPr>
        <p:spPr>
          <a:xfrm>
            <a:off x="5654493" y="1246215"/>
            <a:ext cx="4396341" cy="4200245"/>
          </a:xfrm>
        </p:spPr>
        <p:txBody>
          <a:bodyPr vert="horz" lIns="91440" tIns="45720" rIns="91440" bIns="45720" rtlCol="0" anchor="t">
            <a:normAutofit/>
          </a:bodyPr>
          <a:lstStyle/>
          <a:p>
            <a:pPr marL="0" indent="0">
              <a:buNone/>
            </a:pPr>
            <a:r>
              <a:rPr lang="en-US" b="1" dirty="0">
                <a:solidFill>
                  <a:schemeClr val="bg1"/>
                </a:solidFill>
                <a:latin typeface="Bookman Old Style" panose="02050604050505020204" pitchFamily="18" charset="0"/>
                <a:cs typeface="Times New Roman"/>
              </a:rPr>
              <a:t>SOFTWARE REQUIREMENTS:</a:t>
            </a:r>
          </a:p>
          <a:p>
            <a:pPr>
              <a:buFont typeface="Courier New" charset="2"/>
              <a:buChar char="o"/>
            </a:pPr>
            <a:r>
              <a:rPr lang="en-US" sz="1600" dirty="0" smtClean="0">
                <a:solidFill>
                  <a:schemeClr val="bg1"/>
                </a:solidFill>
                <a:latin typeface="Bookman Old Style" panose="02050604050505020204" pitchFamily="18" charset="0"/>
                <a:cs typeface="Times New Roman"/>
              </a:rPr>
              <a:t>Arduino Compiler</a:t>
            </a:r>
            <a:endParaRPr lang="en-US" sz="1600" dirty="0">
              <a:solidFill>
                <a:schemeClr val="bg1"/>
              </a:solidFill>
              <a:latin typeface="Bookman Old Style" panose="02050604050505020204" pitchFamily="18" charset="0"/>
              <a:cs typeface="Times New Roman"/>
            </a:endParaRPr>
          </a:p>
          <a:p>
            <a:pPr>
              <a:buClr>
                <a:srgbClr val="8AD0D6"/>
              </a:buClr>
              <a:buFont typeface="Courier New" charset="2"/>
              <a:buChar char="o"/>
            </a:pPr>
            <a:r>
              <a:rPr lang="en-US" sz="1600" dirty="0" smtClean="0">
                <a:solidFill>
                  <a:schemeClr val="bg1"/>
                </a:solidFill>
                <a:latin typeface="Bookman Old Style" panose="02050604050505020204" pitchFamily="18" charset="0"/>
                <a:cs typeface="Times New Roman"/>
              </a:rPr>
              <a:t>Embedded </a:t>
            </a:r>
            <a:r>
              <a:rPr lang="en-US" sz="1600" dirty="0">
                <a:solidFill>
                  <a:schemeClr val="bg1"/>
                </a:solidFill>
                <a:latin typeface="Bookman Old Style" panose="02050604050505020204" pitchFamily="18" charset="0"/>
                <a:cs typeface="Times New Roman"/>
              </a:rPr>
              <a:t>C </a:t>
            </a:r>
            <a:r>
              <a:rPr lang="en-US" sz="1600" dirty="0" smtClean="0">
                <a:solidFill>
                  <a:schemeClr val="bg1"/>
                </a:solidFill>
                <a:latin typeface="Bookman Old Style" panose="02050604050505020204" pitchFamily="18" charset="0"/>
                <a:cs typeface="Times New Roman"/>
              </a:rPr>
              <a:t>Programming</a:t>
            </a:r>
            <a:endParaRPr lang="en-US" sz="1600" dirty="0">
              <a:solidFill>
                <a:schemeClr val="bg1"/>
              </a:solidFill>
              <a:latin typeface="Bookman Old Style" panose="02050604050505020204" pitchFamily="18" charset="0"/>
              <a:cs typeface="Times New Roman"/>
            </a:endParaRPr>
          </a:p>
          <a:p>
            <a:pPr>
              <a:buClr>
                <a:srgbClr val="8AD0D6"/>
              </a:buClr>
              <a:buFont typeface="Courier New" charset="2"/>
              <a:buChar char="o"/>
            </a:pPr>
            <a:r>
              <a:rPr lang="en-US" sz="1600" dirty="0" smtClean="0">
                <a:solidFill>
                  <a:schemeClr val="bg1"/>
                </a:solidFill>
                <a:latin typeface="Bookman Old Style" panose="02050604050505020204" pitchFamily="18" charset="0"/>
                <a:cs typeface="Times New Roman"/>
              </a:rPr>
              <a:t>Windows </a:t>
            </a:r>
            <a:r>
              <a:rPr lang="en-US" sz="1600" dirty="0">
                <a:solidFill>
                  <a:schemeClr val="bg1"/>
                </a:solidFill>
                <a:latin typeface="Bookman Old Style" panose="02050604050505020204" pitchFamily="18" charset="0"/>
                <a:cs typeface="Times New Roman"/>
              </a:rPr>
              <a:t>OS</a:t>
            </a:r>
          </a:p>
        </p:txBody>
      </p:sp>
    </p:spTree>
    <p:extLst>
      <p:ext uri="{BB962C8B-B14F-4D97-AF65-F5344CB8AC3E}">
        <p14:creationId xmlns:p14="http://schemas.microsoft.com/office/powerpoint/2010/main" val="21418596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426</TotalTime>
  <Words>634</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Bookman Old Style</vt:lpstr>
      <vt:lpstr>Calibri</vt:lpstr>
      <vt:lpstr>Century Gothic</vt:lpstr>
      <vt:lpstr>Courier New</vt:lpstr>
      <vt:lpstr>Times New Roman</vt:lpstr>
      <vt:lpstr>Wingdings</vt:lpstr>
      <vt:lpstr>Wingdings 3</vt:lpstr>
      <vt:lpstr>Slice</vt:lpstr>
      <vt:lpstr>            VIGNAN'S INSTITUTE OF MANAGEMENT AND             TECHNOLOGY FOR WOMEN                     DEPARTMENT OF COMPUTER SCIENCE AND ENGINEERING                                               MAJOR PROJECT REVIEW                                                                 ON                                ICU PATIENT MONITORING SYSTEM BASED ON IOT          </vt:lpstr>
      <vt:lpstr>CONTENTS</vt:lpstr>
      <vt:lpstr>ABSTRACT</vt:lpstr>
      <vt:lpstr>INTRODUCTION </vt:lpstr>
      <vt:lpstr>EXISTING SYSTEM</vt:lpstr>
      <vt:lpstr>DISADVANTAGES</vt:lpstr>
      <vt:lpstr>PROPOSED SYSTEM</vt:lpstr>
      <vt:lpstr>ADVANTAGES</vt:lpstr>
      <vt:lpstr>SYSTEM REQUIREMENTS</vt:lpstr>
      <vt:lpstr>BLOCK DIAGRAM</vt:lpstr>
      <vt:lpstr>FLOW CHART </vt:lpstr>
      <vt:lpstr>METHODOLOGY</vt:lpstr>
      <vt:lpstr>PowerPoint Presentation</vt:lpstr>
      <vt:lpstr>           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AOINT PDCELL</dc:creator>
  <cp:lastModifiedBy>Microsoft account</cp:lastModifiedBy>
  <cp:revision>54</cp:revision>
  <dcterms:created xsi:type="dcterms:W3CDTF">2024-02-01T13:06:49Z</dcterms:created>
  <dcterms:modified xsi:type="dcterms:W3CDTF">2024-04-03T14:02:29Z</dcterms:modified>
</cp:coreProperties>
</file>