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66" r:id="rId3"/>
    <p:sldId id="348" r:id="rId4"/>
    <p:sldId id="352" r:id="rId5"/>
    <p:sldId id="357" r:id="rId6"/>
    <p:sldId id="355" r:id="rId7"/>
    <p:sldId id="353" r:id="rId8"/>
    <p:sldId id="354" r:id="rId9"/>
    <p:sldId id="364" r:id="rId10"/>
    <p:sldId id="367" r:id="rId11"/>
    <p:sldId id="369" r:id="rId12"/>
    <p:sldId id="370" r:id="rId13"/>
    <p:sldId id="373" r:id="rId14"/>
    <p:sldId id="374" r:id="rId15"/>
    <p:sldId id="375" r:id="rId16"/>
    <p:sldId id="376" r:id="rId17"/>
  </p:sldIdLst>
  <p:sldSz cx="10080625" cy="8280400"/>
  <p:notesSz cx="6858000" cy="9144000"/>
  <p:defaultText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599815" algn="l" defTabSz="1028700" rtl="0" eaLnBrk="1" latinLnBrk="0" hangingPunct="1">
      <a:defRPr sz="2025" kern="1200">
        <a:solidFill>
          <a:schemeClr val="tx1"/>
        </a:solidFill>
        <a:latin typeface="+mn-lt"/>
        <a:ea typeface="+mn-ea"/>
        <a:cs typeface="+mn-cs"/>
      </a:defRPr>
    </a:lvl8pPr>
    <a:lvl9pPr marL="4114165" algn="l" defTabSz="1028700" rtl="0" eaLnBrk="1" latinLnBrk="0" hangingPunct="1">
      <a:defRPr sz="202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09">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7" autoAdjust="0"/>
    <p:restoredTop sz="93741" autoAdjust="0"/>
  </p:normalViewPr>
  <p:slideViewPr>
    <p:cSldViewPr>
      <p:cViewPr varScale="1">
        <p:scale>
          <a:sx n="92" d="100"/>
          <a:sy n="92" d="100"/>
        </p:scale>
        <p:origin x="1848" y="90"/>
      </p:cViewPr>
      <p:guideLst>
        <p:guide orient="horz" pos="2609"/>
        <p:guide pos="317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B560A2-0152-4042-9EB9-CEBDA71A588D}" type="datetimeFigureOut">
              <a:rPr lang="en-US" smtClean="0"/>
              <a:t>3/28/2024</a:t>
            </a:fld>
            <a:endParaRPr lang="en-US"/>
          </a:p>
        </p:txBody>
      </p:sp>
      <p:sp>
        <p:nvSpPr>
          <p:cNvPr id="4" name="Slide Image Placeholder 3"/>
          <p:cNvSpPr>
            <a:spLocks noGrp="1" noRot="1" noChangeAspect="1"/>
          </p:cNvSpPr>
          <p:nvPr>
            <p:ph type="sldImg" idx="2"/>
          </p:nvPr>
        </p:nvSpPr>
        <p:spPr>
          <a:xfrm>
            <a:off x="1341438" y="685800"/>
            <a:ext cx="4175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7375CF-FC5D-495C-9E2D-6019076439D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1028700" rtl="0" eaLnBrk="1" latinLnBrk="0" hangingPunct="1">
      <a:defRPr sz="1350" kern="1200">
        <a:solidFill>
          <a:schemeClr val="tx1"/>
        </a:solidFill>
        <a:latin typeface="+mn-lt"/>
        <a:ea typeface="+mn-ea"/>
        <a:cs typeface="+mn-cs"/>
      </a:defRPr>
    </a:lvl1pPr>
    <a:lvl2pPr marL="514350" algn="l" defTabSz="1028700" rtl="0" eaLnBrk="1" latinLnBrk="0" hangingPunct="1">
      <a:defRPr sz="1350" kern="1200">
        <a:solidFill>
          <a:schemeClr val="tx1"/>
        </a:solidFill>
        <a:latin typeface="+mn-lt"/>
        <a:ea typeface="+mn-ea"/>
        <a:cs typeface="+mn-cs"/>
      </a:defRPr>
    </a:lvl2pPr>
    <a:lvl3pPr marL="1028700" algn="l" defTabSz="1028700" rtl="0" eaLnBrk="1" latinLnBrk="0" hangingPunct="1">
      <a:defRPr sz="1350" kern="1200">
        <a:solidFill>
          <a:schemeClr val="tx1"/>
        </a:solidFill>
        <a:latin typeface="+mn-lt"/>
        <a:ea typeface="+mn-ea"/>
        <a:cs typeface="+mn-cs"/>
      </a:defRPr>
    </a:lvl3pPr>
    <a:lvl4pPr marL="1543050" algn="l" defTabSz="1028700" rtl="0" eaLnBrk="1" latinLnBrk="0" hangingPunct="1">
      <a:defRPr sz="1350" kern="1200">
        <a:solidFill>
          <a:schemeClr val="tx1"/>
        </a:solidFill>
        <a:latin typeface="+mn-lt"/>
        <a:ea typeface="+mn-ea"/>
        <a:cs typeface="+mn-cs"/>
      </a:defRPr>
    </a:lvl4pPr>
    <a:lvl5pPr marL="2057400" algn="l" defTabSz="1028700" rtl="0" eaLnBrk="1" latinLnBrk="0" hangingPunct="1">
      <a:defRPr sz="1350" kern="1200">
        <a:solidFill>
          <a:schemeClr val="tx1"/>
        </a:solidFill>
        <a:latin typeface="+mn-lt"/>
        <a:ea typeface="+mn-ea"/>
        <a:cs typeface="+mn-cs"/>
      </a:defRPr>
    </a:lvl5pPr>
    <a:lvl6pPr marL="2571750" algn="l" defTabSz="1028700" rtl="0" eaLnBrk="1" latinLnBrk="0" hangingPunct="1">
      <a:defRPr sz="1350" kern="1200">
        <a:solidFill>
          <a:schemeClr val="tx1"/>
        </a:solidFill>
        <a:latin typeface="+mn-lt"/>
        <a:ea typeface="+mn-ea"/>
        <a:cs typeface="+mn-cs"/>
      </a:defRPr>
    </a:lvl6pPr>
    <a:lvl7pPr marL="3086100" algn="l" defTabSz="1028700" rtl="0" eaLnBrk="1" latinLnBrk="0" hangingPunct="1">
      <a:defRPr sz="1350" kern="1200">
        <a:solidFill>
          <a:schemeClr val="tx1"/>
        </a:solidFill>
        <a:latin typeface="+mn-lt"/>
        <a:ea typeface="+mn-ea"/>
        <a:cs typeface="+mn-cs"/>
      </a:defRPr>
    </a:lvl7pPr>
    <a:lvl8pPr marL="3599815" algn="l" defTabSz="1028700" rtl="0" eaLnBrk="1" latinLnBrk="0" hangingPunct="1">
      <a:defRPr sz="1350" kern="1200">
        <a:solidFill>
          <a:schemeClr val="tx1"/>
        </a:solidFill>
        <a:latin typeface="+mn-lt"/>
        <a:ea typeface="+mn-ea"/>
        <a:cs typeface="+mn-cs"/>
      </a:defRPr>
    </a:lvl8pPr>
    <a:lvl9pPr marL="4114165" algn="l" defTabSz="1028700" rtl="0" eaLnBrk="1" latinLnBrk="0" hangingPunct="1">
      <a:defRPr sz="13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1438" y="685800"/>
            <a:ext cx="41751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375CF-FC5D-495C-9E2D-6019076439D5}"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1438" y="685800"/>
            <a:ext cx="4175125" cy="3429000"/>
          </a:xfrm>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E37375CF-FC5D-495C-9E2D-6019076439D5}" type="slidenum">
              <a:rPr lang="en-US" smtClean="0"/>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6048" y="2572294"/>
            <a:ext cx="8568531" cy="1774919"/>
          </a:xfrm>
        </p:spPr>
        <p:txBody>
          <a:bodyPr/>
          <a:lstStyle/>
          <a:p>
            <a:r>
              <a:rPr lang="en-US"/>
              <a:t>Click to edit Master title style</a:t>
            </a:r>
          </a:p>
        </p:txBody>
      </p:sp>
      <p:sp>
        <p:nvSpPr>
          <p:cNvPr id="3" name="Subtitle 2"/>
          <p:cNvSpPr>
            <a:spLocks noGrp="1"/>
          </p:cNvSpPr>
          <p:nvPr>
            <p:ph type="subTitle" idx="1"/>
          </p:nvPr>
        </p:nvSpPr>
        <p:spPr>
          <a:xfrm>
            <a:off x="1512094" y="4692226"/>
            <a:ext cx="7056438" cy="211610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F57D72-EDF1-4911-8BE1-466A34B1E20E}"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E4B5B8-AE1A-44D2-9137-651254F2673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F57D72-EDF1-4911-8BE1-466A34B1E20E}"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E4B5B8-AE1A-44D2-9137-651254F2673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4" y="331603"/>
            <a:ext cx="2268141" cy="7065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4032" y="331603"/>
            <a:ext cx="6636411" cy="7065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F57D72-EDF1-4911-8BE1-466A34B1E20E}"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E4B5B8-AE1A-44D2-9137-651254F2673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299992" y="7674704"/>
            <a:ext cx="2404490" cy="440855"/>
          </a:xfrm>
        </p:spPr>
        <p:txBody>
          <a:bodyPr/>
          <a:lstStyle/>
          <a:p>
            <a:fld id="{CBBF530E-1875-46E6-901C-76683197A1B3}" type="slidenum">
              <a:rPr lang="en-GB" smtClean="0"/>
              <a:t>‹#›</a:t>
            </a:fld>
            <a:endParaRPr lang="en-GB"/>
          </a:p>
        </p:txBody>
      </p:sp>
      <p:sp>
        <p:nvSpPr>
          <p:cNvPr id="7" name="Content Placeholder 6"/>
          <p:cNvSpPr>
            <a:spLocks noGrp="1"/>
          </p:cNvSpPr>
          <p:nvPr>
            <p:ph sz="quarter" idx="13" hasCustomPrompt="1"/>
          </p:nvPr>
        </p:nvSpPr>
        <p:spPr>
          <a:xfrm>
            <a:off x="396359" y="1792436"/>
            <a:ext cx="9308124" cy="5307241"/>
          </a:xfrm>
          <a:prstGeom prst="rect">
            <a:avLst/>
          </a:prstGeom>
        </p:spPr>
        <p:txBody>
          <a:bodyPr/>
          <a:lstStyle>
            <a:lvl1pPr>
              <a:buClr>
                <a:schemeClr val="accent3"/>
              </a:buClr>
              <a:defRPr lang="en-GB" sz="2315" smtClean="0">
                <a:solidFill>
                  <a:schemeClr val="tx2"/>
                </a:solidFill>
                <a:effectLst/>
              </a:defRPr>
            </a:lvl1pPr>
            <a:lvl2pPr>
              <a:buClr>
                <a:schemeClr val="accent3"/>
              </a:buClr>
              <a:defRPr sz="2315">
                <a:solidFill>
                  <a:schemeClr val="tx2"/>
                </a:solidFill>
              </a:defRPr>
            </a:lvl2pPr>
            <a:lvl3pPr>
              <a:buClr>
                <a:schemeClr val="accent3"/>
              </a:buClr>
              <a:defRPr sz="2315">
                <a:solidFill>
                  <a:schemeClr val="tx2"/>
                </a:solidFill>
              </a:defRPr>
            </a:lvl3pPr>
          </a:lstStyle>
          <a:p>
            <a:pPr lvl="0"/>
            <a:r>
              <a:rPr lang="en-US"/>
              <a:t>Body text – Arial 28pt</a:t>
            </a:r>
          </a:p>
          <a:p>
            <a:pPr lvl="1"/>
            <a:r>
              <a:rPr lang="en-US"/>
              <a:t>Second text – Arial 28pt</a:t>
            </a:r>
          </a:p>
          <a:p>
            <a:pPr lvl="2"/>
            <a:r>
              <a:rPr lang="en-US"/>
              <a:t>Third text – Arial 28pt</a:t>
            </a:r>
          </a:p>
        </p:txBody>
      </p:sp>
      <p:grpSp>
        <p:nvGrpSpPr>
          <p:cNvPr id="8" name="Group 7"/>
          <p:cNvGrpSpPr/>
          <p:nvPr userDrawn="1"/>
        </p:nvGrpSpPr>
        <p:grpSpPr>
          <a:xfrm>
            <a:off x="0" y="0"/>
            <a:ext cx="10080625" cy="1243133"/>
            <a:chOff x="0" y="0"/>
            <a:chExt cx="12192000" cy="1029589"/>
          </a:xfrm>
        </p:grpSpPr>
        <p:sp>
          <p:nvSpPr>
            <p:cNvPr id="9" name="Rectangle 8"/>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490" b="0" i="0" u="none" strike="noStrike" kern="0" cap="none" spc="0" normalizeH="0" baseline="0" noProof="0">
                <a:ln>
                  <a:noFill/>
                </a:ln>
                <a:solidFill>
                  <a:prstClr val="white"/>
                </a:solidFill>
                <a:effectLst/>
                <a:uLnTx/>
                <a:uFillTx/>
                <a:latin typeface="Georgia" panose="02040502050405020303"/>
                <a:ea typeface="+mn-ea"/>
                <a:cs typeface="+mn-cs"/>
              </a:endParaRPr>
            </a:p>
          </p:txBody>
        </p:sp>
        <p:pic>
          <p:nvPicPr>
            <p:cNvPr id="10" name="Picture 9"/>
            <p:cNvPicPr>
              <a:picLocks noChangeAspect="1"/>
            </p:cNvPicPr>
            <p:nvPr userDrawn="1"/>
          </p:nvPicPr>
          <p:blipFill rotWithShape="1">
            <a:blip r:embed="rId2" cstate="screen"/>
            <a:srcRect/>
            <a:stretch>
              <a:fillRect/>
            </a:stretch>
          </p:blipFill>
          <p:spPr>
            <a:xfrm>
              <a:off x="0" y="0"/>
              <a:ext cx="1032632" cy="1029589"/>
            </a:xfrm>
            <a:prstGeom prst="rect">
              <a:avLst/>
            </a:prstGeom>
          </p:spPr>
        </p:pic>
      </p:grpSp>
      <p:sp>
        <p:nvSpPr>
          <p:cNvPr id="2" name="Title 1"/>
          <p:cNvSpPr>
            <a:spLocks noGrp="1"/>
          </p:cNvSpPr>
          <p:nvPr>
            <p:ph type="title" hasCustomPrompt="1"/>
          </p:nvPr>
        </p:nvSpPr>
        <p:spPr>
          <a:xfrm>
            <a:off x="957659" y="-6594"/>
            <a:ext cx="8746822" cy="1249727"/>
          </a:xfrm>
          <a:prstGeom prst="rect">
            <a:avLst/>
          </a:prstGeom>
        </p:spPr>
        <p:txBody>
          <a:bodyPr anchor="ctr"/>
          <a:lstStyle>
            <a:lvl1pPr algn="l">
              <a:defRPr baseline="0"/>
            </a:lvl1pPr>
          </a:lstStyle>
          <a:p>
            <a:r>
              <a:rPr lang="en-US"/>
              <a:t>Title and visual content – add slide title here</a:t>
            </a:r>
            <a:endParaRPr lang="en-GB"/>
          </a:p>
        </p:txBody>
      </p:sp>
      <p:sp>
        <p:nvSpPr>
          <p:cNvPr id="13" name="Rectangle 12"/>
          <p:cNvSpPr/>
          <p:nvPr userDrawn="1"/>
        </p:nvSpPr>
        <p:spPr>
          <a:xfrm>
            <a:off x="10447366" y="-6594"/>
            <a:ext cx="1983888" cy="2897067"/>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8828" tIns="148828" rIns="148828" bIns="148828" rtlCol="0" anchor="t"/>
          <a:lstStyle/>
          <a:p>
            <a:pPr algn="l"/>
            <a:r>
              <a:rPr lang="en-US" sz="1325">
                <a:solidFill>
                  <a:schemeClr val="tx2"/>
                </a:solidFill>
              </a:rPr>
              <a:t>Please see slides at the end of this template for chart and table examples as well as different elements. Copy and paste these items onto this page.</a:t>
            </a:r>
          </a:p>
        </p:txBody>
      </p:sp>
      <p:sp>
        <p:nvSpPr>
          <p:cNvPr id="20" name="Date Placeholder 2"/>
          <p:cNvSpPr>
            <a:spLocks noGrp="1"/>
          </p:cNvSpPr>
          <p:nvPr>
            <p:ph type="dt" sz="half" idx="10"/>
          </p:nvPr>
        </p:nvSpPr>
        <p:spPr>
          <a:xfrm>
            <a:off x="396358" y="7674704"/>
            <a:ext cx="1334257" cy="440855"/>
          </a:xfrm>
          <a:prstGeom prst="rect">
            <a:avLst/>
          </a:prstGeom>
        </p:spPr>
        <p:txBody>
          <a:bodyPr/>
          <a:lstStyle/>
          <a:p>
            <a:endParaRPr lang="en-GB"/>
          </a:p>
        </p:txBody>
      </p:sp>
      <p:sp>
        <p:nvSpPr>
          <p:cNvPr id="21" name="Footer Placeholder 3"/>
          <p:cNvSpPr>
            <a:spLocks noGrp="1"/>
          </p:cNvSpPr>
          <p:nvPr>
            <p:ph type="ftr" sz="quarter" idx="11"/>
          </p:nvPr>
        </p:nvSpPr>
        <p:spPr>
          <a:xfrm>
            <a:off x="1938738" y="7674704"/>
            <a:ext cx="2868457" cy="440855"/>
          </a:xfrm>
        </p:spPr>
        <p:txBody>
          <a:bodyPr/>
          <a:lstStyle>
            <a:lvl1pPr algn="l">
              <a:defRPr/>
            </a:lvl1pPr>
          </a:lstStyle>
          <a:p>
            <a:r>
              <a:rPr lang="en-GB"/>
              <a:t>Name, Department</a:t>
            </a:r>
          </a:p>
        </p:txBody>
      </p:sp>
      <p:sp>
        <p:nvSpPr>
          <p:cNvPr id="22" name="Text Placeholder 6"/>
          <p:cNvSpPr>
            <a:spLocks noGrp="1"/>
          </p:cNvSpPr>
          <p:nvPr>
            <p:ph type="body" sz="quarter" idx="18" hasCustomPrompt="1"/>
          </p:nvPr>
        </p:nvSpPr>
        <p:spPr>
          <a:xfrm>
            <a:off x="1835093" y="7674704"/>
            <a:ext cx="8930" cy="440855"/>
          </a:xfrm>
          <a:prstGeom prst="rect">
            <a:avLst/>
          </a:prstGeom>
          <a:solidFill>
            <a:schemeClr val="bg2"/>
          </a:solidFill>
          <a:ln>
            <a:noFill/>
          </a:ln>
        </p:spPr>
        <p:txBody>
          <a:bodyPr/>
          <a:lstStyle>
            <a:lvl1pPr marL="0" indent="0">
              <a:buNone/>
              <a:defRPr/>
            </a:lvl1pPr>
          </a:lstStyle>
          <a:p>
            <a:pPr lvl="0"/>
            <a:r>
              <a:rPr lang="en-US"/>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F57D72-EDF1-4911-8BE1-466A34B1E20E}"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E4B5B8-AE1A-44D2-9137-651254F2673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301" y="5320924"/>
            <a:ext cx="8568531" cy="164458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301" y="3509587"/>
            <a:ext cx="8568531" cy="18113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F57D72-EDF1-4911-8BE1-466A34B1E20E}"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E4B5B8-AE1A-44D2-9137-651254F2673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4031" y="1932096"/>
            <a:ext cx="4452276" cy="54646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24318" y="1932096"/>
            <a:ext cx="4452276" cy="54646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F57D72-EDF1-4911-8BE1-466A34B1E20E}"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E4B5B8-AE1A-44D2-9137-651254F2673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031" y="1853507"/>
            <a:ext cx="4454027" cy="7724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031" y="2625962"/>
            <a:ext cx="4454027" cy="47708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0820" y="1853507"/>
            <a:ext cx="4455776" cy="7724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0820" y="2625962"/>
            <a:ext cx="4455776" cy="47708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F57D72-EDF1-4911-8BE1-466A34B1E20E}" type="datetimeFigureOut">
              <a:rPr lang="en-US" smtClean="0"/>
              <a:t>3/28/2024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E4B5B8-AE1A-44D2-9137-651254F2673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57D72-EDF1-4911-8BE1-466A34B1E20E}" type="datetimeFigureOut">
              <a:rPr lang="en-US" smtClean="0"/>
              <a:t>3/28/2024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E4B5B8-AE1A-44D2-9137-651254F2673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F57D72-EDF1-4911-8BE1-466A34B1E20E}" type="datetimeFigureOut">
              <a:rPr lang="en-US" smtClean="0"/>
              <a:t>3/28/2024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E4B5B8-AE1A-44D2-9137-651254F2673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034" y="329683"/>
            <a:ext cx="3316456" cy="140306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246" y="329685"/>
            <a:ext cx="5635349" cy="70670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034" y="1732753"/>
            <a:ext cx="3316456" cy="5664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F57D72-EDF1-4911-8BE1-466A34B1E20E}"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E4B5B8-AE1A-44D2-9137-651254F2673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5874" y="5796279"/>
            <a:ext cx="6048375" cy="68428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5874" y="739870"/>
            <a:ext cx="6048375" cy="49682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5874" y="6480564"/>
            <a:ext cx="6048375" cy="9717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F57D72-EDF1-4911-8BE1-466A34B1E20E}"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E4B5B8-AE1A-44D2-9137-651254F2673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32" y="331600"/>
            <a:ext cx="9072563" cy="138006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4032" y="1932096"/>
            <a:ext cx="9072563" cy="54646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4031" y="7674706"/>
            <a:ext cx="2352146" cy="440855"/>
          </a:xfrm>
          <a:prstGeom prst="rect">
            <a:avLst/>
          </a:prstGeom>
        </p:spPr>
        <p:txBody>
          <a:bodyPr vert="horz" lIns="91440" tIns="45720" rIns="91440" bIns="45720" rtlCol="0" anchor="ctr"/>
          <a:lstStyle>
            <a:lvl1pPr algn="l">
              <a:defRPr sz="1200">
                <a:solidFill>
                  <a:schemeClr val="tx1">
                    <a:tint val="75000"/>
                  </a:schemeClr>
                </a:solidFill>
              </a:defRPr>
            </a:lvl1pPr>
          </a:lstStyle>
          <a:p>
            <a:fld id="{EBF57D72-EDF1-4911-8BE1-466A34B1E20E}" type="datetimeFigureOut">
              <a:rPr lang="en-US" smtClean="0"/>
              <a:t>3/28/2024</a:t>
            </a:fld>
            <a:endParaRPr lang="en-US"/>
          </a:p>
        </p:txBody>
      </p:sp>
      <p:sp>
        <p:nvSpPr>
          <p:cNvPr id="5" name="Footer Placeholder 4"/>
          <p:cNvSpPr>
            <a:spLocks noGrp="1"/>
          </p:cNvSpPr>
          <p:nvPr>
            <p:ph type="ftr" sz="quarter" idx="3"/>
          </p:nvPr>
        </p:nvSpPr>
        <p:spPr>
          <a:xfrm>
            <a:off x="3444214" y="7674706"/>
            <a:ext cx="3192198" cy="44085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24448" y="7674706"/>
            <a:ext cx="2352146" cy="440855"/>
          </a:xfrm>
          <a:prstGeom prst="rect">
            <a:avLst/>
          </a:prstGeom>
        </p:spPr>
        <p:txBody>
          <a:bodyPr vert="horz" lIns="91440" tIns="45720" rIns="91440" bIns="45720" rtlCol="0" anchor="ctr"/>
          <a:lstStyle>
            <a:lvl1pPr algn="r">
              <a:defRPr sz="1200">
                <a:solidFill>
                  <a:schemeClr val="tx1">
                    <a:tint val="75000"/>
                  </a:schemeClr>
                </a:solidFill>
              </a:defRPr>
            </a:lvl1pPr>
          </a:lstStyle>
          <a:p>
            <a:fld id="{C2E4B5B8-AE1A-44D2-9137-651254F2673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ina.Ng@nottingham.edu.m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nottingham.ac.uk/academicservices/qualitymanual/assessmentandawards/academic-misconduct.asp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color.adobe.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drishtiias.com/daily-updates/daily-news-analysis/india-and-sdg-13"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nottingham.ac.uk/academicservices/qualitymanual/asses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google.com/publicdata/director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0313" y="2235203"/>
            <a:ext cx="7772400" cy="1470025"/>
          </a:xfrm>
        </p:spPr>
        <p:txBody>
          <a:bodyPr>
            <a:normAutofit fontScale="90000"/>
          </a:bodyPr>
          <a:lstStyle/>
          <a:p>
            <a:r>
              <a:rPr lang="en-US" dirty="0"/>
              <a:t>COMP3045</a:t>
            </a:r>
            <a:br>
              <a:rPr lang="en-US" dirty="0"/>
            </a:br>
            <a:r>
              <a:rPr lang="en-US" dirty="0"/>
              <a:t>Information </a:t>
            </a:r>
            <a:r>
              <a:rPr lang="en-US" dirty="0" err="1"/>
              <a:t>Visualisation</a:t>
            </a:r>
            <a:r>
              <a:rPr lang="en-US" dirty="0"/>
              <a:t> Project</a:t>
            </a:r>
            <a:br>
              <a:rPr lang="en-US" dirty="0"/>
            </a:br>
            <a:r>
              <a:rPr lang="en-US" u="sng" dirty="0"/>
              <a:t>Introduction</a:t>
            </a:r>
          </a:p>
        </p:txBody>
      </p:sp>
      <p:sp>
        <p:nvSpPr>
          <p:cNvPr id="3" name="Subtitle 2"/>
          <p:cNvSpPr>
            <a:spLocks noGrp="1"/>
          </p:cNvSpPr>
          <p:nvPr>
            <p:ph type="subTitle" idx="1"/>
          </p:nvPr>
        </p:nvSpPr>
        <p:spPr/>
        <p:txBody>
          <a:bodyPr>
            <a:normAutofit/>
          </a:bodyPr>
          <a:lstStyle/>
          <a:p>
            <a:r>
              <a:rPr lang="en-US" dirty="0"/>
              <a:t>Module Convenor: Dr. Kweh Yeah Lun </a:t>
            </a:r>
            <a:r>
              <a:rPr lang="en-US" dirty="0">
                <a:hlinkClick r:id="rId3"/>
              </a:rPr>
              <a:t>kweh.yeahlun@nottingham.edu.my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31" y="359966"/>
            <a:ext cx="9072563" cy="1260078"/>
          </a:xfrm>
        </p:spPr>
        <p:txBody>
          <a:bodyPr>
            <a:normAutofit fontScale="90000"/>
          </a:bodyPr>
          <a:lstStyle/>
          <a:p>
            <a:r>
              <a:rPr lang="en-MY" altLang="en-US" b="1" u="sng" dirty="0"/>
              <a:t>Infographic </a:t>
            </a:r>
            <a:r>
              <a:rPr lang="en-US" b="1" u="sng" dirty="0"/>
              <a:t>Marking Criteria</a:t>
            </a:r>
            <a:br>
              <a:rPr lang="en-US" dirty="0"/>
            </a:br>
            <a:endParaRPr lang="en-US" dirty="0"/>
          </a:p>
        </p:txBody>
      </p:sp>
      <p:sp>
        <p:nvSpPr>
          <p:cNvPr id="3" name="Content Placeholder 2"/>
          <p:cNvSpPr>
            <a:spLocks noGrp="1"/>
          </p:cNvSpPr>
          <p:nvPr>
            <p:ph idx="1"/>
          </p:nvPr>
        </p:nvSpPr>
        <p:spPr>
          <a:xfrm>
            <a:off x="504031" y="1284023"/>
            <a:ext cx="9072563" cy="4989560"/>
          </a:xfrm>
        </p:spPr>
        <p:txBody>
          <a:bodyPr>
            <a:noAutofit/>
          </a:bodyPr>
          <a:lstStyle/>
          <a:p>
            <a:pPr lvl="1"/>
            <a:endParaRPr lang="en-US" sz="2205" dirty="0"/>
          </a:p>
          <a:p>
            <a:pPr marL="457200" lvl="1" indent="0">
              <a:buNone/>
            </a:pPr>
            <a:r>
              <a:rPr lang="en-US" sz="2205" dirty="0"/>
              <a:t>Creativity </a:t>
            </a:r>
            <a:r>
              <a:rPr lang="en-MY" altLang="en-US" sz="2205" dirty="0"/>
              <a:t>4</a:t>
            </a:r>
            <a:endParaRPr lang="en-US" sz="2205" dirty="0"/>
          </a:p>
          <a:p>
            <a:pPr marL="457200" lvl="1" indent="0">
              <a:buNone/>
            </a:pPr>
            <a:r>
              <a:rPr lang="en-US" sz="2205" dirty="0"/>
              <a:t>Analytical mindset (Data, tasks, data story) </a:t>
            </a:r>
            <a:r>
              <a:rPr lang="en-MY" altLang="en-US" sz="2205" dirty="0"/>
              <a:t>6</a:t>
            </a:r>
          </a:p>
          <a:p>
            <a:pPr marL="457200" lvl="1" indent="0">
              <a:buNone/>
            </a:pPr>
            <a:r>
              <a:rPr lang="en-US" sz="2205" dirty="0"/>
              <a:t>Initial Infovis designs </a:t>
            </a:r>
            <a:r>
              <a:rPr lang="en-MY" altLang="en-US" sz="2205" dirty="0"/>
              <a:t>5</a:t>
            </a:r>
            <a:endParaRPr lang="en-US" sz="2205" dirty="0"/>
          </a:p>
          <a:p>
            <a:pPr marL="457200" lvl="1" indent="0">
              <a:buNone/>
            </a:pPr>
            <a:r>
              <a:rPr lang="en-US" sz="2205" dirty="0"/>
              <a:t>Key implementation decisions and rationale </a:t>
            </a:r>
            <a:r>
              <a:rPr lang="en-MY" altLang="en-US" sz="2205" dirty="0"/>
              <a:t>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32500" lnSpcReduction="20000"/>
          </a:bodyPr>
          <a:lstStyle/>
          <a:p>
            <a:pPr marL="0" indent="0">
              <a:buNone/>
            </a:pPr>
            <a:r>
              <a:rPr lang="en-US" sz="8160" b="1" u="sng" dirty="0"/>
              <a:t>Academic offences – plagiarism and collusion</a:t>
            </a:r>
            <a:endParaRPr lang="en-US" sz="8160" dirty="0"/>
          </a:p>
          <a:p>
            <a:endParaRPr lang="en-US" sz="8160" dirty="0"/>
          </a:p>
          <a:p>
            <a:r>
              <a:rPr lang="en-US" sz="8160" dirty="0"/>
              <a:t>General definitions of these are here – please read and understand these: </a:t>
            </a:r>
            <a:r>
              <a:rPr lang="en-US" sz="8160" dirty="0">
                <a:hlinkClick r:id="rId2"/>
              </a:rPr>
              <a:t>http://www.nottingham.ac.uk/academicservices/qualitymanual/assessmentandawards/academic-misconduct.aspx</a:t>
            </a:r>
            <a:endParaRPr lang="en-US" sz="8160" dirty="0"/>
          </a:p>
          <a:p>
            <a:pPr marL="0" indent="0">
              <a:buNone/>
            </a:pPr>
            <a:endParaRPr lang="en-US" sz="8160" dirty="0"/>
          </a:p>
          <a:p>
            <a:r>
              <a:rPr lang="en-US" sz="8160" dirty="0"/>
              <a:t>The infographic as a whole should be entirely your own work, but it is acceptable to incorporate some third party material provided that it is credited.</a:t>
            </a:r>
          </a:p>
          <a:p>
            <a:pPr marL="0" indent="0">
              <a:buNone/>
            </a:pPr>
            <a:br>
              <a:rPr lang="en-US" sz="8160" dirty="0"/>
            </a:br>
            <a:endParaRPr lang="en-US" sz="816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512" y="254000"/>
            <a:ext cx="9917113" cy="7848599"/>
          </a:xfrm>
        </p:spPr>
        <p:txBody>
          <a:bodyPr>
            <a:noAutofit/>
          </a:bodyPr>
          <a:lstStyle/>
          <a:p>
            <a:pPr marL="0" indent="0">
              <a:buNone/>
            </a:pPr>
            <a:r>
              <a:rPr lang="en-US" sz="2600" b="1" u="sng" dirty="0"/>
              <a:t>Acceptable</a:t>
            </a:r>
            <a:endParaRPr lang="en-US" sz="2600" dirty="0"/>
          </a:p>
          <a:p>
            <a:r>
              <a:rPr lang="en-US" sz="2600" dirty="0"/>
              <a:t>Use the standard library of symbols, shapes and textures included with Adobe Illustrator in your design</a:t>
            </a:r>
          </a:p>
          <a:p>
            <a:r>
              <a:rPr lang="en-US" sz="2600" dirty="0"/>
              <a:t>Use </a:t>
            </a:r>
            <a:r>
              <a:rPr lang="en-US" sz="2600" dirty="0">
                <a:hlinkClick r:id="rId2"/>
              </a:rPr>
              <a:t>https://color.adobe.com/ </a:t>
            </a:r>
            <a:r>
              <a:rPr lang="en-US" sz="2600" dirty="0"/>
              <a:t>to design or source a </a:t>
            </a:r>
            <a:r>
              <a:rPr lang="en-US" sz="2600" dirty="0" err="1"/>
              <a:t>colour</a:t>
            </a:r>
            <a:r>
              <a:rPr lang="en-US" sz="2600" dirty="0"/>
              <a:t> scheme</a:t>
            </a:r>
          </a:p>
          <a:p>
            <a:r>
              <a:rPr lang="en-US" sz="2600" dirty="0"/>
              <a:t>Use third party artwork – providing that it is public domain and accredited</a:t>
            </a:r>
          </a:p>
          <a:p>
            <a:pPr marL="0" indent="0">
              <a:buNone/>
            </a:pPr>
            <a:r>
              <a:rPr lang="en-US" sz="2600" b="1" u="sng" dirty="0"/>
              <a:t>NOT Acceptable</a:t>
            </a:r>
            <a:endParaRPr lang="en-US" sz="2600" dirty="0"/>
          </a:p>
          <a:p>
            <a:r>
              <a:rPr lang="en-US" sz="2600" dirty="0"/>
              <a:t>Usage of templates, or web design sites that are specifically designed for the creation of infographics</a:t>
            </a:r>
          </a:p>
          <a:p>
            <a:r>
              <a:rPr lang="en-US" sz="2600" dirty="0"/>
              <a:t>Sharing or discussing your work with other students before you have submitted it</a:t>
            </a:r>
          </a:p>
          <a:p>
            <a:r>
              <a:rPr lang="en-US" sz="2600" dirty="0"/>
              <a:t>Commissioning a "model answer", or paying someone to produce your work</a:t>
            </a:r>
          </a:p>
          <a:p>
            <a:r>
              <a:rPr lang="en-US" sz="2600" dirty="0"/>
              <a:t>If you become aware of other students committing academic offences, please contact the module convenor. </a:t>
            </a:r>
          </a:p>
          <a:p>
            <a:r>
              <a:rPr lang="en-US" sz="2600" dirty="0"/>
              <a:t>Any information that you provide will be treated in the strictest confidence in relation to other students – e.g. your name or identity would never be disclosed to them.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EB219-685A-0335-7B28-778668302D83}"/>
              </a:ext>
            </a:extLst>
          </p:cNvPr>
          <p:cNvSpPr>
            <a:spLocks noGrp="1"/>
          </p:cNvSpPr>
          <p:nvPr>
            <p:ph type="title"/>
          </p:nvPr>
        </p:nvSpPr>
        <p:spPr/>
        <p:txBody>
          <a:bodyPr/>
          <a:lstStyle/>
          <a:p>
            <a:r>
              <a:rPr lang="en-MY" dirty="0"/>
              <a:t>Theme: Environmental Sustainability</a:t>
            </a:r>
          </a:p>
        </p:txBody>
      </p:sp>
      <p:sp>
        <p:nvSpPr>
          <p:cNvPr id="3" name="Content Placeholder 2">
            <a:extLst>
              <a:ext uri="{FF2B5EF4-FFF2-40B4-BE49-F238E27FC236}">
                <a16:creationId xmlns:a16="http://schemas.microsoft.com/office/drawing/2014/main" id="{C404226B-B97C-18CC-4AEB-481ED10940D7}"/>
              </a:ext>
            </a:extLst>
          </p:cNvPr>
          <p:cNvSpPr>
            <a:spLocks noGrp="1"/>
          </p:cNvSpPr>
          <p:nvPr>
            <p:ph idx="1"/>
          </p:nvPr>
        </p:nvSpPr>
        <p:spPr/>
        <p:txBody>
          <a:bodyPr/>
          <a:lstStyle/>
          <a:p>
            <a:r>
              <a:rPr lang="en-US" b="0" i="0" dirty="0">
                <a:effectLst/>
                <a:latin typeface="Google Sans"/>
              </a:rPr>
              <a:t>natural resource management</a:t>
            </a:r>
          </a:p>
          <a:p>
            <a:r>
              <a:rPr lang="en-US" b="0" i="0" dirty="0">
                <a:effectLst/>
                <a:latin typeface="Google Sans"/>
              </a:rPr>
              <a:t>climate change</a:t>
            </a:r>
          </a:p>
          <a:p>
            <a:r>
              <a:rPr lang="en-US" b="0" i="0" dirty="0">
                <a:effectLst/>
                <a:latin typeface="Google Sans"/>
              </a:rPr>
              <a:t>water-related concerns</a:t>
            </a:r>
          </a:p>
          <a:p>
            <a:r>
              <a:rPr lang="en-US" b="0" i="0" dirty="0">
                <a:effectLst/>
                <a:latin typeface="Google Sans"/>
              </a:rPr>
              <a:t>marine issues</a:t>
            </a:r>
          </a:p>
          <a:p>
            <a:r>
              <a:rPr lang="en-US" b="0" i="0" dirty="0">
                <a:effectLst/>
                <a:latin typeface="Google Sans"/>
              </a:rPr>
              <a:t>biodiversity and ecosystems</a:t>
            </a:r>
          </a:p>
          <a:p>
            <a:r>
              <a:rPr lang="en-US" b="0" i="0" dirty="0">
                <a:effectLst/>
                <a:latin typeface="Google Sans"/>
              </a:rPr>
              <a:t>circular economy</a:t>
            </a:r>
          </a:p>
          <a:p>
            <a:r>
              <a:rPr lang="en-US" b="0" i="0" dirty="0">
                <a:effectLst/>
                <a:latin typeface="Google Sans"/>
              </a:rPr>
              <a:t>environmentally sound management of waste and chemicals</a:t>
            </a:r>
          </a:p>
          <a:p>
            <a:r>
              <a:rPr lang="en-US" b="0" i="0" dirty="0" err="1">
                <a:effectLst/>
                <a:latin typeface="Google Sans"/>
              </a:rPr>
              <a:t>etc</a:t>
            </a:r>
            <a:r>
              <a:rPr lang="en-US" b="0" i="0" dirty="0">
                <a:effectLst/>
                <a:latin typeface="Google Sans"/>
              </a:rPr>
              <a:t>…</a:t>
            </a:r>
            <a:endParaRPr lang="en-MY" dirty="0"/>
          </a:p>
        </p:txBody>
      </p:sp>
    </p:spTree>
    <p:extLst>
      <p:ext uri="{BB962C8B-B14F-4D97-AF65-F5344CB8AC3E}">
        <p14:creationId xmlns:p14="http://schemas.microsoft.com/office/powerpoint/2010/main" val="3982373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693DEC-7F12-2303-9201-14A658EB2421}"/>
              </a:ext>
            </a:extLst>
          </p:cNvPr>
          <p:cNvSpPr>
            <a:spLocks noGrp="1"/>
          </p:cNvSpPr>
          <p:nvPr>
            <p:ph idx="1"/>
          </p:nvPr>
        </p:nvSpPr>
        <p:spPr>
          <a:xfrm>
            <a:off x="504032" y="406400"/>
            <a:ext cx="9072563" cy="6990377"/>
          </a:xfrm>
        </p:spPr>
        <p:txBody>
          <a:bodyPr>
            <a:normAutofit fontScale="77500" lnSpcReduction="20000"/>
          </a:bodyPr>
          <a:lstStyle/>
          <a:p>
            <a:pPr algn="just"/>
            <a:r>
              <a:rPr lang="en-US" b="1" i="0" dirty="0">
                <a:effectLst/>
                <a:latin typeface="+mj-lt"/>
              </a:rPr>
              <a:t>Here are some key connections between the SDGs and environmental sustainability</a:t>
            </a:r>
            <a:r>
              <a:rPr lang="en-US" b="0" i="0" dirty="0">
                <a:effectLst/>
                <a:latin typeface="+mj-lt"/>
              </a:rPr>
              <a:t>:</a:t>
            </a:r>
          </a:p>
          <a:p>
            <a:pPr algn="l">
              <a:buFont typeface="Arial" panose="020B0604020202020204" pitchFamily="34" charset="0"/>
              <a:buChar char="•"/>
            </a:pPr>
            <a:r>
              <a:rPr lang="en-US" b="1" i="0" dirty="0">
                <a:effectLst/>
                <a:latin typeface="+mj-lt"/>
              </a:rPr>
              <a:t>Goal 6 (Clean Water and Sanitation)</a:t>
            </a:r>
            <a:r>
              <a:rPr lang="en-US" b="0" i="0" dirty="0">
                <a:effectLst/>
                <a:latin typeface="+mj-lt"/>
              </a:rPr>
              <a:t> emphasizes the importance of ensuring clean water and sanitation for all. It aims to address water scarcity, water pollution, and inadequate sanitation practices. Access to clean water and sanitation is critical for environmental sustainability, as well as human health and ecosystem integrity.</a:t>
            </a:r>
          </a:p>
          <a:p>
            <a:pPr algn="l">
              <a:buFont typeface="Arial" panose="020B0604020202020204" pitchFamily="34" charset="0"/>
              <a:buChar char="•"/>
            </a:pPr>
            <a:r>
              <a:rPr lang="en-US" b="1" i="0" dirty="0">
                <a:effectLst/>
                <a:latin typeface="+mj-lt"/>
              </a:rPr>
              <a:t>Goal 7 (Affordable and Clean Energy)</a:t>
            </a:r>
            <a:r>
              <a:rPr lang="en-US" b="0" i="0" dirty="0">
                <a:effectLst/>
                <a:latin typeface="+mj-lt"/>
              </a:rPr>
              <a:t> focuses on ensuring access to affordable, reliable, sustainable, and modern energy for all. It promotes renewable energy sources and energy efficiency, which are crucial for reducing greenhouse gas emissions and mitigating climate change. Shifting towards clean energy is essential for achieving long-term environmental sustainability.</a:t>
            </a:r>
          </a:p>
          <a:p>
            <a:pPr algn="l">
              <a:buFont typeface="Arial" panose="020B0604020202020204" pitchFamily="34" charset="0"/>
              <a:buChar char="•"/>
            </a:pPr>
            <a:r>
              <a:rPr lang="en-US" b="1" i="0" dirty="0">
                <a:effectLst/>
                <a:latin typeface="+mj-lt"/>
              </a:rPr>
              <a:t>Goal 11 (Sustainable Cities and Communities)</a:t>
            </a:r>
            <a:r>
              <a:rPr lang="en-US" b="0" i="0" dirty="0">
                <a:effectLst/>
                <a:latin typeface="+mj-lt"/>
              </a:rPr>
              <a:t> emphasizes the need to make cities and human settlements inclusive, safe, resilient, and sustainable. It addresses issues such as urbanization, air pollution, waste management, and access to green spaces. Creating sustainable cities and communities is crucial for environmental sustainability, as the majority of the global population resides in urban areas.</a:t>
            </a:r>
          </a:p>
          <a:p>
            <a:endParaRPr lang="en-MY" dirty="0">
              <a:latin typeface="+mj-lt"/>
            </a:endParaRPr>
          </a:p>
          <a:p>
            <a:endParaRPr lang="en-MY" dirty="0">
              <a:latin typeface="+mj-lt"/>
            </a:endParaRPr>
          </a:p>
        </p:txBody>
      </p:sp>
    </p:spTree>
    <p:extLst>
      <p:ext uri="{BB962C8B-B14F-4D97-AF65-F5344CB8AC3E}">
        <p14:creationId xmlns:p14="http://schemas.microsoft.com/office/powerpoint/2010/main" val="2050242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5436DF-3464-F1FB-9E1D-8EFEA52B76A8}"/>
              </a:ext>
            </a:extLst>
          </p:cNvPr>
          <p:cNvSpPr>
            <a:spLocks noGrp="1"/>
          </p:cNvSpPr>
          <p:nvPr>
            <p:ph idx="1"/>
          </p:nvPr>
        </p:nvSpPr>
        <p:spPr>
          <a:xfrm>
            <a:off x="504032" y="254000"/>
            <a:ext cx="9072563" cy="7142777"/>
          </a:xfrm>
        </p:spPr>
        <p:txBody>
          <a:bodyPr>
            <a:normAutofit fontScale="92500" lnSpcReduction="10000"/>
          </a:bodyPr>
          <a:lstStyle/>
          <a:p>
            <a:pPr algn="l">
              <a:buFont typeface="Arial" panose="020B0604020202020204" pitchFamily="34" charset="0"/>
              <a:buChar char="•"/>
            </a:pPr>
            <a:r>
              <a:rPr lang="en-US" sz="2400" b="1" i="0" dirty="0">
                <a:effectLst/>
                <a:latin typeface="+mj-lt"/>
              </a:rPr>
              <a:t>Goal 12 (Responsible Consumption and Production)</a:t>
            </a:r>
            <a:r>
              <a:rPr lang="en-US" sz="2400" b="0" i="0" dirty="0">
                <a:effectLst/>
                <a:latin typeface="+mj-lt"/>
              </a:rPr>
              <a:t> aims to promote sustainable consumption and production patterns. It encourages resource efficiency, waste reduction, sustainable management of chemicals and wastes, and the implementation of environmentally sound practices. Responsible consumption and production are fundamental for minimizing environmental impacts and promoting sustainable development.</a:t>
            </a:r>
          </a:p>
          <a:p>
            <a:pPr algn="l">
              <a:buFont typeface="Arial" panose="020B0604020202020204" pitchFamily="34" charset="0"/>
              <a:buChar char="•"/>
            </a:pPr>
            <a:r>
              <a:rPr lang="en-US" sz="2400" b="1" i="0" strike="noStrike" dirty="0">
                <a:effectLst/>
                <a:latin typeface="+mj-lt"/>
                <a:hlinkClick r:id="rId2">
                  <a:extLst>
                    <a:ext uri="{A12FA001-AC4F-418D-AE19-62706E023703}">
                      <ahyp:hlinkClr xmlns:ahyp="http://schemas.microsoft.com/office/drawing/2018/hyperlinkcolor" val="tx"/>
                    </a:ext>
                  </a:extLst>
                </a:hlinkClick>
              </a:rPr>
              <a:t>Goal 13 (Climate Action)</a:t>
            </a:r>
            <a:r>
              <a:rPr lang="en-US" sz="2400" b="0" i="0" dirty="0">
                <a:effectLst/>
                <a:latin typeface="+mj-lt"/>
              </a:rPr>
              <a:t> focuses on urgent action to combat climate change and its impacts. It calls for reducing greenhouse gas emissions, increasing resilience to climate-related disasters, and promoting climate adaptation measures. Achieving this goal is vital for the long-term environmental sustainability of the planet.</a:t>
            </a:r>
          </a:p>
          <a:p>
            <a:pPr algn="l">
              <a:buFont typeface="Arial" panose="020B0604020202020204" pitchFamily="34" charset="0"/>
              <a:buChar char="•"/>
            </a:pPr>
            <a:r>
              <a:rPr lang="en-US" sz="2400" b="1" i="0" dirty="0">
                <a:effectLst/>
                <a:latin typeface="+mj-lt"/>
              </a:rPr>
              <a:t>Goal 14 (Life Below Water)</a:t>
            </a:r>
            <a:r>
              <a:rPr lang="en-US" sz="2400" b="0" i="0" dirty="0">
                <a:effectLst/>
                <a:latin typeface="+mj-lt"/>
              </a:rPr>
              <a:t> </a:t>
            </a:r>
            <a:r>
              <a:rPr lang="en-US" sz="2400" b="1" i="0" dirty="0">
                <a:effectLst/>
                <a:latin typeface="+mj-lt"/>
              </a:rPr>
              <a:t>and 15 (Life on Land)</a:t>
            </a:r>
            <a:r>
              <a:rPr lang="en-US" sz="2400" b="0" i="0" dirty="0">
                <a:effectLst/>
                <a:latin typeface="+mj-lt"/>
              </a:rPr>
              <a:t> are dedicated to the conservation and sustainable use of marine and terrestrial ecosystems, respectively. They address issues such as marine pollution, overfishing, deforestation, habitat loss, and biodiversity conservation. Protecting and restoring these ecosystems are essential for environmental sustainability and the well-being of both human and non-human species.</a:t>
            </a:r>
          </a:p>
          <a:p>
            <a:pPr algn="l">
              <a:buFont typeface="Arial" panose="020B0604020202020204" pitchFamily="34" charset="0"/>
              <a:buChar char="•"/>
            </a:pPr>
            <a:r>
              <a:rPr lang="en-US" sz="2400" b="1" i="0" dirty="0">
                <a:effectLst/>
                <a:latin typeface="+mj-lt"/>
              </a:rPr>
              <a:t>Goal 17 (Partnerships for the Goals)</a:t>
            </a:r>
            <a:r>
              <a:rPr lang="en-US" sz="2400" b="0" i="0" dirty="0">
                <a:effectLst/>
                <a:latin typeface="+mj-lt"/>
              </a:rPr>
              <a:t> recognizes the importance of global partnerships in achieving all the SDGs, including environmental sustainability. Collaboration between governments, businesses, civil society, and other stakeholders is essential for mobilizing resources, sharing knowledge, and implementing effective environmental initiatives.</a:t>
            </a:r>
          </a:p>
          <a:p>
            <a:endParaRPr lang="en-MY" sz="2400" dirty="0">
              <a:latin typeface="+mj-lt"/>
            </a:endParaRPr>
          </a:p>
        </p:txBody>
      </p:sp>
    </p:spTree>
    <p:extLst>
      <p:ext uri="{BB962C8B-B14F-4D97-AF65-F5344CB8AC3E}">
        <p14:creationId xmlns:p14="http://schemas.microsoft.com/office/powerpoint/2010/main" val="4277588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FEC0C-7CB9-3315-36D0-5143A0EFA026}"/>
              </a:ext>
            </a:extLst>
          </p:cNvPr>
          <p:cNvSpPr>
            <a:spLocks noGrp="1"/>
          </p:cNvSpPr>
          <p:nvPr>
            <p:ph type="title"/>
          </p:nvPr>
        </p:nvSpPr>
        <p:spPr/>
        <p:txBody>
          <a:bodyPr/>
          <a:lstStyle/>
          <a:p>
            <a:r>
              <a:rPr lang="en-MY" dirty="0"/>
              <a:t>Late </a:t>
            </a:r>
            <a:r>
              <a:rPr lang="en-MY" spc="-5" dirty="0"/>
              <a:t>Submission </a:t>
            </a:r>
            <a:r>
              <a:rPr lang="en-MY" dirty="0"/>
              <a:t>of</a:t>
            </a:r>
            <a:r>
              <a:rPr lang="en-MY" spc="-105" dirty="0"/>
              <a:t> </a:t>
            </a:r>
            <a:r>
              <a:rPr lang="en-MY" dirty="0"/>
              <a:t>Coursework</a:t>
            </a:r>
          </a:p>
        </p:txBody>
      </p:sp>
      <p:sp>
        <p:nvSpPr>
          <p:cNvPr id="3" name="Content Placeholder 2">
            <a:extLst>
              <a:ext uri="{FF2B5EF4-FFF2-40B4-BE49-F238E27FC236}">
                <a16:creationId xmlns:a16="http://schemas.microsoft.com/office/drawing/2014/main" id="{4A4F9F42-F6E7-E55B-877B-EBC682C0B970}"/>
              </a:ext>
            </a:extLst>
          </p:cNvPr>
          <p:cNvSpPr>
            <a:spLocks noGrp="1"/>
          </p:cNvSpPr>
          <p:nvPr>
            <p:ph idx="1"/>
          </p:nvPr>
        </p:nvSpPr>
        <p:spPr/>
        <p:txBody>
          <a:bodyPr>
            <a:normAutofit/>
          </a:bodyPr>
          <a:lstStyle/>
          <a:p>
            <a:pPr marL="355600" indent="-342900">
              <a:buClr>
                <a:srgbClr val="330066"/>
              </a:buClr>
              <a:buSzPct val="70000"/>
              <a:buFont typeface="Wingdings" panose="05000000000000000000"/>
              <a:buChar char=""/>
              <a:tabLst>
                <a:tab pos="354965" algn="l"/>
                <a:tab pos="355600" algn="l"/>
              </a:tabLst>
            </a:pPr>
            <a:r>
              <a:rPr lang="en-US" sz="2800" dirty="0">
                <a:latin typeface="+mj-lt"/>
                <a:cs typeface="Arial" panose="020B0604020202020204"/>
              </a:rPr>
              <a:t>What happens if we miss the coursework</a:t>
            </a:r>
            <a:r>
              <a:rPr lang="en-US" sz="2800" spc="-185" dirty="0">
                <a:latin typeface="+mj-lt"/>
                <a:cs typeface="Arial" panose="020B0604020202020204"/>
              </a:rPr>
              <a:t> </a:t>
            </a:r>
            <a:r>
              <a:rPr lang="en-US" sz="2800" dirty="0">
                <a:latin typeface="+mj-lt"/>
                <a:cs typeface="Arial" panose="020B0604020202020204"/>
              </a:rPr>
              <a:t>deadline?</a:t>
            </a:r>
          </a:p>
          <a:p>
            <a:pPr marL="704850" lvl="1" indent="-347980">
              <a:lnSpc>
                <a:spcPts val="2160"/>
              </a:lnSpc>
              <a:spcBef>
                <a:spcPts val="10"/>
              </a:spcBef>
              <a:buClr>
                <a:srgbClr val="669999"/>
              </a:buClr>
              <a:buSzPct val="70000"/>
              <a:buFont typeface="Wingdings" panose="05000000000000000000"/>
              <a:buChar char=""/>
              <a:tabLst>
                <a:tab pos="704215" algn="l"/>
                <a:tab pos="705485" algn="l"/>
              </a:tabLst>
            </a:pPr>
            <a:r>
              <a:rPr lang="en-US" dirty="0">
                <a:latin typeface="+mj-lt"/>
                <a:cs typeface="Arial" panose="020B0604020202020204"/>
              </a:rPr>
              <a:t>You will lose 5% of your mark for every working day the work</a:t>
            </a:r>
            <a:r>
              <a:rPr lang="en-US" spc="-204" dirty="0">
                <a:latin typeface="+mj-lt"/>
                <a:cs typeface="Arial" panose="020B0604020202020204"/>
              </a:rPr>
              <a:t> </a:t>
            </a:r>
            <a:r>
              <a:rPr lang="en-US" dirty="0">
                <a:latin typeface="+mj-lt"/>
                <a:cs typeface="Arial" panose="020B0604020202020204"/>
              </a:rPr>
              <a:t>is late</a:t>
            </a:r>
          </a:p>
          <a:p>
            <a:pPr marL="1000125" lvl="2" indent="-294005">
              <a:lnSpc>
                <a:spcPts val="2155"/>
              </a:lnSpc>
              <a:spcBef>
                <a:spcPts val="5"/>
              </a:spcBef>
              <a:buClr>
                <a:srgbClr val="CCCC00"/>
              </a:buClr>
              <a:buSzPct val="69000"/>
              <a:buFont typeface="Wingdings" panose="05000000000000000000"/>
              <a:buChar char=""/>
              <a:tabLst>
                <a:tab pos="1000125" algn="l"/>
                <a:tab pos="1000760" algn="l"/>
              </a:tabLst>
            </a:pPr>
            <a:r>
              <a:rPr lang="en-US" sz="2800" spc="-5" dirty="0">
                <a:latin typeface="+mj-lt"/>
                <a:cs typeface="Arial" panose="020B0604020202020204"/>
              </a:rPr>
              <a:t>Weekends and </a:t>
            </a:r>
            <a:r>
              <a:rPr lang="en-US" sz="2800" spc="-10" dirty="0">
                <a:latin typeface="+mj-lt"/>
                <a:cs typeface="Arial" panose="020B0604020202020204"/>
              </a:rPr>
              <a:t>holidays </a:t>
            </a:r>
            <a:r>
              <a:rPr lang="en-US" sz="2800" spc="-5" dirty="0">
                <a:latin typeface="+mj-lt"/>
                <a:cs typeface="Arial" panose="020B0604020202020204"/>
              </a:rPr>
              <a:t>don’t</a:t>
            </a:r>
            <a:r>
              <a:rPr lang="en-US" sz="2800" spc="55" dirty="0">
                <a:latin typeface="+mj-lt"/>
                <a:cs typeface="Arial" panose="020B0604020202020204"/>
              </a:rPr>
              <a:t> </a:t>
            </a:r>
            <a:r>
              <a:rPr lang="en-US" sz="2800" spc="-5" dirty="0">
                <a:latin typeface="+mj-lt"/>
                <a:cs typeface="Arial" panose="020B0604020202020204"/>
              </a:rPr>
              <a:t>count</a:t>
            </a:r>
            <a:endParaRPr lang="en-US" sz="2800" dirty="0">
              <a:latin typeface="+mj-lt"/>
              <a:cs typeface="Arial" panose="020B0604020202020204"/>
            </a:endParaRPr>
          </a:p>
          <a:p>
            <a:pPr marL="704850" lvl="1" indent="-347980">
              <a:lnSpc>
                <a:spcPts val="2395"/>
              </a:lnSpc>
              <a:buClr>
                <a:srgbClr val="669999"/>
              </a:buClr>
              <a:buSzPct val="70000"/>
              <a:buFont typeface="Wingdings" panose="05000000000000000000"/>
              <a:buChar char=""/>
              <a:tabLst>
                <a:tab pos="704215" algn="l"/>
                <a:tab pos="705485" algn="l"/>
              </a:tabLst>
            </a:pPr>
            <a:r>
              <a:rPr lang="en-US" dirty="0">
                <a:latin typeface="+mj-lt"/>
                <a:cs typeface="Arial" panose="020B0604020202020204"/>
              </a:rPr>
              <a:t>The “working day” starts at 5 minutes </a:t>
            </a:r>
            <a:r>
              <a:rPr lang="en-US" spc="-5" dirty="0">
                <a:latin typeface="+mj-lt"/>
                <a:cs typeface="Arial" panose="020B0604020202020204"/>
              </a:rPr>
              <a:t>after </a:t>
            </a:r>
            <a:r>
              <a:rPr lang="en-US" dirty="0">
                <a:latin typeface="+mj-lt"/>
                <a:cs typeface="Arial" panose="020B0604020202020204"/>
              </a:rPr>
              <a:t>the</a:t>
            </a:r>
            <a:r>
              <a:rPr lang="en-US" spc="-160" dirty="0">
                <a:latin typeface="+mj-lt"/>
                <a:cs typeface="Arial" panose="020B0604020202020204"/>
              </a:rPr>
              <a:t> </a:t>
            </a:r>
            <a:r>
              <a:rPr lang="en-US" dirty="0">
                <a:latin typeface="+mj-lt"/>
                <a:cs typeface="Arial" panose="020B0604020202020204"/>
              </a:rPr>
              <a:t>deadline!</a:t>
            </a:r>
          </a:p>
          <a:p>
            <a:pPr marL="1000125" lvl="2" indent="-294005">
              <a:lnSpc>
                <a:spcPts val="2155"/>
              </a:lnSpc>
              <a:spcBef>
                <a:spcPts val="5"/>
              </a:spcBef>
              <a:buClr>
                <a:srgbClr val="CCCC00"/>
              </a:buClr>
              <a:buSzPct val="69000"/>
              <a:buFont typeface="Wingdings" panose="05000000000000000000"/>
              <a:buChar char=""/>
              <a:tabLst>
                <a:tab pos="1000125" algn="l"/>
                <a:tab pos="1000760" algn="l"/>
              </a:tabLst>
            </a:pPr>
            <a:r>
              <a:rPr lang="en-US" sz="2800" spc="-5" dirty="0">
                <a:latin typeface="+mj-lt"/>
                <a:cs typeface="Arial" panose="020B0604020202020204"/>
              </a:rPr>
              <a:t>So </a:t>
            </a:r>
            <a:r>
              <a:rPr lang="en-US" sz="2800" dirty="0">
                <a:latin typeface="+mj-lt"/>
                <a:cs typeface="Arial" panose="020B0604020202020204"/>
              </a:rPr>
              <a:t>if the </a:t>
            </a:r>
            <a:r>
              <a:rPr lang="en-US" sz="2800" spc="-5" dirty="0">
                <a:latin typeface="+mj-lt"/>
                <a:cs typeface="Arial" panose="020B0604020202020204"/>
              </a:rPr>
              <a:t>deadline is at 17.00 and </a:t>
            </a:r>
            <a:r>
              <a:rPr lang="en-US" sz="2800" spc="-15" dirty="0">
                <a:latin typeface="+mj-lt"/>
                <a:cs typeface="Arial" panose="020B0604020202020204"/>
              </a:rPr>
              <a:t>you </a:t>
            </a:r>
            <a:r>
              <a:rPr lang="en-US" sz="2800" spc="-5" dirty="0">
                <a:latin typeface="+mj-lt"/>
                <a:cs typeface="Arial" panose="020B0604020202020204"/>
              </a:rPr>
              <a:t>submit </a:t>
            </a:r>
            <a:r>
              <a:rPr lang="en-US" sz="2800" dirty="0">
                <a:latin typeface="+mj-lt"/>
                <a:cs typeface="Arial" panose="020B0604020202020204"/>
              </a:rPr>
              <a:t>at </a:t>
            </a:r>
            <a:r>
              <a:rPr lang="en-US" sz="2800" spc="-5" dirty="0">
                <a:latin typeface="+mj-lt"/>
                <a:cs typeface="Arial" panose="020B0604020202020204"/>
              </a:rPr>
              <a:t>17.06 </a:t>
            </a:r>
            <a:r>
              <a:rPr lang="en-US" sz="2800" spc="-10" dirty="0">
                <a:latin typeface="+mj-lt"/>
                <a:cs typeface="Arial" panose="020B0604020202020204"/>
              </a:rPr>
              <a:t>you </a:t>
            </a:r>
            <a:r>
              <a:rPr lang="en-US" sz="2800" spc="-5" dirty="0">
                <a:latin typeface="+mj-lt"/>
                <a:cs typeface="Arial" panose="020B0604020202020204"/>
              </a:rPr>
              <a:t>lose</a:t>
            </a:r>
            <a:r>
              <a:rPr lang="en-US" sz="2800" spc="140" dirty="0">
                <a:latin typeface="+mj-lt"/>
                <a:cs typeface="Arial" panose="020B0604020202020204"/>
              </a:rPr>
              <a:t> </a:t>
            </a:r>
            <a:r>
              <a:rPr lang="en-US" sz="2800" spc="-5" dirty="0">
                <a:latin typeface="+mj-lt"/>
                <a:cs typeface="Arial" panose="020B0604020202020204"/>
              </a:rPr>
              <a:t>5%</a:t>
            </a:r>
            <a:endParaRPr lang="en-US" sz="2800" dirty="0">
              <a:latin typeface="+mj-lt"/>
              <a:cs typeface="Arial" panose="020B0604020202020204"/>
            </a:endParaRPr>
          </a:p>
          <a:p>
            <a:pPr marL="704850" lvl="1" indent="-347980">
              <a:lnSpc>
                <a:spcPts val="2390"/>
              </a:lnSpc>
              <a:buClr>
                <a:srgbClr val="669999"/>
              </a:buClr>
              <a:buSzPct val="70000"/>
              <a:buFont typeface="Wingdings" panose="05000000000000000000"/>
              <a:buChar char=""/>
              <a:tabLst>
                <a:tab pos="704215" algn="l"/>
                <a:tab pos="705485" algn="l"/>
              </a:tabLst>
            </a:pPr>
            <a:r>
              <a:rPr lang="en-US" dirty="0">
                <a:latin typeface="+mj-lt"/>
                <a:cs typeface="Arial" panose="020B0604020202020204"/>
              </a:rPr>
              <a:t>You lose a 5% of the </a:t>
            </a:r>
            <a:r>
              <a:rPr lang="en-US" spc="-5" dirty="0">
                <a:latin typeface="+mj-lt"/>
                <a:cs typeface="Arial" panose="020B0604020202020204"/>
              </a:rPr>
              <a:t>total </a:t>
            </a:r>
            <a:r>
              <a:rPr lang="en-US" dirty="0">
                <a:latin typeface="+mj-lt"/>
                <a:cs typeface="Arial" panose="020B0604020202020204"/>
              </a:rPr>
              <a:t>mark every</a:t>
            </a:r>
            <a:r>
              <a:rPr lang="en-US" spc="-175" dirty="0">
                <a:latin typeface="+mj-lt"/>
                <a:cs typeface="Arial" panose="020B0604020202020204"/>
              </a:rPr>
              <a:t> </a:t>
            </a:r>
            <a:r>
              <a:rPr lang="en-US" dirty="0">
                <a:latin typeface="+mj-lt"/>
                <a:cs typeface="Arial" panose="020B0604020202020204"/>
              </a:rPr>
              <a:t>day</a:t>
            </a:r>
          </a:p>
          <a:p>
            <a:pPr marL="704850" lvl="1" indent="-347980">
              <a:buClr>
                <a:srgbClr val="669999"/>
              </a:buClr>
              <a:buSzPct val="70000"/>
              <a:buFont typeface="Wingdings" panose="05000000000000000000"/>
              <a:buChar char=""/>
              <a:tabLst>
                <a:tab pos="704215" algn="l"/>
                <a:tab pos="705485" algn="l"/>
              </a:tabLst>
            </a:pPr>
            <a:r>
              <a:rPr lang="en-US" dirty="0">
                <a:latin typeface="+mj-lt"/>
                <a:cs typeface="Arial" panose="020B0604020202020204"/>
              </a:rPr>
              <a:t>See the </a:t>
            </a:r>
            <a:r>
              <a:rPr lang="en-US" spc="-5" dirty="0">
                <a:latin typeface="+mj-lt"/>
                <a:cs typeface="Arial" panose="020B0604020202020204"/>
              </a:rPr>
              <a:t>University’s </a:t>
            </a:r>
            <a:r>
              <a:rPr lang="en-US" dirty="0">
                <a:latin typeface="+mj-lt"/>
                <a:cs typeface="Arial" panose="020B0604020202020204"/>
              </a:rPr>
              <a:t>Quality Manual for further</a:t>
            </a:r>
            <a:r>
              <a:rPr lang="en-US" spc="-105" dirty="0">
                <a:latin typeface="+mj-lt"/>
                <a:cs typeface="Arial" panose="020B0604020202020204"/>
              </a:rPr>
              <a:t> </a:t>
            </a:r>
            <a:r>
              <a:rPr lang="en-US" dirty="0">
                <a:latin typeface="+mj-lt"/>
                <a:cs typeface="Arial" panose="020B0604020202020204"/>
              </a:rPr>
              <a:t>details</a:t>
            </a:r>
          </a:p>
          <a:p>
            <a:pPr marL="1000125" lvl="2" indent="-294005">
              <a:lnSpc>
                <a:spcPts val="1945"/>
              </a:lnSpc>
              <a:spcBef>
                <a:spcPts val="10"/>
              </a:spcBef>
              <a:buClr>
                <a:srgbClr val="CCCC00"/>
              </a:buClr>
              <a:buSzPct val="69000"/>
              <a:buFont typeface="Wingdings" panose="05000000000000000000"/>
              <a:buChar char=""/>
              <a:tabLst>
                <a:tab pos="1000125" algn="l"/>
                <a:tab pos="1000760" algn="l"/>
              </a:tabLst>
            </a:pPr>
            <a:r>
              <a:rPr lang="en-US" sz="2800" spc="-5" dirty="0">
                <a:latin typeface="+mj-lt"/>
                <a:cs typeface="Arial" panose="020B0604020202020204"/>
                <a:hlinkClick r:id="rId2">
                  <a:extLst>
                    <a:ext uri="{A12FA001-AC4F-418D-AE19-62706E023703}">
                      <ahyp:hlinkClr xmlns:ahyp="http://schemas.microsoft.com/office/drawing/2018/hyperlinkcolor" val="tx"/>
                    </a:ext>
                  </a:extLst>
                </a:hlinkClick>
              </a:rPr>
              <a:t>http://www.nottingham.ac.uk/academicservices/qualitymanual/assessment/assessment-regulations.aspx</a:t>
            </a:r>
            <a:endParaRPr lang="en-MY" sz="2800" dirty="0">
              <a:latin typeface="+mj-lt"/>
            </a:endParaRPr>
          </a:p>
        </p:txBody>
      </p:sp>
    </p:spTree>
    <p:extLst>
      <p:ext uri="{BB962C8B-B14F-4D97-AF65-F5344CB8AC3E}">
        <p14:creationId xmlns:p14="http://schemas.microsoft.com/office/powerpoint/2010/main" val="4288059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0738" y="797026"/>
            <a:ext cx="553085" cy="215444"/>
          </a:xfrm>
          <a:prstGeom prst="rect">
            <a:avLst/>
          </a:prstGeom>
        </p:spPr>
        <p:txBody>
          <a:bodyPr vert="horz" wrap="square" lIns="0" tIns="0" rIns="0" bIns="0" rtlCol="0">
            <a:spAutoFit/>
          </a:bodyPr>
          <a:lstStyle/>
          <a:p>
            <a:pPr marL="12700"/>
            <a:r>
              <a:rPr sz="1400" b="1" dirty="0">
                <a:solidFill>
                  <a:srgbClr val="4F81BD"/>
                </a:solidFill>
                <a:latin typeface="Calibri" panose="020F0502020204030204"/>
                <a:cs typeface="Calibri" panose="020F0502020204030204"/>
              </a:rPr>
              <a:t>G53FIV</a:t>
            </a:r>
            <a:endParaRPr sz="1400" dirty="0">
              <a:latin typeface="Calibri" panose="020F0502020204030204"/>
              <a:cs typeface="Calibri" panose="020F0502020204030204"/>
            </a:endParaRPr>
          </a:p>
        </p:txBody>
      </p:sp>
      <p:sp>
        <p:nvSpPr>
          <p:cNvPr id="3" name="object 3"/>
          <p:cNvSpPr txBox="1">
            <a:spLocks noGrp="1"/>
          </p:cNvSpPr>
          <p:nvPr>
            <p:ph type="title"/>
          </p:nvPr>
        </p:nvSpPr>
        <p:spPr>
          <a:xfrm>
            <a:off x="1255594" y="911899"/>
            <a:ext cx="6193971" cy="677237"/>
          </a:xfrm>
          <a:prstGeom prst="rect">
            <a:avLst/>
          </a:prstGeom>
        </p:spPr>
        <p:txBody>
          <a:bodyPr vert="horz" wrap="square" lIns="0" tIns="0" rIns="0" bIns="0" rtlCol="0" anchor="ctr">
            <a:spAutoFit/>
          </a:bodyPr>
          <a:lstStyle/>
          <a:p>
            <a:pPr marL="1874520"/>
            <a:r>
              <a:rPr spc="-5" dirty="0"/>
              <a:t>Module</a:t>
            </a:r>
            <a:r>
              <a:rPr spc="-65" dirty="0"/>
              <a:t> </a:t>
            </a:r>
            <a:r>
              <a:rPr lang="en-US" spc="-5" dirty="0"/>
              <a:t>Summary</a:t>
            </a:r>
            <a:endParaRPr spc="-5" dirty="0"/>
          </a:p>
        </p:txBody>
      </p:sp>
      <p:sp>
        <p:nvSpPr>
          <p:cNvPr id="4" name="object 4"/>
          <p:cNvSpPr txBox="1"/>
          <p:nvPr/>
        </p:nvSpPr>
        <p:spPr>
          <a:xfrm>
            <a:off x="957278" y="1682057"/>
            <a:ext cx="8379460" cy="5416868"/>
          </a:xfrm>
          <a:prstGeom prst="rect">
            <a:avLst/>
          </a:prstGeom>
        </p:spPr>
        <p:txBody>
          <a:bodyPr vert="horz" wrap="square" lIns="0" tIns="0" rIns="0" bIns="0" rtlCol="0">
            <a:spAutoFit/>
          </a:bodyPr>
          <a:lstStyle/>
          <a:p>
            <a:r>
              <a:rPr lang="en-US" sz="3200" dirty="0"/>
              <a:t>This project module aims to cover the following: </a:t>
            </a:r>
            <a:br>
              <a:rPr lang="en-US" sz="3200" dirty="0"/>
            </a:br>
            <a:endParaRPr lang="en-US" sz="3200" dirty="0"/>
          </a:p>
          <a:p>
            <a:pPr marL="457200" indent="-457200">
              <a:buFont typeface="Arial" panose="020B0604020202020204" pitchFamily="34" charset="0"/>
              <a:buChar char="•"/>
            </a:pPr>
            <a:r>
              <a:rPr lang="en-US" sz="3200" dirty="0"/>
              <a:t>Knowledge, understanding and practical experience of the application of and technologies that support the design and delivery of information </a:t>
            </a:r>
            <a:r>
              <a:rPr lang="en-US" sz="3200" dirty="0" err="1"/>
              <a:t>visualisations</a:t>
            </a:r>
            <a:r>
              <a:rPr lang="en-US" sz="3200" dirty="0"/>
              <a:t> </a:t>
            </a:r>
          </a:p>
          <a:p>
            <a:pPr marL="457200" indent="-457200">
              <a:buFont typeface="Arial" panose="020B0604020202020204" pitchFamily="34" charset="0"/>
              <a:buChar char="•"/>
            </a:pPr>
            <a:r>
              <a:rPr lang="en-US" sz="3200" dirty="0"/>
              <a:t>Knowledge, understanding and practical experience of the process of designing and evaluating information </a:t>
            </a:r>
            <a:r>
              <a:rPr lang="en-US" sz="3200" dirty="0" err="1"/>
              <a:t>visualisations</a:t>
            </a:r>
            <a:endParaRPr lang="en-US" sz="3200" dirty="0"/>
          </a:p>
          <a:p>
            <a:pPr marL="457200" indent="-457200">
              <a:buFont typeface="Arial" panose="020B0604020202020204" pitchFamily="34" charset="0"/>
              <a:buChar char="•"/>
            </a:pPr>
            <a:r>
              <a:rPr lang="en-US" sz="3200" dirty="0"/>
              <a:t>Algorithms for extracting information from data</a:t>
            </a:r>
          </a:p>
          <a:p>
            <a:pPr marL="457200" indent="-457200">
              <a:buFont typeface="Arial" panose="020B0604020202020204" pitchFamily="34" charset="0"/>
              <a:buChar char="•"/>
            </a:pPr>
            <a:r>
              <a:rPr lang="en-US" sz="3200" dirty="0"/>
              <a:t>Design aesthetics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Style of Learning</a:t>
            </a:r>
          </a:p>
        </p:txBody>
      </p:sp>
      <p:sp>
        <p:nvSpPr>
          <p:cNvPr id="3" name="Content Placeholder 2"/>
          <p:cNvSpPr>
            <a:spLocks noGrp="1"/>
          </p:cNvSpPr>
          <p:nvPr>
            <p:ph idx="1"/>
          </p:nvPr>
        </p:nvSpPr>
        <p:spPr>
          <a:xfrm>
            <a:off x="1611312" y="2311403"/>
            <a:ext cx="7543800" cy="4525963"/>
          </a:xfrm>
        </p:spPr>
        <p:txBody>
          <a:bodyPr>
            <a:normAutofit/>
          </a:bodyPr>
          <a:lstStyle/>
          <a:p>
            <a:r>
              <a:rPr lang="en-US" sz="3600" dirty="0"/>
              <a:t>Project-based learning </a:t>
            </a:r>
          </a:p>
          <a:p>
            <a:r>
              <a:rPr lang="en-US" sz="3600" dirty="0"/>
              <a:t>Self-directed learning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Visualisation</a:t>
            </a:r>
            <a:r>
              <a:rPr lang="en-US" dirty="0"/>
              <a:t> Tools</a:t>
            </a:r>
          </a:p>
        </p:txBody>
      </p:sp>
      <p:sp>
        <p:nvSpPr>
          <p:cNvPr id="3" name="Content Placeholder 2"/>
          <p:cNvSpPr>
            <a:spLocks noGrp="1"/>
          </p:cNvSpPr>
          <p:nvPr>
            <p:ph idx="1"/>
          </p:nvPr>
        </p:nvSpPr>
        <p:spPr/>
        <p:txBody>
          <a:bodyPr>
            <a:normAutofit/>
          </a:bodyPr>
          <a:lstStyle/>
          <a:p>
            <a:r>
              <a:rPr lang="en-US" sz="3600" dirty="0"/>
              <a:t>Recommended </a:t>
            </a:r>
            <a:r>
              <a:rPr lang="en-US" sz="3600" dirty="0" err="1"/>
              <a:t>visualisation</a:t>
            </a:r>
            <a:r>
              <a:rPr lang="en-US" sz="3600" dirty="0"/>
              <a:t> tools you can use: </a:t>
            </a:r>
          </a:p>
          <a:p>
            <a:pPr lvl="1"/>
            <a:r>
              <a:rPr lang="en-US" sz="3200" dirty="0"/>
              <a:t>Python</a:t>
            </a:r>
          </a:p>
          <a:p>
            <a:pPr lvl="1"/>
            <a:r>
              <a:rPr lang="en-US" sz="3200" dirty="0"/>
              <a:t>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Coursework Summary</a:t>
            </a:r>
          </a:p>
        </p:txBody>
      </p:sp>
      <p:sp>
        <p:nvSpPr>
          <p:cNvPr id="4" name="Content Placeholder 3"/>
          <p:cNvSpPr>
            <a:spLocks noGrp="1"/>
          </p:cNvSpPr>
          <p:nvPr>
            <p:ph idx="1"/>
          </p:nvPr>
        </p:nvSpPr>
        <p:spPr/>
        <p:txBody>
          <a:bodyPr>
            <a:normAutofit fontScale="82500" lnSpcReduction="20000"/>
          </a:bodyPr>
          <a:lstStyle/>
          <a:p>
            <a:pPr marL="0" indent="0">
              <a:buNone/>
            </a:pPr>
            <a:r>
              <a:rPr lang="en-MY" dirty="0"/>
              <a:t>Project proposal (Infographic-based) poster </a:t>
            </a:r>
            <a:r>
              <a:rPr lang="en-US" b="0" i="0" dirty="0">
                <a:solidFill>
                  <a:srgbClr val="333333"/>
                </a:solidFill>
                <a:effectLst/>
                <a:latin typeface="Circular"/>
              </a:rPr>
              <a:t>should include:</a:t>
            </a:r>
          </a:p>
          <a:p>
            <a:pPr marL="0" indent="0">
              <a:buNone/>
            </a:pPr>
            <a:endParaRPr lang="en-US" b="0" i="0" dirty="0">
              <a:solidFill>
                <a:srgbClr val="333333"/>
              </a:solidFill>
              <a:effectLst/>
              <a:latin typeface="Circular"/>
            </a:endParaRPr>
          </a:p>
          <a:p>
            <a:r>
              <a:rPr lang="en-US" b="0" i="0" dirty="0">
                <a:solidFill>
                  <a:srgbClr val="333333"/>
                </a:solidFill>
                <a:effectLst/>
                <a:latin typeface="Circular"/>
              </a:rPr>
              <a:t>a title</a:t>
            </a:r>
            <a:endParaRPr lang="en-US" b="0" i="0" dirty="0">
              <a:solidFill>
                <a:srgbClr val="00914D"/>
              </a:solidFill>
              <a:effectLst/>
              <a:latin typeface="Circular"/>
            </a:endParaRPr>
          </a:p>
          <a:p>
            <a:pPr algn="l">
              <a:buFont typeface="Arial" panose="020B0604020202020204" pitchFamily="34" charset="0"/>
              <a:buChar char="•"/>
            </a:pPr>
            <a:r>
              <a:rPr lang="en-US" b="0" i="0" dirty="0">
                <a:solidFill>
                  <a:srgbClr val="333333"/>
                </a:solidFill>
                <a:effectLst/>
                <a:latin typeface="Circular"/>
              </a:rPr>
              <a:t>a description of the problem &amp; goals</a:t>
            </a:r>
            <a:endParaRPr lang="en-US" b="0" i="0" dirty="0">
              <a:solidFill>
                <a:srgbClr val="00914D"/>
              </a:solidFill>
              <a:effectLst/>
              <a:latin typeface="Circular"/>
            </a:endParaRPr>
          </a:p>
          <a:p>
            <a:pPr algn="l">
              <a:buFont typeface="Arial" panose="020B0604020202020204" pitchFamily="34" charset="0"/>
              <a:buChar char="•"/>
            </a:pPr>
            <a:r>
              <a:rPr lang="en-US" b="0" i="0" dirty="0">
                <a:solidFill>
                  <a:srgbClr val="333333"/>
                </a:solidFill>
                <a:effectLst/>
                <a:latin typeface="Circular"/>
              </a:rPr>
              <a:t>a description of the domain, task, dataset, users/audiences that you're targeting.</a:t>
            </a:r>
            <a:endParaRPr lang="en-US" b="0" i="0" dirty="0">
              <a:solidFill>
                <a:srgbClr val="00914D"/>
              </a:solidFill>
              <a:effectLst/>
              <a:latin typeface="Circular"/>
            </a:endParaRPr>
          </a:p>
          <a:p>
            <a:pPr algn="l">
              <a:buFont typeface="Arial" panose="020B0604020202020204" pitchFamily="34" charset="0"/>
              <a:buChar char="•"/>
            </a:pPr>
            <a:r>
              <a:rPr lang="en-US" b="0" i="0" dirty="0">
                <a:solidFill>
                  <a:srgbClr val="333333"/>
                </a:solidFill>
                <a:effectLst/>
                <a:latin typeface="Circular"/>
              </a:rPr>
              <a:t>your proposed </a:t>
            </a:r>
            <a:r>
              <a:rPr lang="en-US" b="0" i="0" dirty="0" err="1">
                <a:solidFill>
                  <a:srgbClr val="333333"/>
                </a:solidFill>
                <a:effectLst/>
                <a:latin typeface="Circular"/>
              </a:rPr>
              <a:t>infovis</a:t>
            </a:r>
            <a:r>
              <a:rPr lang="en-US" b="0" i="0" dirty="0">
                <a:solidFill>
                  <a:srgbClr val="333333"/>
                </a:solidFill>
                <a:effectLst/>
                <a:latin typeface="Circular"/>
              </a:rPr>
              <a:t> solution. You should propose initial designs of an </a:t>
            </a:r>
            <a:r>
              <a:rPr lang="en-US" b="0" i="0" dirty="0" err="1">
                <a:solidFill>
                  <a:srgbClr val="333333"/>
                </a:solidFill>
                <a:effectLst/>
                <a:latin typeface="Circular"/>
              </a:rPr>
              <a:t>infovis</a:t>
            </a:r>
            <a:r>
              <a:rPr lang="en-US" b="0" i="0" dirty="0">
                <a:solidFill>
                  <a:srgbClr val="333333"/>
                </a:solidFill>
                <a:effectLst/>
                <a:latin typeface="Circular"/>
              </a:rPr>
              <a:t> solution. </a:t>
            </a:r>
            <a:endParaRPr lang="en-US" b="0" i="0" dirty="0">
              <a:solidFill>
                <a:srgbClr val="00914D"/>
              </a:solidFill>
              <a:effectLst/>
              <a:latin typeface="Circular"/>
            </a:endParaRPr>
          </a:p>
          <a:p>
            <a:pPr algn="l">
              <a:buFont typeface="Arial" panose="020B0604020202020204" pitchFamily="34" charset="0"/>
              <a:buChar char="•"/>
            </a:pPr>
            <a:r>
              <a:rPr lang="en-US" b="0" i="0" dirty="0">
                <a:solidFill>
                  <a:srgbClr val="333333"/>
                </a:solidFill>
                <a:effectLst/>
                <a:latin typeface="Circular"/>
              </a:rPr>
              <a:t>a brief justification/rationale on key implementation decisions.  </a:t>
            </a:r>
            <a:endParaRPr lang="en-US" b="0" i="0" dirty="0">
              <a:solidFill>
                <a:srgbClr val="00914D"/>
              </a:solidFill>
              <a:effectLst/>
              <a:latin typeface="Circular"/>
            </a:endParaRPr>
          </a:p>
          <a:p>
            <a:pPr algn="l">
              <a:buFont typeface="Arial" panose="020B0604020202020204" pitchFamily="34" charset="0"/>
              <a:buChar char="•"/>
            </a:pPr>
            <a:r>
              <a:rPr lang="en-US" b="0" i="0" dirty="0">
                <a:solidFill>
                  <a:srgbClr val="333333"/>
                </a:solidFill>
                <a:effectLst/>
                <a:latin typeface="Circular"/>
              </a:rPr>
              <a:t>your proposed implementation approach</a:t>
            </a:r>
            <a:r>
              <a:rPr lang="en-MY" altLang="en-US" b="0" i="0" dirty="0">
                <a:solidFill>
                  <a:srgbClr val="333333"/>
                </a:solidFill>
                <a:effectLst/>
                <a:latin typeface="Circular"/>
              </a:rPr>
              <a:t> eg. </a:t>
            </a:r>
            <a:r>
              <a:rPr lang="en-US" b="0" i="0" dirty="0">
                <a:solidFill>
                  <a:srgbClr val="333333"/>
                </a:solidFill>
                <a:effectLst/>
                <a:latin typeface="Circular"/>
              </a:rPr>
              <a:t>language and platform(s) you will use</a:t>
            </a:r>
            <a:r>
              <a:rPr lang="en-MY" altLang="en-US" b="0" i="0" dirty="0">
                <a:solidFill>
                  <a:srgbClr val="333333"/>
                </a:solidFill>
                <a:effectLst/>
                <a:latin typeface="Circular"/>
              </a:rPr>
              <a:t> and infovis design process</a:t>
            </a:r>
            <a:endParaRPr lang="en-US" b="0" i="0" dirty="0">
              <a:solidFill>
                <a:srgbClr val="00914D"/>
              </a:solidFill>
              <a:effectLst/>
              <a:latin typeface="Circular"/>
            </a:endParaRPr>
          </a:p>
          <a:p>
            <a:pPr marL="0" indent="0" algn="l">
              <a:buNone/>
            </a:pPr>
            <a:br>
              <a:rPr lang="en-US" b="0" i="0" dirty="0">
                <a:solidFill>
                  <a:srgbClr val="1A296B"/>
                </a:solidFill>
                <a:effectLst/>
                <a:latin typeface="Circular"/>
              </a:rPr>
            </a:br>
            <a:r>
              <a:rPr lang="en-US" b="1" i="0" dirty="0">
                <a:solidFill>
                  <a:srgbClr val="EF4540"/>
                </a:solidFill>
                <a:effectLst/>
                <a:latin typeface="Circular"/>
              </a:rPr>
              <a:t>The due date is: Friday, </a:t>
            </a:r>
            <a:r>
              <a:rPr lang="en-MY" altLang="en-US" b="1" i="0" dirty="0">
                <a:solidFill>
                  <a:srgbClr val="EF4540"/>
                </a:solidFill>
                <a:effectLst/>
                <a:latin typeface="Circular"/>
              </a:rPr>
              <a:t>1 </a:t>
            </a:r>
            <a:r>
              <a:rPr lang="en-US" b="1" i="0" dirty="0">
                <a:solidFill>
                  <a:srgbClr val="EF4540"/>
                </a:solidFill>
                <a:effectLst/>
                <a:latin typeface="Circular"/>
              </a:rPr>
              <a:t>March</a:t>
            </a:r>
            <a:r>
              <a:rPr lang="en-US" b="1" dirty="0">
                <a:solidFill>
                  <a:srgbClr val="EF4540"/>
                </a:solidFill>
                <a:latin typeface="Circular"/>
              </a:rPr>
              <a:t> 20</a:t>
            </a:r>
            <a:r>
              <a:rPr lang="en-US" b="1" i="0" dirty="0">
                <a:solidFill>
                  <a:srgbClr val="EF4540"/>
                </a:solidFill>
                <a:effectLst/>
                <a:latin typeface="Circular"/>
              </a:rPr>
              <a:t>2</a:t>
            </a:r>
            <a:r>
              <a:rPr lang="en-MY" altLang="en-US" b="1" i="0" dirty="0">
                <a:solidFill>
                  <a:srgbClr val="EF4540"/>
                </a:solidFill>
                <a:effectLst/>
                <a:latin typeface="Circular"/>
              </a:rPr>
              <a:t>4,</a:t>
            </a:r>
            <a:r>
              <a:rPr lang="en-US" b="1" i="0" dirty="0">
                <a:solidFill>
                  <a:srgbClr val="EF4540"/>
                </a:solidFill>
                <a:effectLst/>
                <a:latin typeface="Circular"/>
              </a:rPr>
              <a:t> 17:00, through Moodle. </a:t>
            </a:r>
            <a:br>
              <a:rPr lang="en-US" b="0" i="0" dirty="0">
                <a:solidFill>
                  <a:srgbClr val="1A296B"/>
                </a:solidFill>
                <a:effectLst/>
                <a:latin typeface="Circular"/>
              </a:rPr>
            </a:br>
            <a:endParaRPr lang="en-US" b="0" i="0" dirty="0">
              <a:solidFill>
                <a:srgbClr val="1A296B"/>
              </a:solidFill>
              <a:effectLst/>
              <a:latin typeface="Circular"/>
            </a:endParaRPr>
          </a:p>
          <a:p>
            <a:endParaRPr lang="en-MY" dirty="0"/>
          </a:p>
        </p:txBody>
      </p:sp>
      <p:sp>
        <p:nvSpPr>
          <p:cNvPr id="3" name="Text Box 2"/>
          <p:cNvSpPr txBox="1"/>
          <p:nvPr/>
        </p:nvSpPr>
        <p:spPr>
          <a:xfrm>
            <a:off x="-584835" y="5624830"/>
            <a:ext cx="309880" cy="403225"/>
          </a:xfrm>
          <a:prstGeom prst="rect">
            <a:avLst/>
          </a:prstGeom>
          <a:noFill/>
        </p:spPr>
        <p:txBody>
          <a:bodyPr wrap="none" rtlCol="0">
            <a:spAutoFit/>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Past Project Proposal</a:t>
            </a:r>
          </a:p>
        </p:txBody>
      </p:sp>
      <p:pic>
        <p:nvPicPr>
          <p:cNvPr id="5" name="Picture 4"/>
          <p:cNvPicPr>
            <a:picLocks noChangeAspect="1"/>
          </p:cNvPicPr>
          <p:nvPr/>
        </p:nvPicPr>
        <p:blipFill>
          <a:blip r:embed="rId2"/>
          <a:stretch>
            <a:fillRect/>
          </a:stretch>
        </p:blipFill>
        <p:spPr>
          <a:xfrm>
            <a:off x="0" y="1305024"/>
            <a:ext cx="10080625" cy="567035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Past Project Proposal</a:t>
            </a:r>
          </a:p>
        </p:txBody>
      </p:sp>
      <p:pic>
        <p:nvPicPr>
          <p:cNvPr id="9" name="Picture 8"/>
          <p:cNvPicPr>
            <a:picLocks noChangeAspect="1"/>
          </p:cNvPicPr>
          <p:nvPr/>
        </p:nvPicPr>
        <p:blipFill>
          <a:blip r:embed="rId2"/>
          <a:stretch>
            <a:fillRect/>
          </a:stretch>
        </p:blipFill>
        <p:spPr>
          <a:xfrm>
            <a:off x="0" y="1305024"/>
            <a:ext cx="10080625" cy="5670352"/>
          </a:xfrm>
          <a:prstGeom prst="rect">
            <a:avLst/>
          </a:prstGeom>
        </p:spPr>
      </p:pic>
      <p:sp>
        <p:nvSpPr>
          <p:cNvPr id="3" name="Text Box 2"/>
          <p:cNvSpPr txBox="1"/>
          <p:nvPr/>
        </p:nvSpPr>
        <p:spPr>
          <a:xfrm>
            <a:off x="-495300" y="4319905"/>
            <a:ext cx="309880" cy="403225"/>
          </a:xfrm>
          <a:prstGeom prst="rect">
            <a:avLst/>
          </a:prstGeom>
          <a:noFill/>
        </p:spPr>
        <p:txBody>
          <a:bodyPr wrap="none" rtlCol="0">
            <a:spAutoFit/>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Past Project Proposal</a:t>
            </a:r>
          </a:p>
        </p:txBody>
      </p:sp>
      <p:pic>
        <p:nvPicPr>
          <p:cNvPr id="6" name="Picture 5"/>
          <p:cNvPicPr>
            <a:picLocks noChangeAspect="1"/>
          </p:cNvPicPr>
          <p:nvPr/>
        </p:nvPicPr>
        <p:blipFill>
          <a:blip r:embed="rId2"/>
          <a:stretch>
            <a:fillRect/>
          </a:stretch>
        </p:blipFill>
        <p:spPr>
          <a:xfrm>
            <a:off x="0" y="1305024"/>
            <a:ext cx="10080625" cy="567035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Coursework overview</a:t>
            </a:r>
          </a:p>
        </p:txBody>
      </p:sp>
      <p:sp>
        <p:nvSpPr>
          <p:cNvPr id="3" name="Content Placeholder 2"/>
          <p:cNvSpPr>
            <a:spLocks noGrp="1"/>
          </p:cNvSpPr>
          <p:nvPr>
            <p:ph idx="1"/>
          </p:nvPr>
        </p:nvSpPr>
        <p:spPr>
          <a:xfrm>
            <a:off x="504032" y="1397000"/>
            <a:ext cx="9072563" cy="6629400"/>
          </a:xfrm>
        </p:spPr>
        <p:txBody>
          <a:bodyPr>
            <a:normAutofit fontScale="82500" lnSpcReduction="10000"/>
          </a:bodyPr>
          <a:lstStyle/>
          <a:p>
            <a:r>
              <a:rPr lang="en-US" dirty="0"/>
              <a:t>The main task for this </a:t>
            </a:r>
            <a:r>
              <a:rPr lang="en-MY" altLang="en-US" dirty="0"/>
              <a:t>Part 1 of </a:t>
            </a:r>
            <a:r>
              <a:rPr lang="en-US" dirty="0"/>
              <a:t>coursework is to produce a</a:t>
            </a:r>
            <a:r>
              <a:rPr lang="en-MY" altLang="en-US" dirty="0"/>
              <a:t> project proposal plan</a:t>
            </a:r>
            <a:r>
              <a:rPr lang="en-US" dirty="0"/>
              <a:t>, in the form</a:t>
            </a:r>
            <a:r>
              <a:rPr lang="en-MY" altLang="en-US" dirty="0"/>
              <a:t>/fomat</a:t>
            </a:r>
            <a:r>
              <a:rPr lang="en-US" dirty="0"/>
              <a:t> of an infographic</a:t>
            </a:r>
            <a:r>
              <a:rPr lang="en-MY" altLang="en-US" dirty="0"/>
              <a:t> design poster</a:t>
            </a:r>
            <a:r>
              <a:rPr lang="en-US" dirty="0"/>
              <a:t>. </a:t>
            </a:r>
          </a:p>
          <a:p>
            <a:r>
              <a:rPr lang="en-MY" altLang="en-US" dirty="0"/>
              <a:t>The poster assignment is intended to help you brainstorm and determine how you will solve your problem statement - what data narrative and insights will audiences discover, what graphs/charts and interactivity to best present data etc. </a:t>
            </a:r>
            <a:endParaRPr lang="en-US" dirty="0"/>
          </a:p>
          <a:p>
            <a:r>
              <a:rPr lang="en-US" dirty="0"/>
              <a:t>Your </a:t>
            </a:r>
            <a:r>
              <a:rPr lang="en-MY" altLang="en-US" dirty="0"/>
              <a:t>poster </a:t>
            </a:r>
            <a:r>
              <a:rPr lang="en-US" dirty="0"/>
              <a:t>should make use of data</a:t>
            </a:r>
            <a:r>
              <a:rPr lang="en-MY" altLang="en-US" dirty="0"/>
              <a:t>set related to Environmental Sustainability theme. </a:t>
            </a:r>
          </a:p>
          <a:p>
            <a:r>
              <a:rPr lang="en-US" dirty="0"/>
              <a:t>You may</a:t>
            </a:r>
            <a:r>
              <a:rPr lang="en-MY" altLang="en-US" dirty="0"/>
              <a:t> also</a:t>
            </a:r>
            <a:r>
              <a:rPr lang="en-US" dirty="0"/>
              <a:t> use any publicly available data, but you must cite your source.  A good catalogue of publicly available data is the </a:t>
            </a:r>
            <a:r>
              <a:rPr lang="en-US" dirty="0">
                <a:hlinkClick r:id="rId2"/>
              </a:rPr>
              <a:t>Google public data directory</a:t>
            </a:r>
            <a:r>
              <a:rPr lang="en-US" dirty="0"/>
              <a:t>. </a:t>
            </a:r>
          </a:p>
          <a:p>
            <a:r>
              <a:rPr lang="en-US" dirty="0"/>
              <a:t>Your </a:t>
            </a:r>
            <a:r>
              <a:rPr lang="en-MY" altLang="en-US" dirty="0"/>
              <a:t>poster </a:t>
            </a:r>
            <a:r>
              <a:rPr lang="en-US" dirty="0"/>
              <a:t>should be produced as a single PNG graphic file. </a:t>
            </a:r>
          </a:p>
          <a:p>
            <a:r>
              <a:rPr lang="en-US" dirty="0"/>
              <a:t>You are advised to use Adobe Illustrator </a:t>
            </a:r>
            <a:r>
              <a:rPr lang="en-MY" altLang="en-US" dirty="0"/>
              <a:t>or equivalent web-based graphics app eg CorelDraw </a:t>
            </a:r>
            <a:r>
              <a:rPr lang="en-US" dirty="0"/>
              <a:t>to create the original, but you must submit the PNG file. </a:t>
            </a:r>
            <a:br>
              <a:rPr lang="en-US" dirty="0"/>
            </a:br>
            <a:endParaRPr lang="en-US" dirty="0"/>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1153</Words>
  <Application>Microsoft Office PowerPoint</Application>
  <PresentationFormat>Custom</PresentationFormat>
  <Paragraphs>86</Paragraphs>
  <Slides>16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Circular</vt:lpstr>
      <vt:lpstr>Google Sans</vt:lpstr>
      <vt:lpstr>Arial</vt:lpstr>
      <vt:lpstr>Calibri</vt:lpstr>
      <vt:lpstr>Georgia</vt:lpstr>
      <vt:lpstr>Wingdings</vt:lpstr>
      <vt:lpstr>Office Theme</vt:lpstr>
      <vt:lpstr>COMP3045 Information Visualisation Project Introduction</vt:lpstr>
      <vt:lpstr>Module Summary</vt:lpstr>
      <vt:lpstr>Style of Learning</vt:lpstr>
      <vt:lpstr>Visualisation Tools</vt:lpstr>
      <vt:lpstr>Coursework Summary</vt:lpstr>
      <vt:lpstr>Example Past Project Proposal</vt:lpstr>
      <vt:lpstr>Example Past Project Proposal</vt:lpstr>
      <vt:lpstr>Example Past Project Proposal</vt:lpstr>
      <vt:lpstr>Coursework overview</vt:lpstr>
      <vt:lpstr>Infographic Marking Criteria </vt:lpstr>
      <vt:lpstr>PowerPoint Presentation</vt:lpstr>
      <vt:lpstr>PowerPoint Presentation</vt:lpstr>
      <vt:lpstr>Theme: Environmental Sustainability</vt:lpstr>
      <vt:lpstr>PowerPoint Presentation</vt:lpstr>
      <vt:lpstr>PowerPoint Presentation</vt:lpstr>
      <vt:lpstr>Late Submission of Coursework</vt:lpstr>
    </vt:vector>
  </TitlesOfParts>
  <Company>The University of Nottingham Malaysia Campus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G53FIV</dc:title>
  <dc:creator>User</dc:creator>
  <cp:lastModifiedBy>Jared Neoh</cp:lastModifiedBy>
  <cp:revision>129</cp:revision>
  <dcterms:created xsi:type="dcterms:W3CDTF">2016-10-07T06:41:00Z</dcterms:created>
  <dcterms:modified xsi:type="dcterms:W3CDTF">2024-03-28T05:04:48Z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3FDA75D410AA47EFAF7F055FE54414F7</vt:lpwstr>
  </property>
  <property fmtid="{D5CDD505-2E9C-101B-9397-08002B2CF9AE}" pid="3" name="KSOProductBuildVer">
    <vt:lpwstr>1033-11.2.0.11440</vt:lpwstr>
  </property>
</Properties>
</file>