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A9B8A-A7CC-4397-A4F7-AA6BFF0E6884}" type="datetimeFigureOut">
              <a:rPr lang="en-US" smtClean="0"/>
              <a:t>2/12/2024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CA07-3E44-4503-BC93-6C20CF0BA92C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A9B8A-A7CC-4397-A4F7-AA6BFF0E6884}" type="datetimeFigureOut">
              <a:rPr lang="en-US" smtClean="0"/>
              <a:t>2/12/2024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CA07-3E44-4503-BC93-6C20CF0BA92C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A9B8A-A7CC-4397-A4F7-AA6BFF0E6884}" type="datetimeFigureOut">
              <a:rPr lang="en-US" smtClean="0"/>
              <a:t>2/12/2024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CA07-3E44-4503-BC93-6C20CF0BA92C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A9B8A-A7CC-4397-A4F7-AA6BFF0E6884}" type="datetimeFigureOut">
              <a:rPr lang="en-US" smtClean="0"/>
              <a:t>2/12/2024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CA07-3E44-4503-BC93-6C20CF0BA92C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A9B8A-A7CC-4397-A4F7-AA6BFF0E6884}" type="datetimeFigureOut">
              <a:rPr lang="en-US" smtClean="0"/>
              <a:t>2/12/2024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CA07-3E44-4503-BC93-6C20CF0BA92C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A9B8A-A7CC-4397-A4F7-AA6BFF0E6884}" type="datetimeFigureOut">
              <a:rPr lang="en-US" smtClean="0"/>
              <a:t>2/12/2024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CA07-3E44-4503-BC93-6C20CF0BA92C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A9B8A-A7CC-4397-A4F7-AA6BFF0E6884}" type="datetimeFigureOut">
              <a:rPr lang="en-US" smtClean="0"/>
              <a:t>2/12/2024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CA07-3E44-4503-BC93-6C20CF0BA92C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A9B8A-A7CC-4397-A4F7-AA6BFF0E6884}" type="datetimeFigureOut">
              <a:rPr lang="en-US" smtClean="0"/>
              <a:t>2/12/2024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CA07-3E44-4503-BC93-6C20CF0BA92C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A9B8A-A7CC-4397-A4F7-AA6BFF0E6884}" type="datetimeFigureOut">
              <a:rPr lang="en-US" smtClean="0"/>
              <a:t>2/12/2024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CA07-3E44-4503-BC93-6C20CF0BA92C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A9B8A-A7CC-4397-A4F7-AA6BFF0E6884}" type="datetimeFigureOut">
              <a:rPr lang="en-US" smtClean="0"/>
              <a:t>2/12/2024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CA07-3E44-4503-BC93-6C20CF0BA92C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A9B8A-A7CC-4397-A4F7-AA6BFF0E6884}" type="datetimeFigureOut">
              <a:rPr lang="en-US" smtClean="0"/>
              <a:t>2/12/2024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CA07-3E44-4503-BC93-6C20CF0BA92C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A9B8A-A7CC-4397-A4F7-AA6BFF0E6884}" type="datetimeFigureOut">
              <a:rPr lang="en-US" smtClean="0"/>
              <a:t>2/12/2024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0CA07-3E44-4503-BC93-6C20CF0BA92C}" type="slidenum">
              <a:rPr lang="en-ZA" smtClean="0"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59041"/>
            <a:ext cx="7772400" cy="1470025"/>
          </a:xfrm>
        </p:spPr>
        <p:txBody>
          <a:bodyPr/>
          <a:lstStyle/>
          <a:p>
            <a:r>
              <a:rPr lang="en-ZA" dirty="0" smtClean="0"/>
              <a:t>TCFL Projects 2024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ZA" dirty="0" smtClean="0"/>
              <a:t>Project Proposal Guidelines</a:t>
            </a:r>
            <a:endParaRPr lang="en-ZA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195003" y="857232"/>
            <a:ext cx="2753995" cy="990600"/>
          </a:xfrm>
          <a:prstGeom prst="rect">
            <a:avLst/>
          </a:prstGeom>
        </p:spPr>
      </p:pic>
      <p:sp>
        <p:nvSpPr>
          <p:cNvPr id="5" name="Right Brace 4"/>
          <p:cNvSpPr/>
          <p:nvPr/>
        </p:nvSpPr>
        <p:spPr>
          <a:xfrm>
            <a:off x="6643702" y="2928934"/>
            <a:ext cx="571504" cy="214314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6" name="Rectangle 5"/>
          <p:cNvSpPr/>
          <p:nvPr/>
        </p:nvSpPr>
        <p:spPr>
          <a:xfrm>
            <a:off x="7215206" y="2928934"/>
            <a:ext cx="1500198" cy="21431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This part will be replaced by your name and the course / programme your are doing</a:t>
            </a:r>
            <a:endParaRPr lang="en-Z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3200" dirty="0" smtClean="0"/>
              <a:t>Project Title</a:t>
            </a:r>
            <a:endParaRPr lang="en-Z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ZA" sz="1600" dirty="0" smtClean="0"/>
              <a:t>Give a contextual title to the project. The reader should be able to understand the focus and scope of the project.</a:t>
            </a:r>
          </a:p>
          <a:p>
            <a:pPr indent="17463">
              <a:buNone/>
            </a:pPr>
            <a:endParaRPr lang="en-ZA" sz="1600" dirty="0" smtClean="0"/>
          </a:p>
          <a:p>
            <a:pPr indent="17463">
              <a:buNone/>
            </a:pPr>
            <a:r>
              <a:rPr lang="en-ZA" sz="1600" dirty="0" smtClean="0"/>
              <a:t>For example:</a:t>
            </a:r>
          </a:p>
          <a:p>
            <a:pPr indent="17463">
              <a:buNone/>
            </a:pPr>
            <a:endParaRPr lang="en-ZA" sz="1600" dirty="0"/>
          </a:p>
          <a:p>
            <a:pPr indent="17463">
              <a:buNone/>
            </a:pPr>
            <a:r>
              <a:rPr lang="en-ZA" sz="1600" dirty="0" smtClean="0"/>
              <a:t>AI driven drone monitoring of generators at </a:t>
            </a:r>
            <a:r>
              <a:rPr lang="en-ZA" sz="1600" dirty="0" err="1" smtClean="0"/>
              <a:t>Econet</a:t>
            </a:r>
            <a:r>
              <a:rPr lang="en-ZA" sz="1600" dirty="0" smtClean="0"/>
              <a:t> Zimbabwe (</a:t>
            </a:r>
            <a:r>
              <a:rPr lang="en-ZA" sz="1600" dirty="0" err="1" smtClean="0"/>
              <a:t>Pvt</a:t>
            </a:r>
            <a:r>
              <a:rPr lang="en-ZA" sz="1600" dirty="0" smtClean="0"/>
              <a:t>) Ltd country-side substations / transmitters: Piloted for </a:t>
            </a:r>
            <a:r>
              <a:rPr lang="en-ZA" sz="1600" dirty="0" err="1" smtClean="0"/>
              <a:t>Goromonzi</a:t>
            </a:r>
            <a:r>
              <a:rPr lang="en-ZA" sz="1600" dirty="0" smtClean="0"/>
              <a:t> </a:t>
            </a:r>
            <a:r>
              <a:rPr lang="en-ZA" sz="1600" dirty="0" err="1" smtClean="0"/>
              <a:t>Disctrict</a:t>
            </a:r>
            <a:r>
              <a:rPr lang="en-ZA" sz="1600" dirty="0" smtClean="0"/>
              <a:t>. </a:t>
            </a:r>
            <a:endParaRPr lang="en-ZA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3200" dirty="0" smtClean="0"/>
              <a:t>Problem Statement</a:t>
            </a:r>
            <a:endParaRPr lang="en-Z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ZA" sz="1800" dirty="0" smtClean="0"/>
              <a:t>For example:</a:t>
            </a:r>
          </a:p>
          <a:p>
            <a:pPr>
              <a:buNone/>
            </a:pPr>
            <a:endParaRPr lang="en-ZA" sz="1800" dirty="0"/>
          </a:p>
          <a:p>
            <a:pPr indent="17463">
              <a:buNone/>
            </a:pPr>
            <a:r>
              <a:rPr lang="en-ZA" sz="1800" dirty="0" err="1" smtClean="0"/>
              <a:t>Econet</a:t>
            </a:r>
            <a:r>
              <a:rPr lang="en-ZA" sz="1800" dirty="0" smtClean="0"/>
              <a:t> Zimbabwe (</a:t>
            </a:r>
            <a:r>
              <a:rPr lang="en-ZA" sz="1800" dirty="0" err="1" smtClean="0"/>
              <a:t>Pvt</a:t>
            </a:r>
            <a:r>
              <a:rPr lang="en-ZA" sz="1800" dirty="0" smtClean="0"/>
              <a:t>) Ltd generator monitoring at its country-side substations / transmitters  is facing challenges that include:</a:t>
            </a:r>
          </a:p>
          <a:p>
            <a:pPr indent="17463">
              <a:buNone/>
            </a:pPr>
            <a:endParaRPr lang="en-ZA" sz="1800" dirty="0" smtClean="0"/>
          </a:p>
          <a:p>
            <a:pPr marL="809625" lvl="1" indent="-269875">
              <a:buFont typeface="+mj-lt"/>
              <a:buAutoNum type="arabicPeriod"/>
            </a:pPr>
            <a:r>
              <a:rPr lang="en-ZA" sz="1600" dirty="0"/>
              <a:t> </a:t>
            </a:r>
            <a:r>
              <a:rPr lang="en-ZA" sz="1600" dirty="0" smtClean="0"/>
              <a:t>Human monitors (guards) that have become accomplices in   crimes damaging infrastructure . They are helping thieves steal cameras that are mounted to help in the monitoring. Out of seven installations in the </a:t>
            </a:r>
            <a:r>
              <a:rPr lang="en-ZA" sz="1600" dirty="0" err="1" smtClean="0"/>
              <a:t>Goromonzi</a:t>
            </a:r>
            <a:r>
              <a:rPr lang="en-ZA" sz="1600" dirty="0" smtClean="0"/>
              <a:t> district, 6 substations / transmitters were vandalised in 2023 through  the same modus operandi.</a:t>
            </a:r>
          </a:p>
          <a:p>
            <a:pPr marL="809625" lvl="1" indent="-269875">
              <a:buFont typeface="+mj-lt"/>
              <a:buAutoNum type="arabicPeriod"/>
            </a:pPr>
            <a:r>
              <a:rPr lang="en-ZA" sz="1600" dirty="0" smtClean="0"/>
              <a:t>Reporting of technical faults is delayed,  as shown in  the </a:t>
            </a:r>
            <a:r>
              <a:rPr lang="en-ZA" sz="1600" dirty="0" err="1" smtClean="0"/>
              <a:t>Goromonzi</a:t>
            </a:r>
            <a:r>
              <a:rPr lang="en-ZA" sz="1600" dirty="0" smtClean="0"/>
              <a:t> District substations / transmitters </a:t>
            </a:r>
            <a:r>
              <a:rPr lang="en-ZA" sz="1600" dirty="0" smtClean="0"/>
              <a:t>2023 Faults Resolution Report </a:t>
            </a:r>
            <a:r>
              <a:rPr lang="en-ZA" sz="1600" dirty="0" smtClean="0"/>
              <a:t>, it took an average of 12 hours to report and  react to technical faults. This led to loss of service delivery and  a 21% shrinkage in revenues.</a:t>
            </a:r>
          </a:p>
          <a:p>
            <a:pPr marL="809625" lvl="1" indent="-269875">
              <a:buFont typeface="+mj-lt"/>
              <a:buAutoNum type="arabicPeriod"/>
            </a:pPr>
            <a:r>
              <a:rPr lang="en-ZA" sz="1600" dirty="0" smtClean="0"/>
              <a:t>  ... Similar substantiations can be made to ensure clarity of nature of the problem. Use metrics  / measures as shown in 1 and 2 above. Limit to a maximum of three (3) elements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3200" dirty="0" smtClean="0"/>
              <a:t>Aims and Objectives</a:t>
            </a:r>
            <a:endParaRPr lang="en-Z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ZA" sz="1400" dirty="0" smtClean="0"/>
              <a:t>The </a:t>
            </a:r>
            <a:r>
              <a:rPr lang="en-ZA" sz="1400" b="1" dirty="0" smtClean="0"/>
              <a:t>Aim</a:t>
            </a:r>
            <a:r>
              <a:rPr lang="en-ZA" sz="1400" dirty="0" smtClean="0"/>
              <a:t> must express the overall desired outcome of the implemented solution. </a:t>
            </a:r>
          </a:p>
          <a:p>
            <a:pPr>
              <a:buNone/>
            </a:pPr>
            <a:endParaRPr lang="en-ZA" sz="1400" dirty="0"/>
          </a:p>
          <a:p>
            <a:pPr>
              <a:buNone/>
            </a:pPr>
            <a:r>
              <a:rPr lang="en-ZA" sz="1400" b="1" dirty="0" smtClean="0"/>
              <a:t>Objectives</a:t>
            </a:r>
            <a:r>
              <a:rPr lang="en-ZA" sz="1400" dirty="0" smtClean="0"/>
              <a:t> are outcomes that achieve micro-goals whose sum total is the aim. All objective must meet the SMART criteria. At most, 4 objective must be adequate.</a:t>
            </a:r>
          </a:p>
          <a:p>
            <a:pPr>
              <a:buNone/>
            </a:pPr>
            <a:endParaRPr lang="en-ZA" sz="1400" b="1" dirty="0"/>
          </a:p>
          <a:p>
            <a:pPr>
              <a:buNone/>
            </a:pPr>
            <a:r>
              <a:rPr lang="en-ZA" sz="1400" b="1" dirty="0" smtClean="0"/>
              <a:t>Examples:</a:t>
            </a:r>
          </a:p>
          <a:p>
            <a:pPr>
              <a:buNone/>
            </a:pPr>
            <a:endParaRPr lang="en-ZA" sz="1400" b="1" dirty="0" smtClean="0"/>
          </a:p>
          <a:p>
            <a:pPr>
              <a:buNone/>
            </a:pPr>
            <a:r>
              <a:rPr lang="en-ZA" sz="1400" b="1" dirty="0" smtClean="0"/>
              <a:t>Aim:</a:t>
            </a:r>
            <a:r>
              <a:rPr lang="en-ZA" sz="1400" dirty="0" smtClean="0"/>
              <a:t> To achieve  above 85% + service delivery efficiency at all </a:t>
            </a:r>
            <a:r>
              <a:rPr lang="en-ZA" sz="1400" dirty="0" err="1" smtClean="0"/>
              <a:t>Econet</a:t>
            </a:r>
            <a:r>
              <a:rPr lang="en-ZA" sz="1400" dirty="0" smtClean="0"/>
              <a:t> Zimbabwe (</a:t>
            </a:r>
            <a:r>
              <a:rPr lang="en-ZA" sz="1400" dirty="0" err="1" smtClean="0"/>
              <a:t>Pvt</a:t>
            </a:r>
            <a:r>
              <a:rPr lang="en-ZA" sz="1400" dirty="0" smtClean="0"/>
              <a:t>) Ltd substations / transmitters</a:t>
            </a:r>
            <a:r>
              <a:rPr lang="en-ZA" sz="1400" dirty="0"/>
              <a:t> </a:t>
            </a:r>
            <a:r>
              <a:rPr lang="en-ZA" sz="1400" dirty="0" smtClean="0"/>
              <a:t>within the </a:t>
            </a:r>
            <a:r>
              <a:rPr lang="en-ZA" sz="1400" dirty="0" err="1" smtClean="0"/>
              <a:t>Goromonzi</a:t>
            </a:r>
            <a:r>
              <a:rPr lang="en-ZA" sz="1400" dirty="0" smtClean="0"/>
              <a:t> District</a:t>
            </a:r>
          </a:p>
          <a:p>
            <a:pPr>
              <a:buNone/>
            </a:pPr>
            <a:endParaRPr lang="en-ZA" sz="1400" dirty="0" smtClean="0"/>
          </a:p>
          <a:p>
            <a:pPr>
              <a:buNone/>
            </a:pPr>
            <a:r>
              <a:rPr lang="en-ZA" sz="1400" b="1" dirty="0" smtClean="0"/>
              <a:t>Objectives:</a:t>
            </a:r>
            <a:r>
              <a:rPr lang="en-ZA" sz="1400" dirty="0" smtClean="0"/>
              <a:t> </a:t>
            </a:r>
          </a:p>
          <a:p>
            <a:pPr>
              <a:buNone/>
            </a:pPr>
            <a:r>
              <a:rPr lang="en-ZA" sz="1400" dirty="0" smtClean="0"/>
              <a:t>For </a:t>
            </a:r>
            <a:r>
              <a:rPr lang="en-ZA" sz="1400" dirty="0" err="1" smtClean="0"/>
              <a:t>Econet</a:t>
            </a:r>
            <a:r>
              <a:rPr lang="en-ZA" sz="1400" dirty="0" smtClean="0"/>
              <a:t> Zimbabwe (</a:t>
            </a:r>
            <a:r>
              <a:rPr lang="en-ZA" sz="1400" dirty="0" err="1" smtClean="0"/>
              <a:t>Pvt</a:t>
            </a:r>
            <a:r>
              <a:rPr lang="en-ZA" sz="1400" dirty="0" smtClean="0"/>
              <a:t>) Ltd substations / transmitters for </a:t>
            </a:r>
            <a:r>
              <a:rPr lang="en-ZA" sz="1400" dirty="0" err="1" smtClean="0"/>
              <a:t>Goromonzi</a:t>
            </a:r>
            <a:r>
              <a:rPr lang="en-ZA" sz="1400" dirty="0" smtClean="0"/>
              <a:t> district substations / transmitters:</a:t>
            </a:r>
            <a:br>
              <a:rPr lang="en-ZA" sz="1400" dirty="0" smtClean="0"/>
            </a:br>
            <a:endParaRPr lang="en-ZA" sz="1400" dirty="0" smtClean="0"/>
          </a:p>
          <a:p>
            <a:pPr lvl="1">
              <a:buFont typeface="+mj-lt"/>
              <a:buAutoNum type="arabicPeriod"/>
            </a:pPr>
            <a:r>
              <a:rPr lang="en-ZA" sz="1400" dirty="0" smtClean="0"/>
              <a:t>Reduce </a:t>
            </a:r>
            <a:r>
              <a:rPr lang="en-ZA" sz="1400" dirty="0" smtClean="0"/>
              <a:t>network </a:t>
            </a:r>
            <a:r>
              <a:rPr lang="en-ZA" sz="1400" dirty="0" smtClean="0"/>
              <a:t>downtime to 10% resultant from generator failures.</a:t>
            </a:r>
          </a:p>
          <a:p>
            <a:pPr lvl="1">
              <a:buFont typeface="+mj-lt"/>
              <a:buAutoNum type="arabicPeriod"/>
            </a:pPr>
            <a:r>
              <a:rPr lang="en-ZA" sz="1400" dirty="0" smtClean="0"/>
              <a:t>Monitor in real time the performance of generators</a:t>
            </a:r>
          </a:p>
          <a:p>
            <a:pPr lvl="1">
              <a:buFont typeface="+mj-lt"/>
              <a:buAutoNum type="arabicPeriod"/>
            </a:pPr>
            <a:r>
              <a:rPr lang="en-ZA" sz="1400" dirty="0" smtClean="0"/>
              <a:t>Report issues related to generator performance to the technical staff on a 30 minute basis </a:t>
            </a:r>
          </a:p>
          <a:p>
            <a:pPr lvl="1">
              <a:buFont typeface="+mj-lt"/>
              <a:buAutoNum type="arabicPeriod"/>
            </a:pPr>
            <a:r>
              <a:rPr lang="en-ZA" sz="1400" dirty="0" smtClean="0"/>
              <a:t>Store statistical data in database for future analyses </a:t>
            </a:r>
            <a:endParaRPr lang="en-ZA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3200" dirty="0" smtClean="0"/>
              <a:t>Research Gap / Innovation</a:t>
            </a:r>
            <a:endParaRPr lang="en-Z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ZA" sz="1800" dirty="0" smtClean="0"/>
              <a:t>The project must focus on what it is, that is missing from current and similar systems. That is, how is your system unique? What innovation have you brought</a:t>
            </a:r>
            <a:endParaRPr lang="en-ZA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1361</TotalTime>
  <Words>369</Words>
  <Application>Microsoft Office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TCFL Projects 2024</vt:lpstr>
      <vt:lpstr>Project Title</vt:lpstr>
      <vt:lpstr>Problem Statement</vt:lpstr>
      <vt:lpstr>Aims and Objectives</vt:lpstr>
      <vt:lpstr>Research Gap / Innovation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TCFL Projects 2024</dc:title>
  <dc:creator>cash</dc:creator>
  <cp:lastModifiedBy>cash</cp:lastModifiedBy>
  <cp:revision>9</cp:revision>
  <dcterms:created xsi:type="dcterms:W3CDTF">2024-02-12T08:40:09Z</dcterms:created>
  <dcterms:modified xsi:type="dcterms:W3CDTF">2024-02-13T07:21:44Z</dcterms:modified>
</cp:coreProperties>
</file>