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68" r:id="rId4"/>
    <p:sldId id="270" r:id="rId5"/>
    <p:sldId id="271" r:id="rId6"/>
    <p:sldId id="257" r:id="rId7"/>
    <p:sldId id="258" r:id="rId8"/>
    <p:sldId id="259" r:id="rId9"/>
    <p:sldId id="260" r:id="rId10"/>
    <p:sldId id="261" r:id="rId11"/>
    <p:sldId id="262" r:id="rId12"/>
    <p:sldId id="263" r:id="rId13"/>
    <p:sldId id="264" r:id="rId14"/>
    <p:sldId id="265" r:id="rId15"/>
    <p:sldId id="26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57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21EA253-257B-4E0E-9003-8874239857F1}" type="datetimeFigureOut">
              <a:rPr lang="en-GB" smtClean="0"/>
              <a:t>05/05/2022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DB7D8B-0FDE-499F-95E4-66B5A5F7B307}" type="slidenum">
              <a:rPr lang="en-GB" smtClean="0"/>
              <a:t>‹#›</a:t>
            </a:fld>
            <a:endParaRPr lang="en-GB"/>
          </a:p>
        </p:txBody>
      </p:sp>
    </p:spTree>
    <p:extLst>
      <p:ext uri="{BB962C8B-B14F-4D97-AF65-F5344CB8AC3E}">
        <p14:creationId xmlns:p14="http://schemas.microsoft.com/office/powerpoint/2010/main" val="2099802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21EA253-257B-4E0E-9003-8874239857F1}" type="datetimeFigureOut">
              <a:rPr lang="en-GB" smtClean="0"/>
              <a:t>05/05/2022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DB7D8B-0FDE-499F-95E4-66B5A5F7B307}" type="slidenum">
              <a:rPr lang="en-GB" smtClean="0"/>
              <a:t>‹#›</a:t>
            </a:fld>
            <a:endParaRPr lang="en-GB"/>
          </a:p>
        </p:txBody>
      </p:sp>
    </p:spTree>
    <p:extLst>
      <p:ext uri="{BB962C8B-B14F-4D97-AF65-F5344CB8AC3E}">
        <p14:creationId xmlns:p14="http://schemas.microsoft.com/office/powerpoint/2010/main" val="1129672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21EA253-257B-4E0E-9003-8874239857F1}" type="datetimeFigureOut">
              <a:rPr lang="en-GB" smtClean="0"/>
              <a:t>05/05/2022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DB7D8B-0FDE-499F-95E4-66B5A5F7B307}" type="slidenum">
              <a:rPr lang="en-GB" smtClean="0"/>
              <a:t>‹#›</a:t>
            </a:fld>
            <a:endParaRPr lang="en-GB"/>
          </a:p>
        </p:txBody>
      </p:sp>
    </p:spTree>
    <p:extLst>
      <p:ext uri="{BB962C8B-B14F-4D97-AF65-F5344CB8AC3E}">
        <p14:creationId xmlns:p14="http://schemas.microsoft.com/office/powerpoint/2010/main" val="237329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21EA253-257B-4E0E-9003-8874239857F1}" type="datetimeFigureOut">
              <a:rPr lang="en-GB" smtClean="0"/>
              <a:t>05/05/2022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DB7D8B-0FDE-499F-95E4-66B5A5F7B307}" type="slidenum">
              <a:rPr lang="en-GB" smtClean="0"/>
              <a:t>‹#›</a:t>
            </a:fld>
            <a:endParaRPr lang="en-GB"/>
          </a:p>
        </p:txBody>
      </p:sp>
    </p:spTree>
    <p:extLst>
      <p:ext uri="{BB962C8B-B14F-4D97-AF65-F5344CB8AC3E}">
        <p14:creationId xmlns:p14="http://schemas.microsoft.com/office/powerpoint/2010/main" val="93404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1EA253-257B-4E0E-9003-8874239857F1}" type="datetimeFigureOut">
              <a:rPr lang="en-GB" smtClean="0"/>
              <a:t>05/05/2022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DB7D8B-0FDE-499F-95E4-66B5A5F7B307}" type="slidenum">
              <a:rPr lang="en-GB" smtClean="0"/>
              <a:t>‹#›</a:t>
            </a:fld>
            <a:endParaRPr lang="en-GB"/>
          </a:p>
        </p:txBody>
      </p:sp>
    </p:spTree>
    <p:extLst>
      <p:ext uri="{BB962C8B-B14F-4D97-AF65-F5344CB8AC3E}">
        <p14:creationId xmlns:p14="http://schemas.microsoft.com/office/powerpoint/2010/main" val="2491180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21EA253-257B-4E0E-9003-8874239857F1}" type="datetimeFigureOut">
              <a:rPr lang="en-GB" smtClean="0"/>
              <a:t>05/05/2022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EDB7D8B-0FDE-499F-95E4-66B5A5F7B307}" type="slidenum">
              <a:rPr lang="en-GB" smtClean="0"/>
              <a:t>‹#›</a:t>
            </a:fld>
            <a:endParaRPr lang="en-GB"/>
          </a:p>
        </p:txBody>
      </p:sp>
    </p:spTree>
    <p:extLst>
      <p:ext uri="{BB962C8B-B14F-4D97-AF65-F5344CB8AC3E}">
        <p14:creationId xmlns:p14="http://schemas.microsoft.com/office/powerpoint/2010/main" val="2591155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21EA253-257B-4E0E-9003-8874239857F1}" type="datetimeFigureOut">
              <a:rPr lang="en-GB" smtClean="0"/>
              <a:t>05/05/2022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EDB7D8B-0FDE-499F-95E4-66B5A5F7B307}" type="slidenum">
              <a:rPr lang="en-GB" smtClean="0"/>
              <a:t>‹#›</a:t>
            </a:fld>
            <a:endParaRPr lang="en-GB"/>
          </a:p>
        </p:txBody>
      </p:sp>
    </p:spTree>
    <p:extLst>
      <p:ext uri="{BB962C8B-B14F-4D97-AF65-F5344CB8AC3E}">
        <p14:creationId xmlns:p14="http://schemas.microsoft.com/office/powerpoint/2010/main" val="677193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21EA253-257B-4E0E-9003-8874239857F1}" type="datetimeFigureOut">
              <a:rPr lang="en-GB" smtClean="0"/>
              <a:t>05/05/2022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EDB7D8B-0FDE-499F-95E4-66B5A5F7B307}" type="slidenum">
              <a:rPr lang="en-GB" smtClean="0"/>
              <a:t>‹#›</a:t>
            </a:fld>
            <a:endParaRPr lang="en-GB"/>
          </a:p>
        </p:txBody>
      </p:sp>
    </p:spTree>
    <p:extLst>
      <p:ext uri="{BB962C8B-B14F-4D97-AF65-F5344CB8AC3E}">
        <p14:creationId xmlns:p14="http://schemas.microsoft.com/office/powerpoint/2010/main" val="2677090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1EA253-257B-4E0E-9003-8874239857F1}" type="datetimeFigureOut">
              <a:rPr lang="en-GB" smtClean="0"/>
              <a:t>05/05/2022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EDB7D8B-0FDE-499F-95E4-66B5A5F7B307}" type="slidenum">
              <a:rPr lang="en-GB" smtClean="0"/>
              <a:t>‹#›</a:t>
            </a:fld>
            <a:endParaRPr lang="en-GB"/>
          </a:p>
        </p:txBody>
      </p:sp>
    </p:spTree>
    <p:extLst>
      <p:ext uri="{BB962C8B-B14F-4D97-AF65-F5344CB8AC3E}">
        <p14:creationId xmlns:p14="http://schemas.microsoft.com/office/powerpoint/2010/main" val="2148279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1EA253-257B-4E0E-9003-8874239857F1}" type="datetimeFigureOut">
              <a:rPr lang="en-GB" smtClean="0"/>
              <a:t>05/05/2022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EDB7D8B-0FDE-499F-95E4-66B5A5F7B307}" type="slidenum">
              <a:rPr lang="en-GB" smtClean="0"/>
              <a:t>‹#›</a:t>
            </a:fld>
            <a:endParaRPr lang="en-GB"/>
          </a:p>
        </p:txBody>
      </p:sp>
    </p:spTree>
    <p:extLst>
      <p:ext uri="{BB962C8B-B14F-4D97-AF65-F5344CB8AC3E}">
        <p14:creationId xmlns:p14="http://schemas.microsoft.com/office/powerpoint/2010/main" val="405793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1EA253-257B-4E0E-9003-8874239857F1}" type="datetimeFigureOut">
              <a:rPr lang="en-GB" smtClean="0"/>
              <a:t>05/05/2022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EDB7D8B-0FDE-499F-95E4-66B5A5F7B307}" type="slidenum">
              <a:rPr lang="en-GB" smtClean="0"/>
              <a:t>‹#›</a:t>
            </a:fld>
            <a:endParaRPr lang="en-GB"/>
          </a:p>
        </p:txBody>
      </p:sp>
    </p:spTree>
    <p:extLst>
      <p:ext uri="{BB962C8B-B14F-4D97-AF65-F5344CB8AC3E}">
        <p14:creationId xmlns:p14="http://schemas.microsoft.com/office/powerpoint/2010/main" val="1132694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1EA253-257B-4E0E-9003-8874239857F1}" type="datetimeFigureOut">
              <a:rPr lang="en-GB" smtClean="0"/>
              <a:t>05/05/2022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DB7D8B-0FDE-499F-95E4-66B5A5F7B307}" type="slidenum">
              <a:rPr lang="en-GB" smtClean="0"/>
              <a:t>‹#›</a:t>
            </a:fld>
            <a:endParaRPr lang="en-GB"/>
          </a:p>
        </p:txBody>
      </p:sp>
    </p:spTree>
    <p:extLst>
      <p:ext uri="{BB962C8B-B14F-4D97-AF65-F5344CB8AC3E}">
        <p14:creationId xmlns:p14="http://schemas.microsoft.com/office/powerpoint/2010/main" val="1708382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Masters of Business Administration (MBA)</a:t>
            </a:r>
          </a:p>
        </p:txBody>
      </p:sp>
      <p:sp>
        <p:nvSpPr>
          <p:cNvPr id="3" name="Subtitle 2"/>
          <p:cNvSpPr>
            <a:spLocks noGrp="1"/>
          </p:cNvSpPr>
          <p:nvPr>
            <p:ph type="subTitle" idx="1"/>
          </p:nvPr>
        </p:nvSpPr>
        <p:spPr/>
        <p:txBody>
          <a:bodyPr/>
          <a:lstStyle/>
          <a:p>
            <a:r>
              <a:rPr lang="en-GB" dirty="0"/>
              <a:t>Research Reflective Report - Handbook</a:t>
            </a:r>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8072" t="29605" r="13632" b="55592"/>
          <a:stretch/>
        </p:blipFill>
        <p:spPr bwMode="auto">
          <a:xfrm>
            <a:off x="611560" y="764704"/>
            <a:ext cx="3681663" cy="10828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AutoShape 4" descr="Image result for lsc malta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6" descr="Image result for lsc malta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8" descr="Image result for lsc malta 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AutoShape 10" descr="Image result for lsc malta logo"/>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2059" name="Picture 11"/>
          <p:cNvPicPr>
            <a:picLocks noChangeAspect="1" noChangeArrowheads="1"/>
          </p:cNvPicPr>
          <p:nvPr/>
        </p:nvPicPr>
        <p:blipFill rotWithShape="1">
          <a:blip r:embed="rId3">
            <a:extLst>
              <a:ext uri="{28A0092B-C50C-407E-A947-70E740481C1C}">
                <a14:useLocalDpi xmlns:a14="http://schemas.microsoft.com/office/drawing/2010/main" val="0"/>
              </a:ext>
            </a:extLst>
          </a:blip>
          <a:srcRect l="75522" t="40625" r="16156" b="43914"/>
          <a:stretch/>
        </p:blipFill>
        <p:spPr bwMode="auto">
          <a:xfrm>
            <a:off x="6804249" y="764703"/>
            <a:ext cx="1629888" cy="1702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7782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71400"/>
            <a:ext cx="8928992" cy="1143000"/>
          </a:xfrm>
        </p:spPr>
        <p:txBody>
          <a:bodyPr>
            <a:noAutofit/>
          </a:bodyPr>
          <a:lstStyle/>
          <a:p>
            <a:r>
              <a:rPr lang="en-GB" sz="4000" b="1" dirty="0"/>
              <a:t>Your Learning:-</a:t>
            </a:r>
          </a:p>
        </p:txBody>
      </p:sp>
      <p:sp>
        <p:nvSpPr>
          <p:cNvPr id="3" name="Content Placeholder 2"/>
          <p:cNvSpPr>
            <a:spLocks noGrp="1"/>
          </p:cNvSpPr>
          <p:nvPr>
            <p:ph idx="1"/>
          </p:nvPr>
        </p:nvSpPr>
        <p:spPr>
          <a:xfrm>
            <a:off x="539552" y="764704"/>
            <a:ext cx="8208912" cy="5832648"/>
          </a:xfrm>
        </p:spPr>
        <p:txBody>
          <a:bodyPr>
            <a:noAutofit/>
          </a:bodyPr>
          <a:lstStyle/>
          <a:p>
            <a:pPr marL="0" indent="0">
              <a:buNone/>
            </a:pPr>
            <a:r>
              <a:rPr lang="en-GB" sz="2800" dirty="0"/>
              <a:t>What are the most important aspects/examples of learning and/or skills which you have gained from:</a:t>
            </a:r>
          </a:p>
          <a:p>
            <a:pPr marL="0" indent="0">
              <a:buNone/>
              <a:tabLst>
                <a:tab pos="630238" algn="l"/>
              </a:tabLst>
            </a:pPr>
            <a:r>
              <a:rPr lang="en-GB" sz="2800" dirty="0"/>
              <a:t>1) 	undertaking the MBA programme,</a:t>
            </a:r>
          </a:p>
          <a:p>
            <a:pPr marL="0" indent="0">
              <a:buNone/>
              <a:tabLst>
                <a:tab pos="630238" algn="l"/>
              </a:tabLst>
            </a:pPr>
            <a:r>
              <a:rPr lang="en-GB" sz="2800" dirty="0"/>
              <a:t>2) 	following through your research, and</a:t>
            </a:r>
          </a:p>
          <a:p>
            <a:pPr marL="0" indent="0">
              <a:buNone/>
              <a:tabLst>
                <a:tab pos="630238" algn="l"/>
              </a:tabLst>
            </a:pPr>
            <a:r>
              <a:rPr lang="en-GB" sz="2800" dirty="0"/>
              <a:t>3) 	</a:t>
            </a:r>
            <a:r>
              <a:rPr lang="en-GB" sz="2800" u="sng" dirty="0"/>
              <a:t>applying your knowledge and what you have learnt </a:t>
            </a:r>
            <a:r>
              <a:rPr lang="en-GB" sz="2800" dirty="0"/>
              <a:t>in your Major Project</a:t>
            </a:r>
          </a:p>
        </p:txBody>
      </p:sp>
    </p:spTree>
    <p:extLst>
      <p:ext uri="{BB962C8B-B14F-4D97-AF65-F5344CB8AC3E}">
        <p14:creationId xmlns:p14="http://schemas.microsoft.com/office/powerpoint/2010/main" val="1218653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71400"/>
            <a:ext cx="8928992" cy="1143000"/>
          </a:xfrm>
        </p:spPr>
        <p:txBody>
          <a:bodyPr>
            <a:noAutofit/>
          </a:bodyPr>
          <a:lstStyle/>
          <a:p>
            <a:r>
              <a:rPr lang="en-GB" sz="3200" b="1" dirty="0"/>
              <a:t>Your Critical Thinking and your ideas:-</a:t>
            </a:r>
          </a:p>
        </p:txBody>
      </p:sp>
      <p:sp>
        <p:nvSpPr>
          <p:cNvPr id="3" name="Content Placeholder 2"/>
          <p:cNvSpPr>
            <a:spLocks noGrp="1"/>
          </p:cNvSpPr>
          <p:nvPr>
            <p:ph idx="1"/>
          </p:nvPr>
        </p:nvSpPr>
        <p:spPr>
          <a:xfrm>
            <a:off x="539552" y="980728"/>
            <a:ext cx="8208912" cy="5832648"/>
          </a:xfrm>
        </p:spPr>
        <p:txBody>
          <a:bodyPr>
            <a:noAutofit/>
          </a:bodyPr>
          <a:lstStyle/>
          <a:p>
            <a:pPr marL="0" indent="0">
              <a:buNone/>
            </a:pPr>
            <a:r>
              <a:rPr lang="en-GB" sz="2800" dirty="0"/>
              <a:t>In carrying out your research, your analysis, your evaluation of evidence, and in identifying or proposing conclusions ,what has been the most important discovery, or piece of evidence, or theory, or viewpoint, or critical idea, or critical addition to your knowledge, or other item of importance? and why?</a:t>
            </a:r>
          </a:p>
          <a:p>
            <a:pPr marL="0" indent="0">
              <a:buNone/>
            </a:pPr>
            <a:endParaRPr lang="en-GB" sz="2800" dirty="0"/>
          </a:p>
        </p:txBody>
      </p:sp>
    </p:spTree>
    <p:extLst>
      <p:ext uri="{BB962C8B-B14F-4D97-AF65-F5344CB8AC3E}">
        <p14:creationId xmlns:p14="http://schemas.microsoft.com/office/powerpoint/2010/main" val="1829454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71400"/>
            <a:ext cx="8928992" cy="1143000"/>
          </a:xfrm>
        </p:spPr>
        <p:txBody>
          <a:bodyPr>
            <a:noAutofit/>
          </a:bodyPr>
          <a:lstStyle/>
          <a:p>
            <a:r>
              <a:rPr lang="en-GB" sz="3200" b="1" dirty="0"/>
              <a:t>Barriers met:-</a:t>
            </a:r>
          </a:p>
        </p:txBody>
      </p:sp>
      <p:sp>
        <p:nvSpPr>
          <p:cNvPr id="3" name="Content Placeholder 2"/>
          <p:cNvSpPr>
            <a:spLocks noGrp="1"/>
          </p:cNvSpPr>
          <p:nvPr>
            <p:ph idx="1"/>
          </p:nvPr>
        </p:nvSpPr>
        <p:spPr>
          <a:xfrm>
            <a:off x="539552" y="764704"/>
            <a:ext cx="8208912" cy="5832648"/>
          </a:xfrm>
        </p:spPr>
        <p:txBody>
          <a:bodyPr>
            <a:noAutofit/>
          </a:bodyPr>
          <a:lstStyle/>
          <a:p>
            <a:pPr marL="0" indent="0">
              <a:buNone/>
            </a:pPr>
            <a:r>
              <a:rPr lang="en-GB" sz="2400" dirty="0"/>
              <a:t>What were the main </a:t>
            </a:r>
            <a:r>
              <a:rPr lang="en-GB" sz="2800" u="sng" dirty="0"/>
              <a:t>difficulties and barriers </a:t>
            </a:r>
            <a:r>
              <a:rPr lang="en-GB" sz="2400" dirty="0"/>
              <a:t>which you were faced with in:-</a:t>
            </a:r>
          </a:p>
          <a:p>
            <a:pPr marL="0" indent="0">
              <a:buNone/>
            </a:pPr>
            <a:r>
              <a:rPr lang="en-GB" sz="2400" dirty="0"/>
              <a:t>1) undertaking your research, and</a:t>
            </a:r>
          </a:p>
          <a:p>
            <a:pPr marL="0" indent="0">
              <a:buNone/>
            </a:pPr>
            <a:r>
              <a:rPr lang="en-GB" sz="2400" dirty="0"/>
              <a:t>2) completing your Major project)</a:t>
            </a:r>
          </a:p>
          <a:p>
            <a:pPr marL="0" indent="0">
              <a:buNone/>
            </a:pPr>
            <a:endParaRPr lang="en-GB" sz="2400" dirty="0"/>
          </a:p>
          <a:p>
            <a:pPr marL="0" indent="0">
              <a:buNone/>
            </a:pPr>
            <a:r>
              <a:rPr lang="en-GB" sz="2400" dirty="0"/>
              <a:t>And how these difficulties and barriers were overcome.</a:t>
            </a:r>
          </a:p>
        </p:txBody>
      </p:sp>
    </p:spTree>
    <p:extLst>
      <p:ext uri="{BB962C8B-B14F-4D97-AF65-F5344CB8AC3E}">
        <p14:creationId xmlns:p14="http://schemas.microsoft.com/office/powerpoint/2010/main" val="3069875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71400"/>
            <a:ext cx="8928992" cy="1143000"/>
          </a:xfrm>
        </p:spPr>
        <p:txBody>
          <a:bodyPr>
            <a:noAutofit/>
          </a:bodyPr>
          <a:lstStyle/>
          <a:p>
            <a:r>
              <a:rPr lang="en-GB" sz="3200" b="1" dirty="0"/>
              <a:t>Your Professional Development:-</a:t>
            </a:r>
          </a:p>
        </p:txBody>
      </p:sp>
      <p:sp>
        <p:nvSpPr>
          <p:cNvPr id="3" name="Content Placeholder 2"/>
          <p:cNvSpPr>
            <a:spLocks noGrp="1"/>
          </p:cNvSpPr>
          <p:nvPr>
            <p:ph idx="1"/>
          </p:nvPr>
        </p:nvSpPr>
        <p:spPr>
          <a:xfrm>
            <a:off x="539552" y="1196752"/>
            <a:ext cx="8208912" cy="5832648"/>
          </a:xfrm>
        </p:spPr>
        <p:txBody>
          <a:bodyPr>
            <a:noAutofit/>
          </a:bodyPr>
          <a:lstStyle/>
          <a:p>
            <a:pPr marL="0" indent="0">
              <a:buNone/>
            </a:pPr>
            <a:r>
              <a:rPr lang="en-GB" sz="2800" dirty="0"/>
              <a:t>What are the most important business and/or management skill(s) or academic idea(s) or lesson(s) which you have learnt from undertaking your research and your Major Project? and why ?</a:t>
            </a:r>
          </a:p>
        </p:txBody>
      </p:sp>
    </p:spTree>
    <p:extLst>
      <p:ext uri="{BB962C8B-B14F-4D97-AF65-F5344CB8AC3E}">
        <p14:creationId xmlns:p14="http://schemas.microsoft.com/office/powerpoint/2010/main" val="315649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71400"/>
            <a:ext cx="8928992" cy="1143000"/>
          </a:xfrm>
        </p:spPr>
        <p:txBody>
          <a:bodyPr>
            <a:noAutofit/>
          </a:bodyPr>
          <a:lstStyle/>
          <a:p>
            <a:r>
              <a:rPr lang="en-GB" sz="3200" b="1" dirty="0"/>
              <a:t>Objectives:-</a:t>
            </a:r>
          </a:p>
        </p:txBody>
      </p:sp>
      <p:sp>
        <p:nvSpPr>
          <p:cNvPr id="3" name="Content Placeholder 2"/>
          <p:cNvSpPr>
            <a:spLocks noGrp="1"/>
          </p:cNvSpPr>
          <p:nvPr>
            <p:ph idx="1"/>
          </p:nvPr>
        </p:nvSpPr>
        <p:spPr>
          <a:xfrm>
            <a:off x="539552" y="764704"/>
            <a:ext cx="8208912" cy="5832648"/>
          </a:xfrm>
        </p:spPr>
        <p:txBody>
          <a:bodyPr>
            <a:noAutofit/>
          </a:bodyPr>
          <a:lstStyle/>
          <a:p>
            <a:pPr marL="0" indent="0">
              <a:buNone/>
            </a:pPr>
            <a:r>
              <a:rPr lang="en-GB" sz="2800" dirty="0"/>
              <a:t>Based on your Research and the work which you have done in the MBA Programme and its use in your Major Project, what were your objectives and how far have the objectives of your major project been achieved?</a:t>
            </a:r>
          </a:p>
        </p:txBody>
      </p:sp>
    </p:spTree>
    <p:extLst>
      <p:ext uri="{BB962C8B-B14F-4D97-AF65-F5344CB8AC3E}">
        <p14:creationId xmlns:p14="http://schemas.microsoft.com/office/powerpoint/2010/main" val="14444489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71400"/>
            <a:ext cx="8928992" cy="1143000"/>
          </a:xfrm>
        </p:spPr>
        <p:txBody>
          <a:bodyPr>
            <a:noAutofit/>
          </a:bodyPr>
          <a:lstStyle/>
          <a:p>
            <a:r>
              <a:rPr lang="en-GB" sz="3200" b="1" dirty="0"/>
              <a:t>Findings and Outcomes:-</a:t>
            </a:r>
          </a:p>
        </p:txBody>
      </p:sp>
      <p:sp>
        <p:nvSpPr>
          <p:cNvPr id="3" name="Content Placeholder 2"/>
          <p:cNvSpPr>
            <a:spLocks noGrp="1"/>
          </p:cNvSpPr>
          <p:nvPr>
            <p:ph idx="1"/>
          </p:nvPr>
        </p:nvSpPr>
        <p:spPr>
          <a:xfrm>
            <a:off x="539552" y="764704"/>
            <a:ext cx="8208912" cy="5832648"/>
          </a:xfrm>
        </p:spPr>
        <p:txBody>
          <a:bodyPr>
            <a:noAutofit/>
          </a:bodyPr>
          <a:lstStyle/>
          <a:p>
            <a:pPr marL="0" indent="0">
              <a:buNone/>
            </a:pPr>
            <a:r>
              <a:rPr lang="en-GB" sz="2800" dirty="0"/>
              <a:t>How useful and/or feasible are the findings, recommendations, conclusions, or outcomes of your Major Project to you and/or to a future Employer?</a:t>
            </a:r>
          </a:p>
          <a:p>
            <a:pPr marL="0" indent="0">
              <a:buNone/>
            </a:pPr>
            <a:endParaRPr lang="en-GB" sz="2800" dirty="0"/>
          </a:p>
          <a:p>
            <a:pPr marL="0" indent="0">
              <a:buNone/>
            </a:pPr>
            <a:r>
              <a:rPr lang="en-GB" sz="2800" dirty="0"/>
              <a:t>You must justify your answer with specific examples.</a:t>
            </a:r>
          </a:p>
        </p:txBody>
      </p:sp>
    </p:spTree>
    <p:extLst>
      <p:ext uri="{BB962C8B-B14F-4D97-AF65-F5344CB8AC3E}">
        <p14:creationId xmlns:p14="http://schemas.microsoft.com/office/powerpoint/2010/main" val="562924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00"/>
            <a:ext cx="8229600" cy="1143000"/>
          </a:xfrm>
        </p:spPr>
        <p:txBody>
          <a:bodyPr>
            <a:normAutofit/>
          </a:bodyPr>
          <a:lstStyle/>
          <a:p>
            <a:r>
              <a:rPr lang="en-GB" b="1" dirty="0"/>
              <a:t>The Research Reflective Report</a:t>
            </a:r>
          </a:p>
        </p:txBody>
      </p:sp>
      <p:sp>
        <p:nvSpPr>
          <p:cNvPr id="3" name="Content Placeholder 2"/>
          <p:cNvSpPr>
            <a:spLocks noGrp="1"/>
          </p:cNvSpPr>
          <p:nvPr>
            <p:ph idx="1"/>
          </p:nvPr>
        </p:nvSpPr>
        <p:spPr>
          <a:xfrm>
            <a:off x="457200" y="764704"/>
            <a:ext cx="8229600" cy="5472608"/>
          </a:xfrm>
        </p:spPr>
        <p:txBody>
          <a:bodyPr>
            <a:noAutofit/>
          </a:bodyPr>
          <a:lstStyle/>
          <a:p>
            <a:pPr marL="0" indent="0">
              <a:buNone/>
            </a:pPr>
            <a:r>
              <a:rPr lang="en-GB" sz="2000" dirty="0"/>
              <a:t>The Research Reflective Report is designed to support the your self-critical consideration of the research and related business skills. You are expected to demonstrate that they can:-</a:t>
            </a:r>
          </a:p>
          <a:p>
            <a:r>
              <a:rPr lang="en-GB" sz="2000" dirty="0"/>
              <a:t>Reflect and comment critically on what you have learnt during the MBA programme and during the process of conducting the research</a:t>
            </a:r>
          </a:p>
          <a:p>
            <a:r>
              <a:rPr lang="en-GB" sz="2000" dirty="0"/>
              <a:t>Carefully consider the research which you carried out and critically comment on this</a:t>
            </a:r>
          </a:p>
          <a:p>
            <a:r>
              <a:rPr lang="en-GB" sz="2000" dirty="0"/>
              <a:t>Discuss the relationship of the research, research sources and evidence, and researching activities to the production of the dissertation / business development proposal</a:t>
            </a:r>
          </a:p>
          <a:p>
            <a:r>
              <a:rPr lang="en-GB" sz="2000" dirty="0"/>
              <a:t>Critically comment on the key areas, examples, sources of the research</a:t>
            </a:r>
          </a:p>
          <a:p>
            <a:r>
              <a:rPr lang="en-GB" sz="2000" dirty="0"/>
              <a:t>Consider the relationship of the research, and researching, to both the dissertation / business development proposal and possible future employment opportunities</a:t>
            </a:r>
          </a:p>
          <a:p>
            <a:pPr marL="0" indent="0">
              <a:buNone/>
            </a:pPr>
            <a:r>
              <a:rPr lang="en-GB" sz="2000" dirty="0"/>
              <a:t>The Research Reflection Report is not only an academic exercise but also a piece of work which you may wish to use in future employment contexts to demonstrate the ability to consider the importance of research and researching to:-</a:t>
            </a:r>
          </a:p>
        </p:txBody>
      </p:sp>
    </p:spTree>
    <p:extLst>
      <p:ext uri="{BB962C8B-B14F-4D97-AF65-F5344CB8AC3E}">
        <p14:creationId xmlns:p14="http://schemas.microsoft.com/office/powerpoint/2010/main" val="4200532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00"/>
            <a:ext cx="8229600" cy="1143000"/>
          </a:xfrm>
        </p:spPr>
        <p:txBody>
          <a:bodyPr>
            <a:normAutofit/>
          </a:bodyPr>
          <a:lstStyle/>
          <a:p>
            <a:r>
              <a:rPr lang="en-GB" b="1" dirty="0"/>
              <a:t>The Research Reflective Report</a:t>
            </a:r>
          </a:p>
        </p:txBody>
      </p:sp>
      <p:sp>
        <p:nvSpPr>
          <p:cNvPr id="3" name="Content Placeholder 2"/>
          <p:cNvSpPr>
            <a:spLocks noGrp="1"/>
          </p:cNvSpPr>
          <p:nvPr>
            <p:ph idx="1"/>
          </p:nvPr>
        </p:nvSpPr>
        <p:spPr>
          <a:xfrm>
            <a:off x="251520" y="764704"/>
            <a:ext cx="8892480" cy="5472608"/>
          </a:xfrm>
        </p:spPr>
        <p:txBody>
          <a:bodyPr>
            <a:noAutofit/>
          </a:bodyPr>
          <a:lstStyle/>
          <a:p>
            <a:r>
              <a:rPr lang="en-GB" sz="2000" dirty="0"/>
              <a:t>business planning,</a:t>
            </a:r>
          </a:p>
          <a:p>
            <a:r>
              <a:rPr lang="en-GB" sz="2000" dirty="0"/>
              <a:t>business success,</a:t>
            </a:r>
          </a:p>
          <a:p>
            <a:r>
              <a:rPr lang="en-GB" sz="2000" dirty="0"/>
              <a:t>organisational contexts</a:t>
            </a:r>
          </a:p>
          <a:p>
            <a:r>
              <a:rPr lang="en-GB" sz="2000" dirty="0"/>
              <a:t>academic and business skills and the contribution which you can make to an organisation as a result of developing these skills</a:t>
            </a:r>
          </a:p>
          <a:p>
            <a:pPr marL="0" indent="0">
              <a:buNone/>
            </a:pPr>
            <a:r>
              <a:rPr lang="en-GB" sz="2000" dirty="0"/>
              <a:t>The Research Reflective Report therefore aims to support the you ability to be self critical about your research. It also develops your understanding and application of the core concepts of business and academic skills while developing their ability to perform more effectively within organisation in a real world context. The Report therefore encourages reflection on:-</a:t>
            </a:r>
          </a:p>
          <a:p>
            <a:pPr marL="0" indent="0">
              <a:buNone/>
            </a:pPr>
            <a:r>
              <a:rPr lang="en-GB" sz="2000" dirty="0"/>
              <a:t>1) Research Processes</a:t>
            </a:r>
          </a:p>
          <a:p>
            <a:pPr marL="0" indent="0">
              <a:buNone/>
            </a:pPr>
            <a:r>
              <a:rPr lang="en-GB" sz="2000" dirty="0"/>
              <a:t>2) The research methodologies considered and applied</a:t>
            </a:r>
          </a:p>
          <a:p>
            <a:pPr marL="0" indent="0">
              <a:buNone/>
            </a:pPr>
            <a:r>
              <a:rPr lang="en-GB" sz="2000" dirty="0"/>
              <a:t>3) Research and researching as a problem solving process</a:t>
            </a:r>
          </a:p>
          <a:p>
            <a:pPr marL="0" indent="0">
              <a:buNone/>
            </a:pPr>
            <a:r>
              <a:rPr lang="en-GB" sz="2000" dirty="0"/>
              <a:t>4) The identification and discussion of key learning points which could be applied to other situations.</a:t>
            </a:r>
          </a:p>
          <a:p>
            <a:pPr marL="0" indent="0">
              <a:buNone/>
            </a:pPr>
            <a:r>
              <a:rPr lang="en-GB" sz="2000" dirty="0"/>
              <a:t>5) The relationship of research and the dissertation / business development proposal to professional development opportunities and career development intensions.</a:t>
            </a:r>
          </a:p>
        </p:txBody>
      </p:sp>
    </p:spTree>
    <p:extLst>
      <p:ext uri="{BB962C8B-B14F-4D97-AF65-F5344CB8AC3E}">
        <p14:creationId xmlns:p14="http://schemas.microsoft.com/office/powerpoint/2010/main" val="709696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71400"/>
            <a:ext cx="8291264" cy="1143000"/>
          </a:xfrm>
        </p:spPr>
        <p:txBody>
          <a:bodyPr>
            <a:normAutofit/>
          </a:bodyPr>
          <a:lstStyle/>
          <a:p>
            <a:r>
              <a:rPr lang="en-GB" sz="2800" b="1" dirty="0"/>
              <a:t>Things to think about when completing your RRR:-</a:t>
            </a:r>
          </a:p>
        </p:txBody>
      </p:sp>
      <p:sp>
        <p:nvSpPr>
          <p:cNvPr id="3" name="Content Placeholder 2"/>
          <p:cNvSpPr>
            <a:spLocks noGrp="1"/>
          </p:cNvSpPr>
          <p:nvPr>
            <p:ph idx="1"/>
          </p:nvPr>
        </p:nvSpPr>
        <p:spPr>
          <a:xfrm>
            <a:off x="251520" y="764704"/>
            <a:ext cx="8892480" cy="5472608"/>
          </a:xfrm>
        </p:spPr>
        <p:txBody>
          <a:bodyPr>
            <a:noAutofit/>
          </a:bodyPr>
          <a:lstStyle/>
          <a:p>
            <a:pPr marL="0" indent="0">
              <a:buNone/>
            </a:pPr>
            <a:r>
              <a:rPr lang="en-GB" sz="2000" b="1" dirty="0"/>
              <a:t>The nature of your research and your Major Project</a:t>
            </a:r>
          </a:p>
          <a:p>
            <a:pPr marL="0" indent="0">
              <a:buNone/>
            </a:pPr>
            <a:r>
              <a:rPr lang="en-GB" sz="2000" dirty="0"/>
              <a:t>Why is it being done; why are you working on this subject and how significant is it to</a:t>
            </a:r>
          </a:p>
          <a:p>
            <a:pPr marL="0" indent="0">
              <a:buNone/>
            </a:pPr>
            <a:r>
              <a:rPr lang="en-GB" sz="2000" dirty="0"/>
              <a:t>you and to future employers?</a:t>
            </a:r>
          </a:p>
          <a:p>
            <a:pPr marL="0" indent="0">
              <a:buNone/>
            </a:pPr>
            <a:r>
              <a:rPr lang="en-GB" sz="2000" b="1" dirty="0"/>
              <a:t>Plan of your schedules</a:t>
            </a:r>
          </a:p>
          <a:p>
            <a:pPr marL="0" indent="0">
              <a:buNone/>
            </a:pPr>
            <a:r>
              <a:rPr lang="en-GB" sz="2000" dirty="0"/>
              <a:t>Have you managed effectively your research and Major Project schedules and are</a:t>
            </a:r>
          </a:p>
          <a:p>
            <a:pPr marL="0" indent="0">
              <a:buNone/>
            </a:pPr>
            <a:r>
              <a:rPr lang="en-GB" sz="2000" dirty="0"/>
              <a:t>they logical?</a:t>
            </a:r>
          </a:p>
          <a:p>
            <a:pPr marL="0" indent="0">
              <a:buNone/>
            </a:pPr>
            <a:r>
              <a:rPr lang="en-GB" sz="2000" b="1" dirty="0"/>
              <a:t>Resources</a:t>
            </a:r>
          </a:p>
          <a:p>
            <a:pPr marL="0" indent="0">
              <a:buNone/>
            </a:pPr>
            <a:r>
              <a:rPr lang="en-GB" sz="2000" dirty="0"/>
              <a:t>What resources (i.e. people, evidence, references, and ideas) have you used and how are you using these? Why are they important?</a:t>
            </a:r>
          </a:p>
          <a:p>
            <a:pPr marL="0" indent="0">
              <a:buNone/>
            </a:pPr>
            <a:r>
              <a:rPr lang="en-GB" sz="2000" b="1" dirty="0"/>
              <a:t>Methodologies</a:t>
            </a:r>
          </a:p>
          <a:p>
            <a:pPr marL="0" indent="0">
              <a:buNone/>
            </a:pPr>
            <a:r>
              <a:rPr lang="en-GB" sz="2000" dirty="0"/>
              <a:t>Are the methods which you have used specified clearly, and are they sufficiently</a:t>
            </a:r>
          </a:p>
          <a:p>
            <a:pPr marL="0" indent="0">
              <a:buNone/>
            </a:pPr>
            <a:r>
              <a:rPr lang="en-GB" sz="2000" dirty="0"/>
              <a:t>rigorous? Are data/evidence/literature sources specified and available? Are you</a:t>
            </a:r>
          </a:p>
          <a:p>
            <a:pPr marL="0" indent="0">
              <a:buNone/>
            </a:pPr>
            <a:r>
              <a:rPr lang="en-GB" sz="2000" dirty="0"/>
              <a:t>conducting the research and the Major Project in a professional manner? What</a:t>
            </a:r>
          </a:p>
          <a:p>
            <a:pPr marL="0" indent="0">
              <a:buNone/>
            </a:pPr>
            <a:r>
              <a:rPr lang="en-GB" sz="2000" dirty="0"/>
              <a:t>analytical frameworks will be used to make sense of the work? Are these</a:t>
            </a:r>
          </a:p>
          <a:p>
            <a:pPr marL="0" indent="0">
              <a:buNone/>
            </a:pPr>
            <a:r>
              <a:rPr lang="en-GB" sz="2000" dirty="0"/>
              <a:t>appropriate?</a:t>
            </a:r>
          </a:p>
          <a:p>
            <a:pPr marL="0" indent="0">
              <a:buNone/>
            </a:pPr>
            <a:endParaRPr lang="en-GB" sz="2000" dirty="0"/>
          </a:p>
        </p:txBody>
      </p:sp>
    </p:spTree>
    <p:extLst>
      <p:ext uri="{BB962C8B-B14F-4D97-AF65-F5344CB8AC3E}">
        <p14:creationId xmlns:p14="http://schemas.microsoft.com/office/powerpoint/2010/main" val="1886406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71400"/>
            <a:ext cx="8291264" cy="1143000"/>
          </a:xfrm>
        </p:spPr>
        <p:txBody>
          <a:bodyPr>
            <a:normAutofit/>
          </a:bodyPr>
          <a:lstStyle/>
          <a:p>
            <a:r>
              <a:rPr lang="en-GB" sz="2800" b="1" dirty="0"/>
              <a:t>Things to think about when completing your RRR:-</a:t>
            </a:r>
          </a:p>
        </p:txBody>
      </p:sp>
      <p:sp>
        <p:nvSpPr>
          <p:cNvPr id="3" name="Content Placeholder 2"/>
          <p:cNvSpPr>
            <a:spLocks noGrp="1"/>
          </p:cNvSpPr>
          <p:nvPr>
            <p:ph idx="1"/>
          </p:nvPr>
        </p:nvSpPr>
        <p:spPr>
          <a:xfrm>
            <a:off x="251520" y="764704"/>
            <a:ext cx="8892480" cy="5472608"/>
          </a:xfrm>
        </p:spPr>
        <p:txBody>
          <a:bodyPr>
            <a:noAutofit/>
          </a:bodyPr>
          <a:lstStyle/>
          <a:p>
            <a:pPr marL="0" indent="0">
              <a:buNone/>
            </a:pPr>
            <a:r>
              <a:rPr lang="en-GB" sz="2000" b="1" dirty="0"/>
              <a:t>Support and Barrier Issues</a:t>
            </a:r>
          </a:p>
          <a:p>
            <a:pPr marL="0" indent="0">
              <a:buNone/>
            </a:pPr>
            <a:r>
              <a:rPr lang="en-GB" sz="2000" dirty="0"/>
              <a:t>Have these been thought through by you? How any barriers to be/being overcome?</a:t>
            </a:r>
          </a:p>
          <a:p>
            <a:pPr marL="0" indent="0">
              <a:buNone/>
            </a:pPr>
            <a:r>
              <a:rPr lang="en-GB" sz="2000" b="1" dirty="0"/>
              <a:t>Anticipated Benefits to you and to a future employment organisation</a:t>
            </a:r>
          </a:p>
          <a:p>
            <a:pPr marL="0" indent="0">
              <a:buNone/>
            </a:pPr>
            <a:r>
              <a:rPr lang="en-GB" sz="2000" dirty="0"/>
              <a:t>What are they? – Knowledge? : Ideas? : Learning Experience? : Efficiency? :</a:t>
            </a:r>
          </a:p>
          <a:p>
            <a:pPr marL="0" indent="0">
              <a:buNone/>
            </a:pPr>
            <a:r>
              <a:rPr lang="en-GB" sz="2000" dirty="0"/>
              <a:t>Effectiveness? Financial?: Organisational?: Skills?</a:t>
            </a:r>
          </a:p>
          <a:p>
            <a:pPr marL="0" indent="0">
              <a:buNone/>
            </a:pPr>
            <a:r>
              <a:rPr lang="en-GB" sz="2000" b="1" dirty="0"/>
              <a:t>How will the project satisfy you?</a:t>
            </a:r>
          </a:p>
          <a:p>
            <a:pPr marL="0" indent="0">
              <a:buNone/>
            </a:pPr>
            <a:r>
              <a:rPr lang="en-GB" sz="2000" dirty="0"/>
              <a:t>How will the work contribute to your personal development? How wide a range of</a:t>
            </a:r>
          </a:p>
          <a:p>
            <a:pPr marL="0" indent="0">
              <a:buNone/>
            </a:pPr>
            <a:r>
              <a:rPr lang="en-GB" sz="2000" dirty="0"/>
              <a:t>skills and knowledge does it use from your programme? Will it demonstrate that</a:t>
            </a:r>
          </a:p>
          <a:p>
            <a:pPr marL="0" indent="0">
              <a:buNone/>
            </a:pPr>
            <a:r>
              <a:rPr lang="en-GB" sz="2000" dirty="0"/>
              <a:t>you have an understanding of your programme subject areas?</a:t>
            </a:r>
          </a:p>
          <a:p>
            <a:pPr marL="0" indent="0">
              <a:buNone/>
            </a:pPr>
            <a:r>
              <a:rPr lang="en-GB" sz="2000" b="1" dirty="0"/>
              <a:t>Major Project Conclusions: </a:t>
            </a:r>
            <a:r>
              <a:rPr lang="en-GB" sz="2000" dirty="0"/>
              <a:t>The conclusions which you are forming for your Major</a:t>
            </a:r>
          </a:p>
          <a:p>
            <a:pPr marL="0" indent="0">
              <a:buNone/>
            </a:pPr>
            <a:r>
              <a:rPr lang="en-GB" sz="2000" dirty="0"/>
              <a:t>Project – are they based on rigorous reasoning and argument?</a:t>
            </a:r>
          </a:p>
          <a:p>
            <a:pPr marL="0" indent="0">
              <a:buNone/>
            </a:pPr>
            <a:r>
              <a:rPr lang="en-GB" sz="2000" b="1" dirty="0"/>
              <a:t>Report Writing Skills</a:t>
            </a:r>
          </a:p>
          <a:p>
            <a:pPr marL="0" indent="0">
              <a:buNone/>
            </a:pPr>
            <a:r>
              <a:rPr lang="en-GB" sz="2000" dirty="0"/>
              <a:t>Write your reflections, critical views, clearly and simply.</a:t>
            </a:r>
          </a:p>
        </p:txBody>
      </p:sp>
    </p:spTree>
    <p:extLst>
      <p:ext uri="{BB962C8B-B14F-4D97-AF65-F5344CB8AC3E}">
        <p14:creationId xmlns:p14="http://schemas.microsoft.com/office/powerpoint/2010/main" val="2964186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RRR Recommended Structure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07703027"/>
              </p:ext>
            </p:extLst>
          </p:nvPr>
        </p:nvGraphicFramePr>
        <p:xfrm>
          <a:off x="457200" y="1600200"/>
          <a:ext cx="8229600" cy="4079240"/>
        </p:xfrm>
        <a:graphic>
          <a:graphicData uri="http://schemas.openxmlformats.org/drawingml/2006/table">
            <a:tbl>
              <a:tblPr firstRow="1" bandRow="1">
                <a:tableStyleId>{5C22544A-7EE6-4342-B048-85BDC9FD1C3A}</a:tableStyleId>
              </a:tblPr>
              <a:tblGrid>
                <a:gridCol w="4834880">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1666528">
                  <a:extLst>
                    <a:ext uri="{9D8B030D-6E8A-4147-A177-3AD203B41FA5}">
                      <a16:colId xmlns:a16="http://schemas.microsoft.com/office/drawing/2014/main" val="20002"/>
                    </a:ext>
                  </a:extLst>
                </a:gridCol>
              </a:tblGrid>
              <a:tr h="370840">
                <a:tc>
                  <a:txBody>
                    <a:bodyPr/>
                    <a:lstStyle/>
                    <a:p>
                      <a:r>
                        <a:rPr lang="en-GB" dirty="0"/>
                        <a:t>Section</a:t>
                      </a:r>
                    </a:p>
                  </a:txBody>
                  <a:tcPr/>
                </a:tc>
                <a:tc>
                  <a:txBody>
                    <a:bodyPr/>
                    <a:lstStyle/>
                    <a:p>
                      <a:pPr algn="ctr"/>
                      <a:r>
                        <a:rPr lang="en-GB" dirty="0"/>
                        <a:t>Words</a:t>
                      </a:r>
                    </a:p>
                  </a:txBody>
                  <a:tcPr/>
                </a:tc>
                <a:tc>
                  <a:txBody>
                    <a:bodyPr/>
                    <a:lstStyle/>
                    <a:p>
                      <a:pPr algn="ctr"/>
                      <a:r>
                        <a:rPr lang="en-GB" dirty="0"/>
                        <a:t>Marks</a:t>
                      </a:r>
                    </a:p>
                  </a:txBody>
                  <a:tcPr/>
                </a:tc>
                <a:extLst>
                  <a:ext uri="{0D108BD9-81ED-4DB2-BD59-A6C34878D82A}">
                    <a16:rowId xmlns:a16="http://schemas.microsoft.com/office/drawing/2014/main" val="10000"/>
                  </a:ext>
                </a:extLst>
              </a:tr>
              <a:tr h="370840">
                <a:tc>
                  <a:txBody>
                    <a:bodyPr/>
                    <a:lstStyle/>
                    <a:p>
                      <a:r>
                        <a:rPr lang="en-GB" dirty="0"/>
                        <a:t>Research Methods and Processes:-</a:t>
                      </a:r>
                    </a:p>
                  </a:txBody>
                  <a:tcPr/>
                </a:tc>
                <a:tc>
                  <a:txBody>
                    <a:bodyPr/>
                    <a:lstStyle/>
                    <a:p>
                      <a:pPr algn="ctr"/>
                      <a:r>
                        <a:rPr lang="en-GB" dirty="0"/>
                        <a:t>275</a:t>
                      </a:r>
                    </a:p>
                  </a:txBody>
                  <a:tcPr/>
                </a:tc>
                <a:tc>
                  <a:txBody>
                    <a:bodyPr/>
                    <a:lstStyle/>
                    <a:p>
                      <a:pPr algn="ctr"/>
                      <a:r>
                        <a:rPr lang="en-GB" dirty="0"/>
                        <a:t>15</a:t>
                      </a:r>
                    </a:p>
                  </a:txBody>
                  <a:tcPr/>
                </a:tc>
                <a:extLst>
                  <a:ext uri="{0D108BD9-81ED-4DB2-BD59-A6C34878D82A}">
                    <a16:rowId xmlns:a16="http://schemas.microsoft.com/office/drawing/2014/main" val="10001"/>
                  </a:ext>
                </a:extLst>
              </a:tr>
              <a:tr h="370840">
                <a:tc>
                  <a:txBody>
                    <a:bodyPr/>
                    <a:lstStyle/>
                    <a:p>
                      <a:r>
                        <a:rPr lang="en-GB" dirty="0"/>
                        <a:t>Literature and Sources:-</a:t>
                      </a:r>
                    </a:p>
                  </a:txBody>
                  <a:tcPr/>
                </a:tc>
                <a:tc>
                  <a:txBody>
                    <a:bodyPr/>
                    <a:lstStyle/>
                    <a:p>
                      <a:pPr algn="ctr"/>
                      <a:r>
                        <a:rPr lang="en-GB" dirty="0"/>
                        <a:t>275</a:t>
                      </a:r>
                    </a:p>
                  </a:txBody>
                  <a:tcPr/>
                </a:tc>
                <a:tc>
                  <a:txBody>
                    <a:bodyPr/>
                    <a:lstStyle/>
                    <a:p>
                      <a:pPr algn="ctr"/>
                      <a:r>
                        <a:rPr lang="en-GB" dirty="0"/>
                        <a:t>15</a:t>
                      </a:r>
                    </a:p>
                  </a:txBody>
                  <a:tcPr/>
                </a:tc>
                <a:extLst>
                  <a:ext uri="{0D108BD9-81ED-4DB2-BD59-A6C34878D82A}">
                    <a16:rowId xmlns:a16="http://schemas.microsoft.com/office/drawing/2014/main" val="10002"/>
                  </a:ext>
                </a:extLst>
              </a:tr>
              <a:tr h="370840">
                <a:tc>
                  <a:txBody>
                    <a:bodyPr/>
                    <a:lstStyle/>
                    <a:p>
                      <a:r>
                        <a:rPr lang="en-GB" dirty="0"/>
                        <a:t>Your Knowledge:-</a:t>
                      </a:r>
                    </a:p>
                  </a:txBody>
                  <a:tcPr/>
                </a:tc>
                <a:tc>
                  <a:txBody>
                    <a:bodyPr/>
                    <a:lstStyle/>
                    <a:p>
                      <a:pPr algn="ctr"/>
                      <a:r>
                        <a:rPr lang="en-GB" dirty="0"/>
                        <a:t>200</a:t>
                      </a:r>
                    </a:p>
                  </a:txBody>
                  <a:tcPr/>
                </a:tc>
                <a:tc>
                  <a:txBody>
                    <a:bodyPr/>
                    <a:lstStyle/>
                    <a:p>
                      <a:pPr algn="ctr"/>
                      <a:r>
                        <a:rPr lang="en-GB" dirty="0"/>
                        <a:t>10</a:t>
                      </a:r>
                    </a:p>
                  </a:txBody>
                  <a:tcPr/>
                </a:tc>
                <a:extLst>
                  <a:ext uri="{0D108BD9-81ED-4DB2-BD59-A6C34878D82A}">
                    <a16:rowId xmlns:a16="http://schemas.microsoft.com/office/drawing/2014/main" val="10003"/>
                  </a:ext>
                </a:extLst>
              </a:tr>
              <a:tr h="370840">
                <a:tc>
                  <a:txBody>
                    <a:bodyPr/>
                    <a:lstStyle/>
                    <a:p>
                      <a:r>
                        <a:rPr lang="en-GB" dirty="0"/>
                        <a:t>Your Learning:-</a:t>
                      </a:r>
                    </a:p>
                  </a:txBody>
                  <a:tcPr/>
                </a:tc>
                <a:tc>
                  <a:txBody>
                    <a:bodyPr/>
                    <a:lstStyle/>
                    <a:p>
                      <a:pPr algn="ctr"/>
                      <a:r>
                        <a:rPr lang="en-GB" dirty="0"/>
                        <a:t>200</a:t>
                      </a:r>
                    </a:p>
                  </a:txBody>
                  <a:tcPr/>
                </a:tc>
                <a:tc>
                  <a:txBody>
                    <a:bodyPr/>
                    <a:lstStyle/>
                    <a:p>
                      <a:pPr algn="ctr"/>
                      <a:r>
                        <a:rPr lang="en-GB" dirty="0"/>
                        <a:t>10</a:t>
                      </a:r>
                    </a:p>
                  </a:txBody>
                  <a:tcPr/>
                </a:tc>
                <a:extLst>
                  <a:ext uri="{0D108BD9-81ED-4DB2-BD59-A6C34878D82A}">
                    <a16:rowId xmlns:a16="http://schemas.microsoft.com/office/drawing/2014/main" val="10004"/>
                  </a:ext>
                </a:extLst>
              </a:tr>
              <a:tr h="370840">
                <a:tc>
                  <a:txBody>
                    <a:bodyPr/>
                    <a:lstStyle/>
                    <a:p>
                      <a:r>
                        <a:rPr lang="en-GB" dirty="0"/>
                        <a:t>Your Critical Thinking and your ideas:-</a:t>
                      </a:r>
                    </a:p>
                  </a:txBody>
                  <a:tcPr/>
                </a:tc>
                <a:tc>
                  <a:txBody>
                    <a:bodyPr/>
                    <a:lstStyle/>
                    <a:p>
                      <a:pPr algn="ctr"/>
                      <a:r>
                        <a:rPr lang="en-GB" dirty="0"/>
                        <a:t>200</a:t>
                      </a:r>
                    </a:p>
                  </a:txBody>
                  <a:tcPr/>
                </a:tc>
                <a:tc>
                  <a:txBody>
                    <a:bodyPr/>
                    <a:lstStyle/>
                    <a:p>
                      <a:pPr algn="ctr"/>
                      <a:r>
                        <a:rPr lang="en-GB" dirty="0"/>
                        <a:t>10</a:t>
                      </a:r>
                    </a:p>
                  </a:txBody>
                  <a:tcPr/>
                </a:tc>
                <a:extLst>
                  <a:ext uri="{0D108BD9-81ED-4DB2-BD59-A6C34878D82A}">
                    <a16:rowId xmlns:a16="http://schemas.microsoft.com/office/drawing/2014/main" val="10005"/>
                  </a:ext>
                </a:extLst>
              </a:tr>
              <a:tr h="370840">
                <a:tc>
                  <a:txBody>
                    <a:bodyPr/>
                    <a:lstStyle/>
                    <a:p>
                      <a:r>
                        <a:rPr lang="en-GB" dirty="0"/>
                        <a:t>Barriers met:-</a:t>
                      </a:r>
                    </a:p>
                  </a:txBody>
                  <a:tcPr/>
                </a:tc>
                <a:tc>
                  <a:txBody>
                    <a:bodyPr/>
                    <a:lstStyle/>
                    <a:p>
                      <a:pPr algn="ctr"/>
                      <a:r>
                        <a:rPr lang="en-GB" dirty="0"/>
                        <a:t>200</a:t>
                      </a:r>
                    </a:p>
                  </a:txBody>
                  <a:tcPr/>
                </a:tc>
                <a:tc>
                  <a:txBody>
                    <a:bodyPr/>
                    <a:lstStyle/>
                    <a:p>
                      <a:pPr algn="ctr"/>
                      <a:r>
                        <a:rPr lang="en-GB" dirty="0"/>
                        <a:t>10</a:t>
                      </a:r>
                    </a:p>
                  </a:txBody>
                  <a:tcPr/>
                </a:tc>
                <a:extLst>
                  <a:ext uri="{0D108BD9-81ED-4DB2-BD59-A6C34878D82A}">
                    <a16:rowId xmlns:a16="http://schemas.microsoft.com/office/drawing/2014/main" val="10006"/>
                  </a:ext>
                </a:extLst>
              </a:tr>
              <a:tr h="370840">
                <a:tc>
                  <a:txBody>
                    <a:bodyPr/>
                    <a:lstStyle/>
                    <a:p>
                      <a:r>
                        <a:rPr lang="en-GB" dirty="0"/>
                        <a:t>Your Professional Development:-</a:t>
                      </a:r>
                    </a:p>
                  </a:txBody>
                  <a:tcPr/>
                </a:tc>
                <a:tc>
                  <a:txBody>
                    <a:bodyPr/>
                    <a:lstStyle/>
                    <a:p>
                      <a:pPr algn="ctr"/>
                      <a:r>
                        <a:rPr lang="en-GB" dirty="0"/>
                        <a:t>200</a:t>
                      </a:r>
                    </a:p>
                  </a:txBody>
                  <a:tcPr/>
                </a:tc>
                <a:tc>
                  <a:txBody>
                    <a:bodyPr/>
                    <a:lstStyle/>
                    <a:p>
                      <a:pPr algn="ctr"/>
                      <a:r>
                        <a:rPr lang="en-GB" dirty="0"/>
                        <a:t>10</a:t>
                      </a:r>
                    </a:p>
                  </a:txBody>
                  <a:tcPr/>
                </a:tc>
                <a:extLst>
                  <a:ext uri="{0D108BD9-81ED-4DB2-BD59-A6C34878D82A}">
                    <a16:rowId xmlns:a16="http://schemas.microsoft.com/office/drawing/2014/main" val="10007"/>
                  </a:ext>
                </a:extLst>
              </a:tr>
              <a:tr h="370840">
                <a:tc>
                  <a:txBody>
                    <a:bodyPr/>
                    <a:lstStyle/>
                    <a:p>
                      <a:r>
                        <a:rPr lang="en-GB" dirty="0"/>
                        <a:t>Objectives:-</a:t>
                      </a:r>
                    </a:p>
                  </a:txBody>
                  <a:tcPr/>
                </a:tc>
                <a:tc>
                  <a:txBody>
                    <a:bodyPr/>
                    <a:lstStyle/>
                    <a:p>
                      <a:pPr algn="ctr"/>
                      <a:r>
                        <a:rPr lang="en-GB" dirty="0"/>
                        <a:t>250</a:t>
                      </a:r>
                    </a:p>
                  </a:txBody>
                  <a:tcPr/>
                </a:tc>
                <a:tc>
                  <a:txBody>
                    <a:bodyPr/>
                    <a:lstStyle/>
                    <a:p>
                      <a:pPr algn="ctr"/>
                      <a:r>
                        <a:rPr lang="en-GB" dirty="0"/>
                        <a:t>10</a:t>
                      </a:r>
                    </a:p>
                  </a:txBody>
                  <a:tcPr/>
                </a:tc>
                <a:extLst>
                  <a:ext uri="{0D108BD9-81ED-4DB2-BD59-A6C34878D82A}">
                    <a16:rowId xmlns:a16="http://schemas.microsoft.com/office/drawing/2014/main" val="10008"/>
                  </a:ext>
                </a:extLst>
              </a:tr>
              <a:tr h="370840">
                <a:tc>
                  <a:txBody>
                    <a:bodyPr/>
                    <a:lstStyle/>
                    <a:p>
                      <a:r>
                        <a:rPr lang="en-GB" dirty="0"/>
                        <a:t>Findings and Outcomes:-</a:t>
                      </a:r>
                    </a:p>
                  </a:txBody>
                  <a:tcPr/>
                </a:tc>
                <a:tc>
                  <a:txBody>
                    <a:bodyPr/>
                    <a:lstStyle/>
                    <a:p>
                      <a:pPr algn="ctr"/>
                      <a:r>
                        <a:rPr lang="en-GB" dirty="0"/>
                        <a:t>200</a:t>
                      </a:r>
                    </a:p>
                  </a:txBody>
                  <a:tcPr/>
                </a:tc>
                <a:tc>
                  <a:txBody>
                    <a:bodyPr/>
                    <a:lstStyle/>
                    <a:p>
                      <a:pPr algn="ctr"/>
                      <a:r>
                        <a:rPr lang="en-GB" dirty="0"/>
                        <a:t>10</a:t>
                      </a:r>
                    </a:p>
                  </a:txBody>
                  <a:tcPr/>
                </a:tc>
                <a:extLst>
                  <a:ext uri="{0D108BD9-81ED-4DB2-BD59-A6C34878D82A}">
                    <a16:rowId xmlns:a16="http://schemas.microsoft.com/office/drawing/2014/main" val="10009"/>
                  </a:ext>
                </a:extLst>
              </a:tr>
              <a:tr h="370840">
                <a:tc>
                  <a:txBody>
                    <a:bodyPr/>
                    <a:lstStyle/>
                    <a:p>
                      <a:r>
                        <a:rPr lang="en-GB" dirty="0"/>
                        <a:t>TOTAL</a:t>
                      </a:r>
                    </a:p>
                  </a:txBody>
                  <a:tcPr/>
                </a:tc>
                <a:tc>
                  <a:txBody>
                    <a:bodyPr/>
                    <a:lstStyle/>
                    <a:p>
                      <a:pPr algn="ctr"/>
                      <a:r>
                        <a:rPr lang="en-GB" dirty="0"/>
                        <a:t>2000</a:t>
                      </a:r>
                    </a:p>
                  </a:txBody>
                  <a:tcPr/>
                </a:tc>
                <a:tc>
                  <a:txBody>
                    <a:bodyPr/>
                    <a:lstStyle/>
                    <a:p>
                      <a:pPr algn="ctr"/>
                      <a:r>
                        <a:rPr lang="en-GB" dirty="0"/>
                        <a:t>100</a:t>
                      </a:r>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741237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1143000"/>
          </a:xfrm>
        </p:spPr>
        <p:txBody>
          <a:bodyPr>
            <a:noAutofit/>
          </a:bodyPr>
          <a:lstStyle/>
          <a:p>
            <a:r>
              <a:rPr lang="en-GB" sz="4000" b="1" dirty="0"/>
              <a:t>Research Methods and Processes:-</a:t>
            </a:r>
          </a:p>
        </p:txBody>
      </p:sp>
      <p:sp>
        <p:nvSpPr>
          <p:cNvPr id="3" name="Content Placeholder 2"/>
          <p:cNvSpPr>
            <a:spLocks noGrp="1"/>
          </p:cNvSpPr>
          <p:nvPr>
            <p:ph idx="1"/>
          </p:nvPr>
        </p:nvSpPr>
        <p:spPr/>
        <p:txBody>
          <a:bodyPr>
            <a:normAutofit/>
          </a:bodyPr>
          <a:lstStyle/>
          <a:p>
            <a:r>
              <a:rPr lang="en-GB" dirty="0"/>
              <a:t>How and why - have you chosen/decided on the research methods and processes which you are using/have used for the development of your Major Project?</a:t>
            </a:r>
          </a:p>
          <a:p>
            <a:r>
              <a:rPr lang="en-GB" dirty="0"/>
              <a:t>How would you describe these to :</a:t>
            </a:r>
          </a:p>
          <a:p>
            <a:pPr marL="0" indent="0">
              <a:buNone/>
            </a:pPr>
            <a:r>
              <a:rPr lang="en-GB" dirty="0"/>
              <a:t>1) a reader of your Major Project and/or</a:t>
            </a:r>
          </a:p>
          <a:p>
            <a:pPr marL="0" indent="0">
              <a:buNone/>
            </a:pPr>
            <a:r>
              <a:rPr lang="en-GB" dirty="0"/>
              <a:t>2) a future employer</a:t>
            </a:r>
          </a:p>
        </p:txBody>
      </p:sp>
    </p:spTree>
    <p:extLst>
      <p:ext uri="{BB962C8B-B14F-4D97-AF65-F5344CB8AC3E}">
        <p14:creationId xmlns:p14="http://schemas.microsoft.com/office/powerpoint/2010/main" val="3890495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71400"/>
            <a:ext cx="8928992" cy="1143000"/>
          </a:xfrm>
        </p:spPr>
        <p:txBody>
          <a:bodyPr>
            <a:noAutofit/>
          </a:bodyPr>
          <a:lstStyle/>
          <a:p>
            <a:r>
              <a:rPr lang="en-GB" sz="4000" b="1" dirty="0"/>
              <a:t>Literature and Sources:-</a:t>
            </a:r>
          </a:p>
        </p:txBody>
      </p:sp>
      <p:sp>
        <p:nvSpPr>
          <p:cNvPr id="3" name="Content Placeholder 2"/>
          <p:cNvSpPr>
            <a:spLocks noGrp="1"/>
          </p:cNvSpPr>
          <p:nvPr>
            <p:ph idx="1"/>
          </p:nvPr>
        </p:nvSpPr>
        <p:spPr>
          <a:xfrm>
            <a:off x="539552" y="1052736"/>
            <a:ext cx="8208912" cy="5544616"/>
          </a:xfrm>
        </p:spPr>
        <p:txBody>
          <a:bodyPr>
            <a:noAutofit/>
          </a:bodyPr>
          <a:lstStyle/>
          <a:p>
            <a:pPr marL="514350" indent="-514350">
              <a:buAutoNum type="arabicParenR"/>
            </a:pPr>
            <a:r>
              <a:rPr lang="en-GB" sz="2800" dirty="0"/>
              <a:t>What are the most important theories/literature sources /evidence sources which you are using to justify your research and your Major Project</a:t>
            </a:r>
          </a:p>
          <a:p>
            <a:pPr marL="514350" indent="-514350">
              <a:buAutoNum type="arabicParenR"/>
            </a:pPr>
            <a:endParaRPr lang="en-GB" sz="2800" dirty="0"/>
          </a:p>
          <a:p>
            <a:pPr marL="536575" indent="-536575">
              <a:buNone/>
            </a:pPr>
            <a:r>
              <a:rPr lang="en-GB" sz="2800" dirty="0"/>
              <a:t>2)   Why are these sources important and fundamental       to your work?</a:t>
            </a:r>
          </a:p>
        </p:txBody>
      </p:sp>
    </p:spTree>
    <p:extLst>
      <p:ext uri="{BB962C8B-B14F-4D97-AF65-F5344CB8AC3E}">
        <p14:creationId xmlns:p14="http://schemas.microsoft.com/office/powerpoint/2010/main" val="1183259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71400"/>
            <a:ext cx="8928992" cy="1143000"/>
          </a:xfrm>
        </p:spPr>
        <p:txBody>
          <a:bodyPr>
            <a:noAutofit/>
          </a:bodyPr>
          <a:lstStyle/>
          <a:p>
            <a:r>
              <a:rPr lang="en-GB" sz="4000" b="1" dirty="0"/>
              <a:t>Your Knowledge:-</a:t>
            </a:r>
          </a:p>
        </p:txBody>
      </p:sp>
      <p:sp>
        <p:nvSpPr>
          <p:cNvPr id="3" name="Content Placeholder 2"/>
          <p:cNvSpPr>
            <a:spLocks noGrp="1"/>
          </p:cNvSpPr>
          <p:nvPr>
            <p:ph idx="1"/>
          </p:nvPr>
        </p:nvSpPr>
        <p:spPr>
          <a:xfrm>
            <a:off x="539552" y="1124744"/>
            <a:ext cx="8208912" cy="5472608"/>
          </a:xfrm>
        </p:spPr>
        <p:txBody>
          <a:bodyPr>
            <a:noAutofit/>
          </a:bodyPr>
          <a:lstStyle/>
          <a:p>
            <a:r>
              <a:rPr lang="en-GB" sz="2800" dirty="0"/>
              <a:t>What key areas of knowledge have you gained from undertaking your research and the Major Project?</a:t>
            </a:r>
          </a:p>
          <a:p>
            <a:r>
              <a:rPr lang="en-GB" sz="2800" dirty="0"/>
              <a:t>Indicate why these are so important to you?</a:t>
            </a:r>
          </a:p>
        </p:txBody>
      </p:sp>
    </p:spTree>
    <p:extLst>
      <p:ext uri="{BB962C8B-B14F-4D97-AF65-F5344CB8AC3E}">
        <p14:creationId xmlns:p14="http://schemas.microsoft.com/office/powerpoint/2010/main" val="33482171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1400</TotalTime>
  <Words>1118</Words>
  <Application>Microsoft Office PowerPoint</Application>
  <PresentationFormat>On-screen Show (4:3)</PresentationFormat>
  <Paragraphs>117</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Masters of Business Administration (MBA)</vt:lpstr>
      <vt:lpstr>The Research Reflective Report</vt:lpstr>
      <vt:lpstr>The Research Reflective Report</vt:lpstr>
      <vt:lpstr>Things to think about when completing your RRR:-</vt:lpstr>
      <vt:lpstr>Things to think about when completing your RRR:-</vt:lpstr>
      <vt:lpstr>RRR Recommended Structure</vt:lpstr>
      <vt:lpstr>Research Methods and Processes:-</vt:lpstr>
      <vt:lpstr>Literature and Sources:-</vt:lpstr>
      <vt:lpstr>Your Knowledge:-</vt:lpstr>
      <vt:lpstr>Your Learning:-</vt:lpstr>
      <vt:lpstr>Your Critical Thinking and your ideas:-</vt:lpstr>
      <vt:lpstr>Barriers met:-</vt:lpstr>
      <vt:lpstr>Your Professional Development:-</vt:lpstr>
      <vt:lpstr>Objectives:-</vt:lpstr>
      <vt:lpstr>Findings and Outcomes:-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Fenech</dc:creator>
  <cp:lastModifiedBy>Stephen Fenech</cp:lastModifiedBy>
  <cp:revision>13</cp:revision>
  <dcterms:created xsi:type="dcterms:W3CDTF">2019-12-07T11:07:50Z</dcterms:created>
  <dcterms:modified xsi:type="dcterms:W3CDTF">2022-05-05T13:57:57Z</dcterms:modified>
</cp:coreProperties>
</file>