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9" r:id="rId2"/>
    <p:sldId id="266" r:id="rId3"/>
    <p:sldId id="267" r:id="rId4"/>
    <p:sldId id="268" r:id="rId5"/>
    <p:sldId id="270" r:id="rId6"/>
    <p:sldId id="271" r:id="rId7"/>
    <p:sldId id="272" r:id="rId8"/>
    <p:sldId id="273" r:id="rId9"/>
    <p:sldId id="274" r:id="rId10"/>
    <p:sldId id="27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BD7F3FA-1985-4B28-9669-E6BCF0D97D32}" type="datetimeFigureOut">
              <a:rPr lang="en-US" smtClean="0"/>
              <a:t>09/02/2023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B060BF0-21A3-4CD6-BCC1-BE966C7F282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D7F3FA-1985-4B28-9669-E6BCF0D97D32}" type="datetimeFigureOut">
              <a:rPr lang="en-US" smtClean="0"/>
              <a:t>09/02/2023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060BF0-21A3-4CD6-BCC1-BE966C7F28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D7F3FA-1985-4B28-9669-E6BCF0D97D32}" type="datetimeFigureOut">
              <a:rPr lang="en-US" smtClean="0"/>
              <a:t>09/02/2023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060BF0-21A3-4CD6-BCC1-BE966C7F28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D7F3FA-1985-4B28-9669-E6BCF0D97D32}" type="datetimeFigureOut">
              <a:rPr lang="en-US" smtClean="0"/>
              <a:t>09/02/2023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060BF0-21A3-4CD6-BCC1-BE966C7F28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D7F3FA-1985-4B28-9669-E6BCF0D97D32}" type="datetimeFigureOut">
              <a:rPr lang="en-US" smtClean="0"/>
              <a:t>09/02/2023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060BF0-21A3-4CD6-BCC1-BE966C7F282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D7F3FA-1985-4B28-9669-E6BCF0D97D32}" type="datetimeFigureOut">
              <a:rPr lang="en-US" smtClean="0"/>
              <a:t>09/02/2023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060BF0-21A3-4CD6-BCC1-BE966C7F282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D7F3FA-1985-4B28-9669-E6BCF0D97D32}" type="datetimeFigureOut">
              <a:rPr lang="en-US" smtClean="0"/>
              <a:t>09/02/2023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060BF0-21A3-4CD6-BCC1-BE966C7F28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BD7F3FA-1985-4B28-9669-E6BCF0D97D32}" type="datetimeFigureOut">
              <a:rPr lang="en-US" smtClean="0"/>
              <a:t>09/02/2023</a:t>
            </a:fld>
            <a:endParaRPr lang="en-US"/>
          </a:p>
        </p:txBody>
      </p:sp>
      <p:sp>
        <p:nvSpPr>
          <p:cNvPr id="8" name="Slide Number Placeholder 7"/>
          <p:cNvSpPr>
            <a:spLocks noGrp="1"/>
          </p:cNvSpPr>
          <p:nvPr>
            <p:ph type="sldNum" sz="quarter" idx="11"/>
          </p:nvPr>
        </p:nvSpPr>
        <p:spPr/>
        <p:txBody>
          <a:bodyPr/>
          <a:lstStyle/>
          <a:p>
            <a:fld id="{0B060BF0-21A3-4CD6-BCC1-BE966C7F282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7F3FA-1985-4B28-9669-E6BCF0D97D32}" type="datetimeFigureOut">
              <a:rPr lang="en-US" smtClean="0"/>
              <a:t>09/02/2023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060BF0-21A3-4CD6-BCC1-BE966C7F28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D7F3FA-1985-4B28-9669-E6BCF0D97D32}" type="datetimeFigureOut">
              <a:rPr lang="en-US" smtClean="0"/>
              <a:t>09/02/2023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B060BF0-21A3-4CD6-BCC1-BE966C7F28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FBD7F3FA-1985-4B28-9669-E6BCF0D97D32}" type="datetimeFigureOut">
              <a:rPr lang="en-US" smtClean="0"/>
              <a:t>09/02/2023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060BF0-21A3-4CD6-BCC1-BE966C7F282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BD7F3FA-1985-4B28-9669-E6BCF0D97D32}" type="datetimeFigureOut">
              <a:rPr lang="en-US" smtClean="0"/>
              <a:t>09/02/2023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B060BF0-21A3-4CD6-BCC1-BE966C7F282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609600"/>
            <a:ext cx="6705600" cy="584775"/>
          </a:xfrm>
          <a:prstGeom prst="rect">
            <a:avLst/>
          </a:prstGeom>
          <a:noFill/>
        </p:spPr>
        <p:txBody>
          <a:bodyPr wrap="square" rtlCol="0">
            <a:spAutoFit/>
          </a:bodyPr>
          <a:lstStyle/>
          <a:p>
            <a:pPr algn="ctr"/>
            <a:r>
              <a:rPr lang="en-US" sz="3200" b="1" i="1" u="sng" dirty="0" smtClean="0">
                <a:solidFill>
                  <a:schemeClr val="accent2">
                    <a:lumMod val="40000"/>
                    <a:lumOff val="60000"/>
                  </a:schemeClr>
                </a:solidFill>
              </a:rPr>
              <a:t>INTRODUCTION OF CASE</a:t>
            </a:r>
            <a:endParaRPr lang="en-US" sz="3200" b="1" i="1" u="sng" dirty="0">
              <a:solidFill>
                <a:schemeClr val="accent2">
                  <a:lumMod val="40000"/>
                  <a:lumOff val="60000"/>
                </a:schemeClr>
              </a:solidFill>
            </a:endParaRPr>
          </a:p>
        </p:txBody>
      </p:sp>
      <p:sp>
        <p:nvSpPr>
          <p:cNvPr id="3" name="TextBox 2"/>
          <p:cNvSpPr txBox="1"/>
          <p:nvPr/>
        </p:nvSpPr>
        <p:spPr>
          <a:xfrm>
            <a:off x="457200" y="1371600"/>
            <a:ext cx="8153400" cy="3847207"/>
          </a:xfrm>
          <a:prstGeom prst="rect">
            <a:avLst/>
          </a:prstGeom>
          <a:noFill/>
        </p:spPr>
        <p:txBody>
          <a:bodyPr wrap="square" rtlCol="0">
            <a:spAutoFit/>
          </a:bodyPr>
          <a:lstStyle/>
          <a:p>
            <a:pPr algn="ctr"/>
            <a:r>
              <a:rPr lang="en-US" sz="2800" dirty="0" smtClean="0">
                <a:solidFill>
                  <a:srgbClr val="00B0F0"/>
                </a:solidFill>
              </a:rPr>
              <a:t>DIVERSITY AND INCLUSION: KEY TO IMPROVE PRODUCTIVITY- WIPRO LTD.</a:t>
            </a:r>
          </a:p>
          <a:p>
            <a:endParaRPr lang="en-US" sz="2800" dirty="0">
              <a:solidFill>
                <a:srgbClr val="FFFF00"/>
              </a:solidFill>
            </a:endParaRPr>
          </a:p>
          <a:p>
            <a:r>
              <a:rPr lang="en-US" sz="2000" dirty="0" smtClean="0">
                <a:solidFill>
                  <a:schemeClr val="tx1">
                    <a:lumMod val="95000"/>
                  </a:schemeClr>
                </a:solidFill>
              </a:rPr>
              <a:t>Diversity of the workforce means differences and similarities between people working in an organization. This diversity can be in terms of age, ethnicity, types of cognition. employment, appearance, education, ethnic groups, family background, social status, community, and more.</a:t>
            </a:r>
          </a:p>
          <a:p>
            <a:endParaRPr lang="en-US" sz="2000" dirty="0">
              <a:solidFill>
                <a:srgbClr val="FFFF00"/>
              </a:solidFill>
            </a:endParaRPr>
          </a:p>
          <a:p>
            <a:r>
              <a:rPr lang="en-US" sz="2000" dirty="0" smtClean="0">
                <a:solidFill>
                  <a:schemeClr val="tx1">
                    <a:lumMod val="95000"/>
                  </a:schemeClr>
                </a:solidFill>
              </a:rPr>
              <a:t>The notion of diversity and inclusion of the workforce gained tremendous popularity with globalization and the need for companies to expand their business internationally to reach consumers worldwide</a:t>
            </a:r>
            <a:r>
              <a:rPr lang="en-US" sz="2000" dirty="0" smtClean="0">
                <a:solidFill>
                  <a:srgbClr val="FFFF00"/>
                </a:solidFill>
              </a:rPr>
              <a:t>.</a:t>
            </a:r>
            <a:endParaRPr lang="en-US" sz="2000" dirty="0">
              <a:solidFill>
                <a:srgbClr val="FFFF00"/>
              </a:solidFill>
            </a:endParaRPr>
          </a:p>
        </p:txBody>
      </p:sp>
      <p:pic>
        <p:nvPicPr>
          <p:cNvPr id="4" name="Picture 3" descr="download.jpeg"/>
          <p:cNvPicPr>
            <a:picLocks noChangeAspect="1"/>
          </p:cNvPicPr>
          <p:nvPr/>
        </p:nvPicPr>
        <p:blipFill>
          <a:blip r:embed="rId2"/>
          <a:stretch>
            <a:fillRect/>
          </a:stretch>
        </p:blipFill>
        <p:spPr>
          <a:xfrm>
            <a:off x="3276600" y="5334000"/>
            <a:ext cx="2057400" cy="136910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514600"/>
            <a:ext cx="7620000" cy="1200329"/>
          </a:xfrm>
          <a:prstGeom prst="rect">
            <a:avLst/>
          </a:prstGeom>
          <a:noFill/>
        </p:spPr>
        <p:txBody>
          <a:bodyPr wrap="square" rtlCol="0">
            <a:spAutoFit/>
          </a:bodyPr>
          <a:lstStyle/>
          <a:p>
            <a:pPr algn="ctr"/>
            <a:r>
              <a:rPr lang="en-US" sz="7200" b="1" dirty="0" smtClean="0">
                <a:latin typeface="Baskerville Old Face" pitchFamily="18" charset="0"/>
              </a:rPr>
              <a:t>THANK YOU</a:t>
            </a:r>
            <a:endParaRPr lang="en-US" sz="72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762000"/>
            <a:ext cx="7620000" cy="4893647"/>
          </a:xfrm>
          <a:prstGeom prst="rect">
            <a:avLst/>
          </a:prstGeom>
          <a:noFill/>
        </p:spPr>
        <p:txBody>
          <a:bodyPr wrap="square" rtlCol="0">
            <a:spAutoFit/>
          </a:bodyPr>
          <a:lstStyle/>
          <a:p>
            <a:pPr algn="ctr"/>
            <a:r>
              <a:rPr lang="en-US" sz="3200" b="1" dirty="0" smtClean="0">
                <a:solidFill>
                  <a:srgbClr val="00B0F0"/>
                </a:solidFill>
              </a:rPr>
              <a:t>OBJECTIVE OF CASE:</a:t>
            </a:r>
          </a:p>
          <a:p>
            <a:pPr algn="ctr"/>
            <a:endParaRPr lang="en-US" sz="3200" b="1" dirty="0" smtClean="0"/>
          </a:p>
          <a:p>
            <a:pPr marL="457200" indent="-457200"/>
            <a:r>
              <a:rPr lang="en-US" sz="3200" dirty="0" smtClean="0"/>
              <a:t>1.</a:t>
            </a:r>
            <a:r>
              <a:rPr lang="en-US" sz="2400" dirty="0" smtClean="0"/>
              <a:t>To study the diversity and inclusion concepts.</a:t>
            </a:r>
          </a:p>
          <a:p>
            <a:pPr marL="457200" indent="-457200"/>
            <a:endParaRPr lang="en-US" sz="2400" dirty="0" smtClean="0"/>
          </a:p>
          <a:p>
            <a:r>
              <a:rPr lang="en-US" sz="2400" dirty="0" smtClean="0"/>
              <a:t> 2. To know the various dimensions of diversity and practices followed by Wipro Ltd</a:t>
            </a:r>
          </a:p>
          <a:p>
            <a:endParaRPr lang="en-US" sz="2400" dirty="0" smtClean="0"/>
          </a:p>
          <a:p>
            <a:r>
              <a:rPr lang="en-US" sz="2400" dirty="0" smtClean="0"/>
              <a:t>3. To understand strategies to improve diversity and inclusion in the workplace</a:t>
            </a:r>
          </a:p>
          <a:p>
            <a:endParaRPr lang="en-US" sz="2400" dirty="0" smtClean="0"/>
          </a:p>
          <a:p>
            <a:r>
              <a:rPr lang="en-US" sz="2400" dirty="0" smtClean="0"/>
              <a:t> 4. To analyze diversity and inclusion using the ABCD analysis framework.</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762000"/>
            <a:ext cx="7924800" cy="4154984"/>
          </a:xfrm>
          <a:prstGeom prst="rect">
            <a:avLst/>
          </a:prstGeom>
          <a:noFill/>
        </p:spPr>
        <p:txBody>
          <a:bodyPr wrap="square" rtlCol="0">
            <a:spAutoFit/>
          </a:bodyPr>
          <a:lstStyle/>
          <a:p>
            <a:pPr algn="ctr"/>
            <a:r>
              <a:rPr lang="en-US" sz="3600" b="1" dirty="0" smtClean="0">
                <a:solidFill>
                  <a:srgbClr val="00B0F0"/>
                </a:solidFill>
              </a:rPr>
              <a:t>OVERVIEW OF WIPRO:</a:t>
            </a:r>
          </a:p>
          <a:p>
            <a:pPr algn="ctr"/>
            <a:endParaRPr lang="en-US" sz="3600" b="1" dirty="0"/>
          </a:p>
          <a:p>
            <a:r>
              <a:rPr lang="en-US" sz="2400" dirty="0" smtClean="0"/>
              <a:t>Wipro is a dominant global IT, consulting, and business process Services Company. The company tacks the power of cognitive computing, hyper-automation, robotics, cloud, analytics, and emerging technologies to benefit customers adapt to and make them useful in the digital world</a:t>
            </a:r>
            <a:r>
              <a:rPr lang="en-US" sz="2000" dirty="0" smtClean="0"/>
              <a:t>. </a:t>
            </a:r>
            <a:r>
              <a:rPr lang="en-US" sz="2400" dirty="0" smtClean="0"/>
              <a:t>A globally known company for its thorough business portfolio, a secure commitment to sustainability, and good corporate citizenship. </a:t>
            </a:r>
          </a:p>
        </p:txBody>
      </p:sp>
      <p:pic>
        <p:nvPicPr>
          <p:cNvPr id="3" name="Picture 2" descr="download.png"/>
          <p:cNvPicPr>
            <a:picLocks noChangeAspect="1"/>
          </p:cNvPicPr>
          <p:nvPr/>
        </p:nvPicPr>
        <p:blipFill>
          <a:blip r:embed="rId2"/>
          <a:stretch>
            <a:fillRect/>
          </a:stretch>
        </p:blipFill>
        <p:spPr>
          <a:xfrm>
            <a:off x="5638800" y="4648200"/>
            <a:ext cx="2409825" cy="18954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762000"/>
            <a:ext cx="7696200" cy="6001643"/>
          </a:xfrm>
          <a:prstGeom prst="rect">
            <a:avLst/>
          </a:prstGeom>
          <a:noFill/>
        </p:spPr>
        <p:txBody>
          <a:bodyPr wrap="square" rtlCol="0">
            <a:spAutoFit/>
          </a:bodyPr>
          <a:lstStyle/>
          <a:p>
            <a:pPr algn="ctr"/>
            <a:r>
              <a:rPr lang="en-US" sz="3200" b="1" dirty="0" smtClean="0">
                <a:solidFill>
                  <a:srgbClr val="00B0F0"/>
                </a:solidFill>
              </a:rPr>
              <a:t>PRACTICES AT WIPRO FOR DIVERSITY AND INCLUSION:</a:t>
            </a:r>
          </a:p>
          <a:p>
            <a:pPr algn="ctr"/>
            <a:endParaRPr lang="en-US" sz="3200" b="1" dirty="0">
              <a:solidFill>
                <a:srgbClr val="00B0F0"/>
              </a:solidFill>
            </a:endParaRPr>
          </a:p>
          <a:p>
            <a:pPr>
              <a:buFont typeface="Arial" pitchFamily="34" charset="0"/>
              <a:buChar char="•"/>
            </a:pPr>
            <a:r>
              <a:rPr lang="en-US" sz="3200" dirty="0" smtClean="0"/>
              <a:t>GENDER</a:t>
            </a:r>
          </a:p>
          <a:p>
            <a:endParaRPr lang="en-US" sz="3200" dirty="0" smtClean="0"/>
          </a:p>
          <a:p>
            <a:pPr>
              <a:buFont typeface="Arial" pitchFamily="34" charset="0"/>
              <a:buChar char="•"/>
            </a:pPr>
            <a:r>
              <a:rPr lang="en-US" sz="3200" dirty="0" smtClean="0"/>
              <a:t>PEOPLE WITH DISABILITY</a:t>
            </a:r>
          </a:p>
          <a:p>
            <a:pPr>
              <a:buFont typeface="Arial" pitchFamily="34" charset="0"/>
              <a:buChar char="•"/>
            </a:pPr>
            <a:endParaRPr lang="en-US" sz="3200" dirty="0" smtClean="0"/>
          </a:p>
          <a:p>
            <a:pPr>
              <a:buFont typeface="Arial" pitchFamily="34" charset="0"/>
              <a:buChar char="•"/>
            </a:pPr>
            <a:r>
              <a:rPr lang="en-US" sz="3200" dirty="0" smtClean="0"/>
              <a:t>NATIONALITY</a:t>
            </a:r>
          </a:p>
          <a:p>
            <a:pPr>
              <a:buFont typeface="Arial" pitchFamily="34" charset="0"/>
              <a:buChar char="•"/>
            </a:pPr>
            <a:endParaRPr lang="en-US" sz="3200" dirty="0" smtClean="0"/>
          </a:p>
          <a:p>
            <a:pPr>
              <a:buFont typeface="Arial" pitchFamily="34" charset="0"/>
              <a:buChar char="•"/>
            </a:pPr>
            <a:r>
              <a:rPr lang="en-US" sz="3200" dirty="0" smtClean="0"/>
              <a:t> UNDERPRIVILEDGED SECTIONS</a:t>
            </a:r>
          </a:p>
          <a:p>
            <a:endParaRPr lang="en-US" sz="3200" b="1" dirty="0" smtClean="0">
              <a:solidFill>
                <a:srgbClr val="00B0F0"/>
              </a:solidFill>
            </a:endParaRPr>
          </a:p>
          <a:p>
            <a:endParaRPr lang="en-US" sz="3200" b="1" dirty="0">
              <a:solidFill>
                <a:srgbClr val="00B0F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685800"/>
            <a:ext cx="7848600" cy="4585871"/>
          </a:xfrm>
          <a:prstGeom prst="rect">
            <a:avLst/>
          </a:prstGeom>
          <a:noFill/>
        </p:spPr>
        <p:txBody>
          <a:bodyPr wrap="square" rtlCol="0">
            <a:spAutoFit/>
          </a:bodyPr>
          <a:lstStyle/>
          <a:p>
            <a:pPr algn="ctr"/>
            <a:r>
              <a:rPr lang="en-US" sz="3600" b="1" dirty="0" smtClean="0">
                <a:solidFill>
                  <a:srgbClr val="00B0F0"/>
                </a:solidFill>
              </a:rPr>
              <a:t>MEASURES:</a:t>
            </a:r>
          </a:p>
          <a:p>
            <a:pPr algn="ctr"/>
            <a:endParaRPr lang="en-US" sz="3200" b="1" dirty="0">
              <a:solidFill>
                <a:srgbClr val="00B0F0"/>
              </a:solidFill>
            </a:endParaRPr>
          </a:p>
          <a:p>
            <a:pPr marL="457200" indent="-457200">
              <a:buFont typeface="+mj-lt"/>
              <a:buAutoNum type="arabicPeriod"/>
            </a:pPr>
            <a:r>
              <a:rPr lang="en-US" sz="2800" dirty="0" smtClean="0"/>
              <a:t>BY ELIMINETING BIASES AND USING STEREOTYPES</a:t>
            </a:r>
          </a:p>
          <a:p>
            <a:pPr marL="457200" indent="-457200"/>
            <a:endParaRPr lang="en-US" sz="2800" dirty="0" smtClean="0"/>
          </a:p>
          <a:p>
            <a:pPr marL="457200" indent="-457200"/>
            <a:r>
              <a:rPr lang="en-US" sz="2800" dirty="0" smtClean="0"/>
              <a:t>2. BY RAISING MISCOMMUNICATION WITH VARIOUS OTHERS</a:t>
            </a:r>
          </a:p>
          <a:p>
            <a:pPr marL="457200" indent="-457200"/>
            <a:endParaRPr lang="en-US" sz="2800" dirty="0" smtClean="0"/>
          </a:p>
          <a:p>
            <a:pPr marL="457200" indent="-457200"/>
            <a:r>
              <a:rPr lang="en-US" sz="2800" dirty="0" smtClean="0"/>
              <a:t>3. FOSTERING RELATIONSHIPS WITH DIVERSE OTHERS</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838200"/>
            <a:ext cx="7467600" cy="4524315"/>
          </a:xfrm>
          <a:prstGeom prst="rect">
            <a:avLst/>
          </a:prstGeom>
          <a:noFill/>
        </p:spPr>
        <p:txBody>
          <a:bodyPr wrap="square" rtlCol="0">
            <a:spAutoFit/>
          </a:bodyPr>
          <a:lstStyle/>
          <a:p>
            <a:pPr algn="ctr"/>
            <a:r>
              <a:rPr lang="en-US" sz="3200" b="1" dirty="0" smtClean="0">
                <a:solidFill>
                  <a:srgbClr val="00B0F0"/>
                </a:solidFill>
              </a:rPr>
              <a:t>ABCD ANALYSIS OF DIVERSITY AND INCLUSION AT WIPRO:</a:t>
            </a:r>
          </a:p>
          <a:p>
            <a:pPr algn="ctr"/>
            <a:endParaRPr lang="en-US" sz="3200" b="1" dirty="0">
              <a:solidFill>
                <a:srgbClr val="00B0F0"/>
              </a:solidFill>
            </a:endParaRPr>
          </a:p>
          <a:p>
            <a:pPr>
              <a:buFont typeface="Arial" pitchFamily="34" charset="0"/>
              <a:buChar char="•"/>
            </a:pPr>
            <a:r>
              <a:rPr lang="en-US" sz="2400" dirty="0" smtClean="0"/>
              <a:t>ADVANTAGE: </a:t>
            </a:r>
            <a:r>
              <a:rPr lang="en-US" sz="2000" dirty="0" smtClean="0"/>
              <a:t>POOL OF TALENTS</a:t>
            </a:r>
          </a:p>
          <a:p>
            <a:r>
              <a:rPr lang="en-US" sz="2000" dirty="0"/>
              <a:t> </a:t>
            </a:r>
            <a:r>
              <a:rPr lang="en-US" sz="2000" dirty="0" smtClean="0"/>
              <a:t>                              ECONOMIC DEVELOPMENT</a:t>
            </a:r>
          </a:p>
          <a:p>
            <a:r>
              <a:rPr lang="en-US" sz="2000" dirty="0"/>
              <a:t> </a:t>
            </a:r>
            <a:r>
              <a:rPr lang="en-US" sz="2000" dirty="0" smtClean="0"/>
              <a:t>                              ENHANCE CREATIVITY</a:t>
            </a:r>
          </a:p>
          <a:p>
            <a:endParaRPr lang="en-US" sz="2000" dirty="0" smtClean="0"/>
          </a:p>
          <a:p>
            <a:endParaRPr lang="en-US" sz="2000" dirty="0"/>
          </a:p>
          <a:p>
            <a:pPr>
              <a:buFont typeface="Arial" pitchFamily="34" charset="0"/>
              <a:buChar char="•"/>
            </a:pPr>
            <a:r>
              <a:rPr lang="en-US" sz="2400" dirty="0" smtClean="0"/>
              <a:t>BENEFITS: </a:t>
            </a:r>
            <a:r>
              <a:rPr lang="en-US" sz="2000" dirty="0" smtClean="0"/>
              <a:t>IMPROVED ORGANISATIONAL CULTURE</a:t>
            </a:r>
          </a:p>
          <a:p>
            <a:r>
              <a:rPr lang="en-US" sz="2000" dirty="0" smtClean="0"/>
              <a:t>                         IMPROVED BUSINESS PERFORMANCE</a:t>
            </a:r>
          </a:p>
          <a:p>
            <a:r>
              <a:rPr lang="en-US" sz="2000" dirty="0"/>
              <a:t> </a:t>
            </a:r>
            <a:r>
              <a:rPr lang="en-US" sz="2000" dirty="0" smtClean="0"/>
              <a:t>                        BENEFITS TO STAKEHOLDERS</a:t>
            </a:r>
            <a:endParaRPr lang="en-US" sz="2400" dirty="0" smtClean="0"/>
          </a:p>
          <a:p>
            <a:r>
              <a:rPr lang="en-US" sz="24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219200"/>
            <a:ext cx="7467600" cy="2923877"/>
          </a:xfrm>
          <a:prstGeom prst="rect">
            <a:avLst/>
          </a:prstGeom>
          <a:noFill/>
        </p:spPr>
        <p:txBody>
          <a:bodyPr wrap="square" rtlCol="0">
            <a:spAutoFit/>
          </a:bodyPr>
          <a:lstStyle/>
          <a:p>
            <a:pPr>
              <a:buFont typeface="Arial" pitchFamily="34" charset="0"/>
              <a:buChar char="•"/>
            </a:pPr>
            <a:r>
              <a:rPr lang="en-US" sz="3200" dirty="0" smtClean="0"/>
              <a:t>CONSTRAINTS:</a:t>
            </a:r>
            <a:r>
              <a:rPr lang="en-US" sz="2000" dirty="0" smtClean="0"/>
              <a:t> INCREASED CONFLICTS</a:t>
            </a:r>
          </a:p>
          <a:p>
            <a:r>
              <a:rPr lang="en-US" sz="2000" dirty="0" smtClean="0"/>
              <a:t>                                              LOWERED PRODUCTIVITY</a:t>
            </a:r>
          </a:p>
          <a:p>
            <a:r>
              <a:rPr lang="en-US" sz="2000" dirty="0"/>
              <a:t> </a:t>
            </a:r>
            <a:r>
              <a:rPr lang="en-US" sz="2000" dirty="0" smtClean="0"/>
              <a:t>                                             TECHNOLOGICAL ERRORS</a:t>
            </a:r>
          </a:p>
          <a:p>
            <a:endParaRPr lang="en-US" sz="2000" dirty="0"/>
          </a:p>
          <a:p>
            <a:endParaRPr lang="en-US" sz="2000" dirty="0" smtClean="0"/>
          </a:p>
          <a:p>
            <a:pPr>
              <a:buFont typeface="Arial" pitchFamily="34" charset="0"/>
              <a:buChar char="•"/>
            </a:pPr>
            <a:r>
              <a:rPr lang="en-US" sz="3200" dirty="0" smtClean="0"/>
              <a:t>DISADVANTAGES: </a:t>
            </a:r>
            <a:r>
              <a:rPr lang="en-US" sz="2000" dirty="0" smtClean="0"/>
              <a:t>COMMUNICATION ISSUES</a:t>
            </a:r>
          </a:p>
          <a:p>
            <a:r>
              <a:rPr lang="en-US" sz="2000" dirty="0" smtClean="0"/>
              <a:t>                                                      DISCRIMINATION</a:t>
            </a:r>
          </a:p>
          <a:p>
            <a:r>
              <a:rPr lang="en-US" sz="2000" dirty="0"/>
              <a:t> </a:t>
            </a:r>
            <a:r>
              <a:rPr lang="en-US" sz="2000" dirty="0" smtClean="0"/>
              <a:t>                                                     STEREOTYPES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7848600" cy="5509200"/>
          </a:xfrm>
          <a:prstGeom prst="rect">
            <a:avLst/>
          </a:prstGeom>
          <a:noFill/>
        </p:spPr>
        <p:txBody>
          <a:bodyPr wrap="square" rtlCol="0">
            <a:spAutoFit/>
          </a:bodyPr>
          <a:lstStyle/>
          <a:p>
            <a:pPr algn="ctr"/>
            <a:r>
              <a:rPr lang="en-US" sz="3200" b="1" dirty="0" smtClean="0">
                <a:solidFill>
                  <a:srgbClr val="00B0F0"/>
                </a:solidFill>
              </a:rPr>
              <a:t>FINDINGS:</a:t>
            </a:r>
          </a:p>
          <a:p>
            <a:pPr algn="ctr"/>
            <a:endParaRPr lang="en-US" sz="3200" b="1" dirty="0" smtClean="0">
              <a:solidFill>
                <a:srgbClr val="00B0F0"/>
              </a:solidFill>
            </a:endParaRPr>
          </a:p>
          <a:p>
            <a:pPr>
              <a:buFont typeface="Arial" pitchFamily="34" charset="0"/>
              <a:buChar char="•"/>
            </a:pPr>
            <a:r>
              <a:rPr lang="en-US" sz="2400" dirty="0" smtClean="0"/>
              <a:t>ENABLE EMPLOYEES TO STRENGTHEN PRODUCTIVITY AND PERFORMANCE</a:t>
            </a:r>
          </a:p>
          <a:p>
            <a:pPr>
              <a:buFont typeface="Arial" pitchFamily="34" charset="0"/>
              <a:buChar char="•"/>
            </a:pPr>
            <a:endParaRPr lang="en-US" sz="2400" dirty="0"/>
          </a:p>
          <a:p>
            <a:pPr>
              <a:buFont typeface="Arial" pitchFamily="34" charset="0"/>
              <a:buChar char="•"/>
            </a:pPr>
            <a:r>
              <a:rPr lang="en-US" sz="2400" dirty="0" smtClean="0"/>
              <a:t>WIPRO LTD. UNDER THE WOW PROGRAM HAS BEEN SUCCESSFUL FOR WOMEN WORKERS</a:t>
            </a:r>
          </a:p>
          <a:p>
            <a:pPr>
              <a:buFont typeface="Arial" pitchFamily="34" charset="0"/>
              <a:buChar char="•"/>
            </a:pPr>
            <a:endParaRPr lang="en-US" sz="2400" dirty="0"/>
          </a:p>
          <a:p>
            <a:pPr>
              <a:buFont typeface="Arial" pitchFamily="34" charset="0"/>
              <a:buChar char="•"/>
            </a:pPr>
            <a:r>
              <a:rPr lang="en-US" sz="2400" dirty="0" smtClean="0"/>
              <a:t>ASPECT OF NATIONALITY MADE FEASIBLE TO BECOME VIRTUAL WORLDWIDE</a:t>
            </a:r>
          </a:p>
          <a:p>
            <a:pPr>
              <a:buFont typeface="Arial" pitchFamily="34" charset="0"/>
              <a:buChar char="•"/>
            </a:pPr>
            <a:endParaRPr lang="en-US" sz="2400" dirty="0"/>
          </a:p>
          <a:p>
            <a:pPr>
              <a:buFont typeface="Arial" pitchFamily="34" charset="0"/>
              <a:buChar char="•"/>
            </a:pPr>
            <a:r>
              <a:rPr lang="en-US" sz="2400" dirty="0" smtClean="0"/>
              <a:t>RECRUITING UNDER PRIVILEDGED WORKERS WOULD IMPROVE THE ORGANIZATIONS TOP TALENT.</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7696200" cy="6247864"/>
          </a:xfrm>
          <a:prstGeom prst="rect">
            <a:avLst/>
          </a:prstGeom>
          <a:noFill/>
        </p:spPr>
        <p:txBody>
          <a:bodyPr wrap="square" rtlCol="0">
            <a:spAutoFit/>
          </a:bodyPr>
          <a:lstStyle/>
          <a:p>
            <a:pPr algn="ctr"/>
            <a:r>
              <a:rPr lang="en-US" sz="3200" b="1" dirty="0" smtClean="0">
                <a:solidFill>
                  <a:srgbClr val="00B0F0"/>
                </a:solidFill>
              </a:rPr>
              <a:t>CONCLUSION</a:t>
            </a:r>
          </a:p>
          <a:p>
            <a:pPr algn="ctr"/>
            <a:endParaRPr lang="en-US" sz="3200" b="1" dirty="0">
              <a:solidFill>
                <a:srgbClr val="00B0F0"/>
              </a:solidFill>
            </a:endParaRPr>
          </a:p>
          <a:p>
            <a:r>
              <a:rPr lang="en-US" sz="2400" dirty="0" smtClean="0"/>
              <a:t>Organizations in the modern world will have to face stringent competition in all areas of business. Its survival and sustenance will depend to a very large extent on how it adapts to the modern approaches to business. Foremost among them are organizational diversity and inclusion. Diverse perspectives help create new solutions to help overcome several barriers. Organizations need to build long-term goals and strategies to leverage the energy that diversity and inclusion bring to the workplace. A long- term strategy respects differences and supports them for motivating workers to think freely. By embedding diversity and inclusion as an asset, businesses can better prepare themselves for the future.</a:t>
            </a:r>
            <a:endParaRPr lang="en-US" sz="2400"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54</TotalTime>
  <Words>473</Words>
  <Application>Microsoft Office PowerPoint</Application>
  <PresentationFormat>On-screen Show (4:3)</PresentationFormat>
  <Paragraphs>66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Technic</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7</cp:revision>
  <dcterms:created xsi:type="dcterms:W3CDTF">2023-09-02T04:56:47Z</dcterms:created>
  <dcterms:modified xsi:type="dcterms:W3CDTF">2023-09-02T05:51:02Z</dcterms:modified>
</cp:coreProperties>
</file>