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9/23/2023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9/23/2023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9/23/2023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9/23/2023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9/23/2023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9/23/2023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9/23/2023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9/23/2023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782976" cy="3686015"/>
          </a:xfrm>
        </p:spPr>
        <p:txBody>
          <a:bodyPr>
            <a:normAutofit/>
          </a:bodyPr>
          <a:lstStyle/>
          <a:p>
            <a:r>
              <a:rPr lang="en-US" sz="2800" dirty="0"/>
              <a:t>Adoption of Digital Transformation –Delivering the Omnichannel Experience 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BAB35-8B26-2B76-73E4-8F5131F0D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Managerial Problem: </a:t>
            </a:r>
            <a:br>
              <a:rPr lang="en-US" sz="3600" dirty="0"/>
            </a:br>
            <a:r>
              <a:rPr lang="en-US" sz="3600" dirty="0"/>
              <a:t>Digital is mainstream </a:t>
            </a:r>
            <a:r>
              <a:rPr lang="en-US" sz="3600" b="0" i="0" dirty="0">
                <a:effectLst/>
              </a:rPr>
              <a:t>– thanks to the pandemic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78A44-6A7C-3B6B-02FE-654C50A28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46825"/>
          </a:xfrm>
        </p:spPr>
        <p:txBody>
          <a:bodyPr>
            <a:noAutofit/>
          </a:bodyPr>
          <a:lstStyle/>
          <a:p>
            <a:r>
              <a:rPr lang="en-US" sz="1400" b="1" dirty="0"/>
              <a:t>Background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400" b="1" dirty="0"/>
              <a:t>Trad Bank is a market leader </a:t>
            </a:r>
            <a:r>
              <a:rPr lang="en-US" sz="1400" dirty="0"/>
              <a:t>in the </a:t>
            </a:r>
            <a:r>
              <a:rPr lang="en-US" sz="1400" b="1" dirty="0"/>
              <a:t>Wealth Management and Lending businesses</a:t>
            </a:r>
            <a:r>
              <a:rPr lang="en-US" sz="1400" dirty="0"/>
              <a:t>, primarily catering to the </a:t>
            </a:r>
            <a:r>
              <a:rPr lang="en-US" sz="1400" b="1" dirty="0"/>
              <a:t>niche HNI segment</a:t>
            </a:r>
            <a:r>
              <a:rPr lang="en-US" sz="1400" dirty="0"/>
              <a:t>. It has managed cost via it’s lean footprint, with limited physical touchpoints.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400" dirty="0"/>
              <a:t>Trad Bank offered Mutual Funds and Lending Solutions via </a:t>
            </a:r>
            <a:r>
              <a:rPr lang="en-US" sz="1400" b="1" dirty="0"/>
              <a:t>paper applications and in-person interactions</a:t>
            </a:r>
            <a:r>
              <a:rPr lang="en-US" sz="1400" dirty="0"/>
              <a:t>.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400" dirty="0"/>
              <a:t>During the pandemic Trad Bank </a:t>
            </a:r>
            <a:r>
              <a:rPr lang="en-US" sz="1400" b="1" dirty="0"/>
              <a:t>invested significantly in digital capabilities</a:t>
            </a:r>
            <a:r>
              <a:rPr lang="en-US" sz="1400" dirty="0"/>
              <a:t>, i.e. enabling mutual fund transactions &amp; facilitating working capital loans </a:t>
            </a:r>
            <a:r>
              <a:rPr lang="en-US" sz="1400" b="1" dirty="0"/>
              <a:t>via net banking / mobile app. </a:t>
            </a:r>
          </a:p>
          <a:p>
            <a:pPr marL="0" indent="0">
              <a:buClrTx/>
              <a:buNone/>
            </a:pPr>
            <a:r>
              <a:rPr lang="en-US" sz="1400" b="1" dirty="0"/>
              <a:t>Objective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400" dirty="0"/>
              <a:t>Leverage on it’s digital capabilities to </a:t>
            </a:r>
            <a:r>
              <a:rPr lang="en-US" sz="1400" b="1" dirty="0"/>
              <a:t>tap new customer segments, achieve scale, reduce costs and operating expenditure.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400" dirty="0"/>
              <a:t>Wealth Management: Penetrate the Bank’s retail mass affluent segment, who the Bank could not cater to previously for Mutual Funds, to grow it’s customer base beyond the HNI segment.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400" dirty="0"/>
              <a:t>MSME Lending: Enhancing financial inclusion via digital adoption within target segment.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0" indent="0">
              <a:buClrTx/>
              <a:buNone/>
            </a:pPr>
            <a:endParaRPr lang="en-US" sz="1400" dirty="0"/>
          </a:p>
          <a:p>
            <a:pPr marL="0" indent="0">
              <a:buClrTx/>
              <a:buNone/>
            </a:pP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89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BAB35-8B26-2B76-73E4-8F5131F0D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Managerial Problem: </a:t>
            </a:r>
            <a:br>
              <a:rPr lang="en-US" sz="3600" dirty="0"/>
            </a:br>
            <a:r>
              <a:rPr lang="en-US" sz="3600" dirty="0"/>
              <a:t>Digital is mainstream </a:t>
            </a:r>
            <a:r>
              <a:rPr lang="en-US" sz="3600" b="0" i="0" dirty="0">
                <a:effectLst/>
              </a:rPr>
              <a:t>– thanks to the pandemic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78A44-6A7C-3B6B-02FE-654C50A28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46825"/>
          </a:xfrm>
        </p:spPr>
        <p:txBody>
          <a:bodyPr>
            <a:noAutofit/>
          </a:bodyPr>
          <a:lstStyle/>
          <a:p>
            <a:r>
              <a:rPr lang="en-US" sz="1400" b="1" dirty="0"/>
              <a:t>Problem Statement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Bank has </a:t>
            </a:r>
            <a:r>
              <a:rPr lang="en-US" sz="1400" b="1" dirty="0"/>
              <a:t>25 branches and 300 Relationship Managers </a:t>
            </a:r>
            <a:r>
              <a:rPr lang="en-US" sz="1400" dirty="0"/>
              <a:t>who primarily focus on HNI customers.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Bank has retail segment of customers who are not relationship managed, and </a:t>
            </a:r>
            <a:r>
              <a:rPr lang="en-US" sz="1400" b="1" dirty="0"/>
              <a:t>Bank is unable to penetrate this segment</a:t>
            </a:r>
            <a:r>
              <a:rPr lang="en-US" sz="1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Retail segment of customers have opened digital wealth accounts, but </a:t>
            </a:r>
            <a:r>
              <a:rPr lang="en-US" sz="1400" b="1" dirty="0"/>
              <a:t>customers are not transacting without being nudged</a:t>
            </a:r>
            <a:r>
              <a:rPr lang="en-US" sz="1400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b="1" dirty="0"/>
              <a:t>Bank does not have feet on street </a:t>
            </a:r>
            <a:r>
              <a:rPr lang="en-US" sz="1400" dirty="0"/>
              <a:t>to contact retail customers and these are envisaged to be </a:t>
            </a:r>
            <a:r>
              <a:rPr lang="en-US" sz="1400" b="1" dirty="0"/>
              <a:t>DIY digital customer journeys.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Centralized customer campaigns and incentive offers via </a:t>
            </a:r>
            <a:r>
              <a:rPr lang="en-US" sz="1400" b="1" dirty="0"/>
              <a:t>email and SMS have limited success.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 </a:t>
            </a:r>
            <a:r>
              <a:rPr lang="en-US" sz="1400" b="1" dirty="0"/>
              <a:t>Transitioning from offline model to digital workflow </a:t>
            </a:r>
            <a:r>
              <a:rPr lang="en-US" sz="1400" dirty="0"/>
              <a:t>is proving to be a challenge for MSME lending, internal and external.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Lending business is on halt due to </a:t>
            </a:r>
            <a:r>
              <a:rPr lang="en-US" sz="1400" b="1" dirty="0"/>
              <a:t>poor digital adoption by customers and staff </a:t>
            </a:r>
            <a:r>
              <a:rPr lang="en-US" sz="1400" dirty="0"/>
              <a:t>and needs to be revived.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Existing digital capabilities are </a:t>
            </a:r>
            <a:r>
              <a:rPr lang="en-US" sz="1400" b="1" dirty="0"/>
              <a:t>not generating sufficient ROI </a:t>
            </a:r>
            <a:r>
              <a:rPr lang="en-US" sz="1400" dirty="0"/>
              <a:t>to justify additional funding for improvements of these platforms.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400" dirty="0"/>
          </a:p>
          <a:p>
            <a:pPr>
              <a:buFont typeface="Wingdings" panose="05000000000000000000" pitchFamily="2" charset="2"/>
              <a:buChar char="§"/>
            </a:pPr>
            <a:endParaRPr lang="en-US" sz="1400" dirty="0"/>
          </a:p>
          <a:p>
            <a:pPr>
              <a:buFont typeface="Wingdings" panose="05000000000000000000" pitchFamily="2" charset="2"/>
              <a:buChar char="§"/>
            </a:pPr>
            <a:endParaRPr lang="en-US" sz="1400" dirty="0"/>
          </a:p>
          <a:p>
            <a:pPr>
              <a:buFont typeface="Wingdings" panose="05000000000000000000" pitchFamily="2" charset="2"/>
              <a:buChar char="§"/>
            </a:pPr>
            <a:endParaRPr lang="en-US" sz="1400" dirty="0"/>
          </a:p>
          <a:p>
            <a:pPr>
              <a:buFont typeface="Wingdings" panose="05000000000000000000" pitchFamily="2" charset="2"/>
              <a:buChar char="§"/>
            </a:pPr>
            <a:endParaRPr lang="en-US" sz="1400" b="1" dirty="0"/>
          </a:p>
          <a:p>
            <a:pPr marL="0" indent="0">
              <a:buClrTx/>
              <a:buNone/>
            </a:pPr>
            <a:endParaRPr lang="en-US" sz="1400" dirty="0"/>
          </a:p>
          <a:p>
            <a:pPr marL="0" indent="0">
              <a:buClrTx/>
              <a:buNone/>
            </a:pPr>
            <a:endParaRPr lang="en-US" sz="1400" dirty="0"/>
          </a:p>
          <a:p>
            <a:pPr marL="0" indent="0">
              <a:buClrTx/>
              <a:buNone/>
            </a:pP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0255681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{E2E1C29B-E1DF-4C92-9C99-8717096771C2}tf56160789_win32</Template>
  <TotalTime>521</TotalTime>
  <Words>338</Words>
  <Application>Microsoft Office PowerPoint</Application>
  <PresentationFormat>Widescreen</PresentationFormat>
  <Paragraphs>31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Bookman Old Style</vt:lpstr>
      <vt:lpstr>Calibri</vt:lpstr>
      <vt:lpstr>Franklin Gothic Book</vt:lpstr>
      <vt:lpstr>Wingdings</vt:lpstr>
      <vt:lpstr>1_RetrospectVTI</vt:lpstr>
      <vt:lpstr>Adoption of Digital Transformation –Delivering the Omnichannel Experience </vt:lpstr>
      <vt:lpstr>Managerial Problem:  Digital is mainstream – thanks to the pandemic</vt:lpstr>
      <vt:lpstr>Managerial Problem:  Digital is mainstream – thanks to the pandemic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Adoption of Digital Transformation –Delivering the Omnichannel Experience</dc:title>
  <dc:creator>Donna Rodrigues</dc:creator>
  <cp:lastModifiedBy>Donna Rodrigues</cp:lastModifiedBy>
  <cp:revision>12</cp:revision>
  <dcterms:created xsi:type="dcterms:W3CDTF">2023-02-10T07:39:58Z</dcterms:created>
  <dcterms:modified xsi:type="dcterms:W3CDTF">2023-09-23T13:52:09Z</dcterms:modified>
</cp:coreProperties>
</file>