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6858000" cx="12192000"/>
  <p:notesSz cx="6858000" cy="9144000"/>
  <p:embeddedFontLst>
    <p:embeddedFont>
      <p:font typeface="Caveat"/>
      <p:regular r:id="rId40"/>
      <p:bold r:id="rId41"/>
    </p:embeddedFont>
    <p:embeddedFont>
      <p:font typeface="Quattrocento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Jason Dsouz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69CE6A-FA5B-435F-A62A-7FA3F62D10D8}">
  <a:tblStyle styleId="{7B69CE6A-FA5B-435F-A62A-7FA3F62D10D8}" styleName="Table_0">
    <a:wholeTbl>
      <a:tcTxStyle b="off" i="off">
        <a:font>
          <a:latin typeface="Avenir Next LT Pro"/>
          <a:ea typeface="Avenir Next LT Pro"/>
          <a:cs typeface="Avenir Next LT Pr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2EE"/>
          </a:solidFill>
        </a:fill>
      </a:tcStyle>
    </a:wholeTbl>
    <a:band1H>
      <a:tcTxStyle/>
      <a:tcStyle>
        <a:fill>
          <a:solidFill>
            <a:srgbClr val="E0E5DB"/>
          </a:solidFill>
        </a:fill>
      </a:tcStyle>
    </a:band1H>
    <a:band2H>
      <a:tcTxStyle/>
    </a:band2H>
    <a:band1V>
      <a:tcTxStyle/>
      <a:tcStyle>
        <a:fill>
          <a:solidFill>
            <a:srgbClr val="E0E5DB"/>
          </a:solidFill>
        </a:fill>
      </a:tcStyle>
    </a:band1V>
    <a:band2V>
      <a:tcTxStyle/>
    </a:band2V>
    <a:lastCol>
      <a:tcTxStyle b="on" i="off">
        <a:font>
          <a:latin typeface="Avenir Next LT Pro"/>
          <a:ea typeface="Avenir Next LT Pro"/>
          <a:cs typeface="Avenir Next LT Pro"/>
        </a:font>
        <a:schemeClr val="lt1"/>
      </a:tcTxStyle>
      <a:tcStyle>
        <a:fill>
          <a:solidFill>
            <a:schemeClr val="accent1"/>
          </a:solidFill>
        </a:fill>
      </a:tcStyle>
    </a:lastCol>
    <a:firstCol>
      <a:tcTxStyle b="on" i="off">
        <a:font>
          <a:latin typeface="Avenir Next LT Pro"/>
          <a:ea typeface="Avenir Next LT Pro"/>
          <a:cs typeface="Avenir Next LT Pro"/>
        </a:font>
        <a:schemeClr val="lt1"/>
      </a:tcTxStyle>
      <a:tcStyle>
        <a:fill>
          <a:solidFill>
            <a:schemeClr val="accent1"/>
          </a:solidFill>
        </a:fill>
      </a:tcStyle>
    </a:firstCol>
    <a:lastRow>
      <a:tcTxStyle b="on" i="off">
        <a:font>
          <a:latin typeface="Avenir Next LT Pro"/>
          <a:ea typeface="Avenir Next LT Pro"/>
          <a:cs typeface="Avenir Next LT Pro"/>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venir Next LT Pro"/>
          <a:ea typeface="Avenir Next LT Pro"/>
          <a:cs typeface="Avenir Next LT Pro"/>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3B326975-DDC9-49A1-8052-3DFF201F4187}" styleName="Table_1">
    <a:wholeTbl>
      <a:tcTxStyle b="off" i="off">
        <a:font>
          <a:latin typeface="Avenir Next LT Pro"/>
          <a:ea typeface="Avenir Next LT Pro"/>
          <a:cs typeface="Avenir Next LT Pr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6EEF0"/>
          </a:solidFill>
        </a:fill>
      </a:tcStyle>
    </a:wholeTbl>
    <a:band1H>
      <a:tcTxStyle/>
      <a:tcStyle>
        <a:fill>
          <a:solidFill>
            <a:srgbClr val="EEDBE1"/>
          </a:solidFill>
        </a:fill>
      </a:tcStyle>
    </a:band1H>
    <a:band2H>
      <a:tcTxStyle/>
    </a:band2H>
    <a:band1V>
      <a:tcTxStyle/>
      <a:tcStyle>
        <a:fill>
          <a:solidFill>
            <a:srgbClr val="EEDBE1"/>
          </a:solidFill>
        </a:fill>
      </a:tcStyle>
    </a:band1V>
    <a:band2V>
      <a:tcTxStyle/>
    </a:band2V>
    <a:lastCol>
      <a:tcTxStyle b="on" i="off">
        <a:font>
          <a:latin typeface="Avenir Next LT Pro"/>
          <a:ea typeface="Avenir Next LT Pro"/>
          <a:cs typeface="Avenir Next LT Pro"/>
        </a:font>
        <a:schemeClr val="lt1"/>
      </a:tcTxStyle>
      <a:tcStyle>
        <a:fill>
          <a:solidFill>
            <a:schemeClr val="accent4"/>
          </a:solidFill>
        </a:fill>
      </a:tcStyle>
    </a:lastCol>
    <a:firstCol>
      <a:tcTxStyle b="on" i="off">
        <a:font>
          <a:latin typeface="Avenir Next LT Pro"/>
          <a:ea typeface="Avenir Next LT Pro"/>
          <a:cs typeface="Avenir Next LT Pro"/>
        </a:font>
        <a:schemeClr val="lt1"/>
      </a:tcTxStyle>
      <a:tcStyle>
        <a:fill>
          <a:solidFill>
            <a:schemeClr val="accent4"/>
          </a:solidFill>
        </a:fill>
      </a:tcStyle>
    </a:firstCol>
    <a:lastRow>
      <a:tcTxStyle b="on" i="off">
        <a:font>
          <a:latin typeface="Avenir Next LT Pro"/>
          <a:ea typeface="Avenir Next LT Pro"/>
          <a:cs typeface="Avenir Next LT Pro"/>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Avenir Next LT Pro"/>
          <a:ea typeface="Avenir Next LT Pro"/>
          <a:cs typeface="Avenir Next LT Pro"/>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aveat-regular.fntdata"/><Relationship Id="rId20" Type="http://schemas.openxmlformats.org/officeDocument/2006/relationships/slide" Target="slides/slide13.xml"/><Relationship Id="rId42" Type="http://schemas.openxmlformats.org/officeDocument/2006/relationships/font" Target="fonts/QuattrocentoSans-regular.fntdata"/><Relationship Id="rId41" Type="http://schemas.openxmlformats.org/officeDocument/2006/relationships/font" Target="fonts/Caveat-bold.fntdata"/><Relationship Id="rId22" Type="http://schemas.openxmlformats.org/officeDocument/2006/relationships/slide" Target="slides/slide15.xml"/><Relationship Id="rId44" Type="http://schemas.openxmlformats.org/officeDocument/2006/relationships/font" Target="fonts/QuattrocentoSans-italic.fntdata"/><Relationship Id="rId21" Type="http://schemas.openxmlformats.org/officeDocument/2006/relationships/slide" Target="slides/slide14.xml"/><Relationship Id="rId43" Type="http://schemas.openxmlformats.org/officeDocument/2006/relationships/font" Target="fonts/QuattrocentoSans-bold.fntdata"/><Relationship Id="rId24" Type="http://schemas.openxmlformats.org/officeDocument/2006/relationships/slide" Target="slides/slide17.xml"/><Relationship Id="rId23" Type="http://schemas.openxmlformats.org/officeDocument/2006/relationships/slide" Target="slides/slide16.xml"/><Relationship Id="rId45" Type="http://schemas.openxmlformats.org/officeDocument/2006/relationships/font" Target="fonts/Quattrocento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31T08:03:29.285">
    <p:pos x="4513" y="464"/>
    <p:text>Do you  mean: Try to achieve actionable and generative reaction?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5-31T08:06:56.966">
    <p:pos x="3888" y="1150"/>
    <p:text>This is unclear
Please rephrase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Competition &amp; Consumer Law - Problem Solving class</a:t>
            </a:r>
            <a:endParaRPr/>
          </a:p>
        </p:txBody>
      </p:sp>
      <p:sp>
        <p:nvSpPr>
          <p:cNvPr id="271" name="Google Shape;271;p1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AU"/>
              <a:t>26/05/2021</a:t>
            </a:r>
            <a:endParaRPr/>
          </a:p>
        </p:txBody>
      </p:sp>
      <p:sp>
        <p:nvSpPr>
          <p:cNvPr id="272" name="Google Shape;272;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AU"/>
              <a:t>NOT FOR CIRCULATION</a:t>
            </a:r>
            <a:endParaRPr/>
          </a:p>
        </p:txBody>
      </p:sp>
      <p:sp>
        <p:nvSpPr>
          <p:cNvPr id="273" name="Google Shape;27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274" name="Google Shape;274;p10:notes"/>
          <p:cNvSpPr txBox="1"/>
          <p:nvPr/>
        </p:nvSpPr>
        <p:spPr>
          <a:xfrm>
            <a:off x="0" y="0"/>
            <a:ext cx="3810000" cy="127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Competition &amp; Consumer Law - Problem Solving class</a:t>
            </a:r>
            <a:endParaRPr/>
          </a:p>
        </p:txBody>
      </p:sp>
      <p:sp>
        <p:nvSpPr>
          <p:cNvPr id="137" name="Google Shape;137;p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AU"/>
              <a:t>26/05/2021</a:t>
            </a:r>
            <a:endParaRPr/>
          </a:p>
        </p:txBody>
      </p:sp>
      <p:sp>
        <p:nvSpPr>
          <p:cNvPr id="138" name="Google Shape;138;p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AU"/>
              <a:t>NOT FOR CIRCULATION</a:t>
            </a:r>
            <a:endParaRPr/>
          </a:p>
        </p:txBody>
      </p:sp>
      <p:sp>
        <p:nvSpPr>
          <p:cNvPr id="139" name="Google Shape;13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140" name="Google Shape;140;p2:notes"/>
          <p:cNvSpPr txBox="1"/>
          <p:nvPr/>
        </p:nvSpPr>
        <p:spPr>
          <a:xfrm>
            <a:off x="0" y="0"/>
            <a:ext cx="3810000" cy="127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Competition &amp; Consumer Law - Problem Solving class</a:t>
            </a:r>
            <a:endParaRPr/>
          </a:p>
        </p:txBody>
      </p:sp>
      <p:sp>
        <p:nvSpPr>
          <p:cNvPr id="161" name="Google Shape;161;p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AU"/>
              <a:t>26/05/2021</a:t>
            </a:r>
            <a:endParaRPr/>
          </a:p>
        </p:txBody>
      </p:sp>
      <p:sp>
        <p:nvSpPr>
          <p:cNvPr id="162" name="Google Shape;162;p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AU"/>
              <a:t>NOT FOR CIRCULATION</a:t>
            </a:r>
            <a:endParaRPr/>
          </a:p>
        </p:txBody>
      </p:sp>
      <p:sp>
        <p:nvSpPr>
          <p:cNvPr id="163" name="Google Shape;16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164" name="Google Shape;164;p3:notes"/>
          <p:cNvSpPr txBox="1"/>
          <p:nvPr/>
        </p:nvSpPr>
        <p:spPr>
          <a:xfrm>
            <a:off x="0" y="0"/>
            <a:ext cx="3810000" cy="127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AU"/>
              <a:t>Competition &amp; Consumer Law - Problem Solving class</a:t>
            </a:r>
            <a:endParaRPr/>
          </a:p>
        </p:txBody>
      </p:sp>
      <p:sp>
        <p:nvSpPr>
          <p:cNvPr id="185" name="Google Shape;185;p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AU"/>
              <a:t>26/05/2021</a:t>
            </a:r>
            <a:endParaRPr/>
          </a:p>
        </p:txBody>
      </p:sp>
      <p:sp>
        <p:nvSpPr>
          <p:cNvPr id="186" name="Google Shape;186;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AU"/>
              <a:t>NOT FOR CIRCULATION</a:t>
            </a:r>
            <a:endParaRPr/>
          </a:p>
        </p:txBody>
      </p:sp>
      <p:sp>
        <p:nvSpPr>
          <p:cNvPr id="187" name="Google Shape;18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
        <p:nvSpPr>
          <p:cNvPr id="188" name="Google Shape;188;p4:notes"/>
          <p:cNvSpPr txBox="1"/>
          <p:nvPr/>
        </p:nvSpPr>
        <p:spPr>
          <a:xfrm>
            <a:off x="0" y="0"/>
            <a:ext cx="3810000" cy="127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Twentieth Centur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21" name="Google Shape;21;p2"/>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2" name="Google Shape;22;p2"/>
          <p:cNvSpPr/>
          <p:nvPr/>
        </p:nvSpPr>
        <p:spPr>
          <a:xfrm flipH="1">
            <a:off x="555710" y="106482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 name="Shape 90"/>
        <p:cNvGrpSpPr/>
        <p:nvPr/>
      </p:nvGrpSpPr>
      <p:grpSpPr>
        <a:xfrm>
          <a:off x="0" y="0"/>
          <a:ext cx="0" cy="0"/>
          <a:chOff x="0" y="0"/>
          <a:chExt cx="0" cy="0"/>
        </a:xfrm>
      </p:grpSpPr>
      <p:sp>
        <p:nvSpPr>
          <p:cNvPr id="91" name="Google Shape;91;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3" name="Google Shape;93;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97" name="Google Shape;97;p12"/>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98" name="Google Shape;98;p12"/>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9" name="Shape 99"/>
        <p:cNvGrpSpPr/>
        <p:nvPr/>
      </p:nvGrpSpPr>
      <p:grpSpPr>
        <a:xfrm>
          <a:off x="0" y="0"/>
          <a:ext cx="0" cy="0"/>
          <a:chOff x="0" y="0"/>
          <a:chExt cx="0" cy="0"/>
        </a:xfrm>
      </p:grpSpPr>
      <p:sp>
        <p:nvSpPr>
          <p:cNvPr id="100" name="Google Shape;100;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venir"/>
                <a:ea typeface="Avenir"/>
                <a:cs typeface="Avenir"/>
                <a:sym typeface="Avenir"/>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venir"/>
                <a:ea typeface="Avenir"/>
                <a:cs typeface="Avenir"/>
                <a:sym typeface="Avenir"/>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venir"/>
                <a:ea typeface="Avenir"/>
                <a:cs typeface="Avenir"/>
                <a:sym typeface="Avenir"/>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9pPr>
          </a:lstStyle>
          <a:p/>
        </p:txBody>
      </p:sp>
      <p:sp>
        <p:nvSpPr>
          <p:cNvPr id="102" name="Google Shape;102;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3" name="Google Shape;10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106" name="Google Shape;106;p13"/>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07" name="Google Shape;107;p13"/>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8" name="Shape 108"/>
        <p:cNvGrpSpPr/>
        <p:nvPr/>
      </p:nvGrpSpPr>
      <p:grpSpPr>
        <a:xfrm>
          <a:off x="0" y="0"/>
          <a:ext cx="0" cy="0"/>
          <a:chOff x="0" y="0"/>
          <a:chExt cx="0" cy="0"/>
        </a:xfrm>
      </p:grpSpPr>
      <p:sp>
        <p:nvSpPr>
          <p:cNvPr id="109" name="Google Shape;10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114" name="Google Shape;114;p14"/>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15" name="Google Shape;115;p14"/>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6" name="Shape 116"/>
        <p:cNvGrpSpPr/>
        <p:nvPr/>
      </p:nvGrpSpPr>
      <p:grpSpPr>
        <a:xfrm>
          <a:off x="0" y="0"/>
          <a:ext cx="0" cy="0"/>
          <a:chOff x="0" y="0"/>
          <a:chExt cx="0" cy="0"/>
        </a:xfrm>
      </p:grpSpPr>
      <p:sp>
        <p:nvSpPr>
          <p:cNvPr id="117" name="Google Shape;117;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122" name="Google Shape;122;p15"/>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23" name="Google Shape;123;p15"/>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838200" y="1825625"/>
            <a:ext cx="105156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35" name="Google Shape;35;p4"/>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6" name="Google Shape;36;p4"/>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7" name="Shape 37"/>
        <p:cNvGrpSpPr/>
        <p:nvPr/>
      </p:nvGrpSpPr>
      <p:grpSpPr>
        <a:xfrm>
          <a:off x="0" y="0"/>
          <a:ext cx="0" cy="0"/>
          <a:chOff x="0" y="0"/>
          <a:chExt cx="0" cy="0"/>
        </a:xfrm>
      </p:grpSpPr>
      <p:sp>
        <p:nvSpPr>
          <p:cNvPr id="38" name="Google Shape;3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40" name="Google Shape;40;p5"/>
          <p:cNvSpPr txBox="1"/>
          <p:nvPr>
            <p:ph idx="1" type="body"/>
          </p:nvPr>
        </p:nvSpPr>
        <p:spPr>
          <a:xfrm>
            <a:off x="609600" y="1335617"/>
            <a:ext cx="10972800" cy="4301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48" name="Google Shape;48;p6"/>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9" name="Google Shape;49;p6"/>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54" name="Google Shape;54;p7"/>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55" name="Google Shape;55;p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Twentieth Centur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9" name="Google Shape;5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62" name="Google Shape;62;p8"/>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63" name="Google Shape;63;p8"/>
          <p:cNvSpPr/>
          <p:nvPr/>
        </p:nvSpPr>
        <p:spPr>
          <a:xfrm flipH="1">
            <a:off x="555710" y="106482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Twentieth Centur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70" name="Google Shape;70;p9"/>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1" name="Google Shape;71;p9"/>
          <p:cNvSpPr/>
          <p:nvPr/>
        </p:nvSpPr>
        <p:spPr>
          <a:xfrm flipH="1">
            <a:off x="555710" y="106482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 name="Shape 72"/>
        <p:cNvGrpSpPr/>
        <p:nvPr/>
      </p:nvGrpSpPr>
      <p:grpSpPr>
        <a:xfrm>
          <a:off x="0" y="0"/>
          <a:ext cx="0" cy="0"/>
          <a:chOff x="0" y="0"/>
          <a:chExt cx="0" cy="0"/>
        </a:xfrm>
      </p:grpSpPr>
      <p:sp>
        <p:nvSpPr>
          <p:cNvPr id="73" name="Google Shape;73;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5" name="Google Shape;75;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7" name="Google Shape;77;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81" name="Google Shape;81;p10"/>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82" name="Google Shape;82;p10"/>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
        <p:nvSpPr>
          <p:cNvPr id="88" name="Google Shape;88;p11"/>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89" name="Google Shape;89;p11"/>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2.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Twentieth Century"/>
              <a:buNone/>
              <a:defRPr b="0" i="0" sz="44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venir"/>
                <a:ea typeface="Avenir"/>
                <a:cs typeface="Avenir"/>
                <a:sym typeface="Aveni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venir"/>
                <a:ea typeface="Avenir"/>
                <a:cs typeface="Avenir"/>
                <a:sym typeface="Aveni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venir"/>
                <a:ea typeface="Avenir"/>
                <a:cs typeface="Avenir"/>
                <a:sym typeface="Aveni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venir"/>
                <a:ea typeface="Avenir"/>
                <a:cs typeface="Avenir"/>
                <a:sym typeface="Aveni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venir"/>
                <a:ea typeface="Avenir"/>
                <a:cs typeface="Avenir"/>
                <a:sym typeface="Avenir"/>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venir"/>
                <a:ea typeface="Avenir"/>
                <a:cs typeface="Avenir"/>
                <a:sym typeface="Avenir"/>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venir"/>
                <a:ea typeface="Avenir"/>
                <a:cs typeface="Avenir"/>
                <a:sym typeface="Avenir"/>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venir"/>
                <a:ea typeface="Avenir"/>
                <a:cs typeface="Avenir"/>
                <a:sym typeface="Avenir"/>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venir"/>
                <a:ea typeface="Avenir"/>
                <a:cs typeface="Avenir"/>
                <a:sym typeface="Avenir"/>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lt1"/>
                </a:solidFill>
                <a:latin typeface="Avenir"/>
                <a:ea typeface="Avenir"/>
                <a:cs typeface="Avenir"/>
                <a:sym typeface="Avenir"/>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Avenir"/>
                <a:ea typeface="Avenir"/>
                <a:cs typeface="Avenir"/>
                <a:sym typeface="Avenir"/>
              </a:defRPr>
            </a:lvl1pPr>
            <a:lvl2pPr indent="0" lvl="1" marL="0" marR="0" rtl="0" algn="r">
              <a:spcBef>
                <a:spcPts val="0"/>
              </a:spcBef>
              <a:buNone/>
              <a:defRPr b="0" i="0" sz="1200" u="none" cap="none" strike="noStrike">
                <a:solidFill>
                  <a:schemeClr val="lt1"/>
                </a:solidFill>
                <a:latin typeface="Avenir"/>
                <a:ea typeface="Avenir"/>
                <a:cs typeface="Avenir"/>
                <a:sym typeface="Avenir"/>
              </a:defRPr>
            </a:lvl2pPr>
            <a:lvl3pPr indent="0" lvl="2" marL="0" marR="0" rtl="0" algn="r">
              <a:spcBef>
                <a:spcPts val="0"/>
              </a:spcBef>
              <a:buNone/>
              <a:defRPr b="0" i="0" sz="1200" u="none" cap="none" strike="noStrike">
                <a:solidFill>
                  <a:schemeClr val="lt1"/>
                </a:solidFill>
                <a:latin typeface="Avenir"/>
                <a:ea typeface="Avenir"/>
                <a:cs typeface="Avenir"/>
                <a:sym typeface="Avenir"/>
              </a:defRPr>
            </a:lvl3pPr>
            <a:lvl4pPr indent="0" lvl="3" marL="0" marR="0" rtl="0" algn="r">
              <a:spcBef>
                <a:spcPts val="0"/>
              </a:spcBef>
              <a:buNone/>
              <a:defRPr b="0" i="0" sz="1200" u="none" cap="none" strike="noStrike">
                <a:solidFill>
                  <a:schemeClr val="lt1"/>
                </a:solidFill>
                <a:latin typeface="Avenir"/>
                <a:ea typeface="Avenir"/>
                <a:cs typeface="Avenir"/>
                <a:sym typeface="Avenir"/>
              </a:defRPr>
            </a:lvl4pPr>
            <a:lvl5pPr indent="0" lvl="4" marL="0" marR="0" rtl="0" algn="r">
              <a:spcBef>
                <a:spcPts val="0"/>
              </a:spcBef>
              <a:buNone/>
              <a:defRPr b="0" i="0" sz="1200" u="none" cap="none" strike="noStrike">
                <a:solidFill>
                  <a:schemeClr val="lt1"/>
                </a:solidFill>
                <a:latin typeface="Avenir"/>
                <a:ea typeface="Avenir"/>
                <a:cs typeface="Avenir"/>
                <a:sym typeface="Avenir"/>
              </a:defRPr>
            </a:lvl5pPr>
            <a:lvl6pPr indent="0" lvl="5" marL="0" marR="0" rtl="0" algn="r">
              <a:spcBef>
                <a:spcPts val="0"/>
              </a:spcBef>
              <a:buNone/>
              <a:defRPr b="0" i="0" sz="1200" u="none" cap="none" strike="noStrike">
                <a:solidFill>
                  <a:schemeClr val="lt1"/>
                </a:solidFill>
                <a:latin typeface="Avenir"/>
                <a:ea typeface="Avenir"/>
                <a:cs typeface="Avenir"/>
                <a:sym typeface="Avenir"/>
              </a:defRPr>
            </a:lvl6pPr>
            <a:lvl7pPr indent="0" lvl="6" marL="0" marR="0" rtl="0" algn="r">
              <a:spcBef>
                <a:spcPts val="0"/>
              </a:spcBef>
              <a:buNone/>
              <a:defRPr b="0" i="0" sz="1200" u="none" cap="none" strike="noStrike">
                <a:solidFill>
                  <a:schemeClr val="lt1"/>
                </a:solidFill>
                <a:latin typeface="Avenir"/>
                <a:ea typeface="Avenir"/>
                <a:cs typeface="Avenir"/>
                <a:sym typeface="Avenir"/>
              </a:defRPr>
            </a:lvl7pPr>
            <a:lvl8pPr indent="0" lvl="7" marL="0" marR="0" rtl="0" algn="r">
              <a:spcBef>
                <a:spcPts val="0"/>
              </a:spcBef>
              <a:buNone/>
              <a:defRPr b="0" i="0" sz="1200" u="none" cap="none" strike="noStrike">
                <a:solidFill>
                  <a:schemeClr val="lt1"/>
                </a:solidFill>
                <a:latin typeface="Avenir"/>
                <a:ea typeface="Avenir"/>
                <a:cs typeface="Avenir"/>
                <a:sym typeface="Avenir"/>
              </a:defRPr>
            </a:lvl8pPr>
            <a:lvl9pPr indent="0" lvl="8" marL="0" marR="0" rtl="0" algn="r">
              <a:spcBef>
                <a:spcPts val="0"/>
              </a:spcBef>
              <a:buNone/>
              <a:defRPr b="0" i="0" sz="12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sp>
        <p:nvSpPr>
          <p:cNvPr id="24" name="Google Shape;2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wentieth Century"/>
              <a:buNone/>
              <a:defRPr b="0" i="0" sz="44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26" name="Google Shape;2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27" name="Google Shape;2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28" name="Google Shape;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venir"/>
                <a:ea typeface="Avenir"/>
                <a:cs typeface="Avenir"/>
                <a:sym typeface="Avenir"/>
              </a:defRPr>
            </a:lvl1pPr>
            <a:lvl2pPr indent="0" lvl="1" marL="0" marR="0" rtl="0" algn="r">
              <a:spcBef>
                <a:spcPts val="0"/>
              </a:spcBef>
              <a:buNone/>
              <a:defRPr b="0" i="0" sz="1200" u="none" cap="none" strike="noStrike">
                <a:solidFill>
                  <a:srgbClr val="888888"/>
                </a:solidFill>
                <a:latin typeface="Avenir"/>
                <a:ea typeface="Avenir"/>
                <a:cs typeface="Avenir"/>
                <a:sym typeface="Avenir"/>
              </a:defRPr>
            </a:lvl2pPr>
            <a:lvl3pPr indent="0" lvl="2" marL="0" marR="0" rtl="0" algn="r">
              <a:spcBef>
                <a:spcPts val="0"/>
              </a:spcBef>
              <a:buNone/>
              <a:defRPr b="0" i="0" sz="1200" u="none" cap="none" strike="noStrike">
                <a:solidFill>
                  <a:srgbClr val="888888"/>
                </a:solidFill>
                <a:latin typeface="Avenir"/>
                <a:ea typeface="Avenir"/>
                <a:cs typeface="Avenir"/>
                <a:sym typeface="Avenir"/>
              </a:defRPr>
            </a:lvl3pPr>
            <a:lvl4pPr indent="0" lvl="3" marL="0" marR="0" rtl="0" algn="r">
              <a:spcBef>
                <a:spcPts val="0"/>
              </a:spcBef>
              <a:buNone/>
              <a:defRPr b="0" i="0" sz="1200" u="none" cap="none" strike="noStrike">
                <a:solidFill>
                  <a:srgbClr val="888888"/>
                </a:solidFill>
                <a:latin typeface="Avenir"/>
                <a:ea typeface="Avenir"/>
                <a:cs typeface="Avenir"/>
                <a:sym typeface="Avenir"/>
              </a:defRPr>
            </a:lvl4pPr>
            <a:lvl5pPr indent="0" lvl="4" marL="0" marR="0" rtl="0" algn="r">
              <a:spcBef>
                <a:spcPts val="0"/>
              </a:spcBef>
              <a:buNone/>
              <a:defRPr b="0" i="0" sz="1200" u="none" cap="none" strike="noStrike">
                <a:solidFill>
                  <a:srgbClr val="888888"/>
                </a:solidFill>
                <a:latin typeface="Avenir"/>
                <a:ea typeface="Avenir"/>
                <a:cs typeface="Avenir"/>
                <a:sym typeface="Avenir"/>
              </a:defRPr>
            </a:lvl5pPr>
            <a:lvl6pPr indent="0" lvl="5" marL="0" marR="0" rtl="0" algn="r">
              <a:spcBef>
                <a:spcPts val="0"/>
              </a:spcBef>
              <a:buNone/>
              <a:defRPr b="0" i="0" sz="1200" u="none" cap="none" strike="noStrike">
                <a:solidFill>
                  <a:srgbClr val="888888"/>
                </a:solidFill>
                <a:latin typeface="Avenir"/>
                <a:ea typeface="Avenir"/>
                <a:cs typeface="Avenir"/>
                <a:sym typeface="Avenir"/>
              </a:defRPr>
            </a:lvl6pPr>
            <a:lvl7pPr indent="0" lvl="6" marL="0" marR="0" rtl="0" algn="r">
              <a:spcBef>
                <a:spcPts val="0"/>
              </a:spcBef>
              <a:buNone/>
              <a:defRPr b="0" i="0" sz="1200" u="none" cap="none" strike="noStrike">
                <a:solidFill>
                  <a:srgbClr val="888888"/>
                </a:solidFill>
                <a:latin typeface="Avenir"/>
                <a:ea typeface="Avenir"/>
                <a:cs typeface="Avenir"/>
                <a:sym typeface="Avenir"/>
              </a:defRPr>
            </a:lvl7pPr>
            <a:lvl8pPr indent="0" lvl="7" marL="0" marR="0" rtl="0" algn="r">
              <a:spcBef>
                <a:spcPts val="0"/>
              </a:spcBef>
              <a:buNone/>
              <a:defRPr b="0" i="0" sz="1200" u="none" cap="none" strike="noStrike">
                <a:solidFill>
                  <a:srgbClr val="888888"/>
                </a:solidFill>
                <a:latin typeface="Avenir"/>
                <a:ea typeface="Avenir"/>
                <a:cs typeface="Avenir"/>
                <a:sym typeface="Avenir"/>
              </a:defRPr>
            </a:lvl8pPr>
            <a:lvl9pPr indent="0" lvl="8" marL="0" marR="0" rtl="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hyperlink" Target="https://unsplash.com/s/photos/person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omments" Target="../comments/comment2.xml"/><Relationship Id="rId4" Type="http://schemas.openxmlformats.org/officeDocument/2006/relationships/image" Target="../media/image19.jpg"/><Relationship Id="rId5"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7" name="Shape 127"/>
        <p:cNvGrpSpPr/>
        <p:nvPr/>
      </p:nvGrpSpPr>
      <p:grpSpPr>
        <a:xfrm>
          <a:off x="0" y="0"/>
          <a:ext cx="0" cy="0"/>
          <a:chOff x="0" y="0"/>
          <a:chExt cx="0" cy="0"/>
        </a:xfrm>
      </p:grpSpPr>
      <p:sp>
        <p:nvSpPr>
          <p:cNvPr id="128" name="Google Shape;128;p1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129" name="Google Shape;129;p16"/>
          <p:cNvPicPr preferRelativeResize="0"/>
          <p:nvPr/>
        </p:nvPicPr>
        <p:blipFill rotWithShape="1">
          <a:blip r:embed="rId3">
            <a:alphaModFix/>
          </a:blip>
          <a:srcRect b="4838" l="0" r="0" t="10891"/>
          <a:stretch/>
        </p:blipFill>
        <p:spPr>
          <a:xfrm>
            <a:off x="-2" y="10"/>
            <a:ext cx="12192002" cy="6857990"/>
          </a:xfrm>
          <a:prstGeom prst="rect">
            <a:avLst/>
          </a:prstGeom>
          <a:noFill/>
          <a:ln>
            <a:noFill/>
          </a:ln>
        </p:spPr>
      </p:pic>
      <p:sp>
        <p:nvSpPr>
          <p:cNvPr id="130" name="Google Shape;130;p16"/>
          <p:cNvSpPr/>
          <p:nvPr/>
        </p:nvSpPr>
        <p:spPr>
          <a:xfrm flipH="1">
            <a:off x="2788244" y="0"/>
            <a:ext cx="9403756" cy="6858000"/>
          </a:xfrm>
          <a:prstGeom prst="rect">
            <a:avLst/>
          </a:prstGeom>
          <a:gradFill>
            <a:gsLst>
              <a:gs pos="0">
                <a:srgbClr val="000000">
                  <a:alpha val="0"/>
                </a:srgbClr>
              </a:gs>
              <a:gs pos="30000">
                <a:srgbClr val="000000">
                  <a:alpha val="20000"/>
                </a:srgbClr>
              </a:gs>
              <a:gs pos="58000">
                <a:srgbClr val="000000">
                  <a:alpha val="29803"/>
                </a:srgbClr>
              </a:gs>
              <a:gs pos="100000">
                <a:srgbClr val="000000">
                  <a:alpha val="29803"/>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1" name="Google Shape;131;p16"/>
          <p:cNvSpPr txBox="1"/>
          <p:nvPr>
            <p:ph type="ctrTitle"/>
          </p:nvPr>
        </p:nvSpPr>
        <p:spPr>
          <a:xfrm>
            <a:off x="7848600" y="1122363"/>
            <a:ext cx="4023360" cy="280720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Twentieth Century"/>
              <a:buNone/>
            </a:pPr>
            <a:r>
              <a:rPr lang="en-AU" sz="5400"/>
              <a:t>Portfolio</a:t>
            </a:r>
            <a:endParaRPr/>
          </a:p>
        </p:txBody>
      </p:sp>
      <p:sp>
        <p:nvSpPr>
          <p:cNvPr id="132" name="Google Shape;132;p16"/>
          <p:cNvSpPr txBox="1"/>
          <p:nvPr>
            <p:ph idx="1" type="subTitle"/>
          </p:nvPr>
        </p:nvSpPr>
        <p:spPr>
          <a:xfrm>
            <a:off x="7848600" y="3968496"/>
            <a:ext cx="4023360" cy="12081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AU"/>
              <a:t>Guidance /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5"/>
          <p:cNvSpPr txBox="1"/>
          <p:nvPr>
            <p:ph type="title"/>
          </p:nvPr>
        </p:nvSpPr>
        <p:spPr>
          <a:xfrm>
            <a:off x="221607" y="377828"/>
            <a:ext cx="10972800" cy="9223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667"/>
              <a:buFont typeface="Twentieth Century"/>
              <a:buNone/>
            </a:pPr>
            <a:r>
              <a:rPr lang="en-AU" sz="2667"/>
              <a:t>What Should Annotations Look Like?</a:t>
            </a:r>
            <a:endParaRPr/>
          </a:p>
        </p:txBody>
      </p:sp>
      <p:sp>
        <p:nvSpPr>
          <p:cNvPr id="277" name="Google Shape;277;p25"/>
          <p:cNvSpPr txBox="1"/>
          <p:nvPr>
            <p:ph idx="1" type="body"/>
          </p:nvPr>
        </p:nvSpPr>
        <p:spPr>
          <a:xfrm>
            <a:off x="221607" y="1141171"/>
            <a:ext cx="4123635" cy="498877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lang="en-AU" sz="2400"/>
              <a:t>This is up to you. How would you explain the importance of your work to your reader/assessor? </a:t>
            </a:r>
            <a:endParaRPr/>
          </a:p>
          <a:p>
            <a:pPr indent="-228600" lvl="0" marL="228600" rtl="0" algn="l">
              <a:lnSpc>
                <a:spcPct val="90000"/>
              </a:lnSpc>
              <a:spcBef>
                <a:spcPts val="1000"/>
              </a:spcBef>
              <a:spcAft>
                <a:spcPts val="0"/>
              </a:spcAft>
              <a:buClr>
                <a:schemeClr val="dk1"/>
              </a:buClr>
              <a:buSzPts val="2400"/>
              <a:buChar char="•"/>
            </a:pPr>
            <a:r>
              <a:rPr lang="en-AU" sz="2400"/>
              <a:t>F</a:t>
            </a:r>
            <a:r>
              <a:rPr lang="en-AU" sz="2400"/>
              <a:t>ootnotes</a:t>
            </a:r>
            <a:endParaRPr/>
          </a:p>
          <a:p>
            <a:pPr indent="-228600" lvl="0" marL="228600" rtl="0" algn="l">
              <a:lnSpc>
                <a:spcPct val="90000"/>
              </a:lnSpc>
              <a:spcBef>
                <a:spcPts val="1000"/>
              </a:spcBef>
              <a:spcAft>
                <a:spcPts val="0"/>
              </a:spcAft>
              <a:buClr>
                <a:schemeClr val="dk1"/>
              </a:buClr>
              <a:buSzPts val="2400"/>
              <a:buChar char="•"/>
            </a:pPr>
            <a:r>
              <a:rPr lang="en-AU" sz="2400"/>
              <a:t>Text blocks</a:t>
            </a:r>
            <a:endParaRPr/>
          </a:p>
          <a:p>
            <a:pPr indent="-228600" lvl="0" marL="228600" rtl="0" algn="l">
              <a:lnSpc>
                <a:spcPct val="90000"/>
              </a:lnSpc>
              <a:spcBef>
                <a:spcPts val="1000"/>
              </a:spcBef>
              <a:spcAft>
                <a:spcPts val="0"/>
              </a:spcAft>
              <a:buClr>
                <a:schemeClr val="dk1"/>
              </a:buClr>
              <a:buSzPts val="2400"/>
              <a:buChar char="•"/>
            </a:pPr>
            <a:r>
              <a:rPr lang="en-AU" sz="2400"/>
              <a:t>‘</a:t>
            </a:r>
            <a:r>
              <a:rPr lang="en-AU" sz="2400"/>
              <a:t>Comments’ in documents (Ensure you print your docs to PDF, so Turnitin can pick them up)</a:t>
            </a:r>
            <a:endParaRPr/>
          </a:p>
          <a:p>
            <a:pPr indent="-228600" lvl="0" marL="228600" rtl="0" algn="l">
              <a:lnSpc>
                <a:spcPct val="90000"/>
              </a:lnSpc>
              <a:spcBef>
                <a:spcPts val="1000"/>
              </a:spcBef>
              <a:spcAft>
                <a:spcPts val="0"/>
              </a:spcAft>
              <a:buClr>
                <a:schemeClr val="dk1"/>
              </a:buClr>
              <a:buSzPts val="2400"/>
              <a:buChar char="•"/>
            </a:pPr>
            <a:r>
              <a:rPr lang="en-AU" sz="2400"/>
              <a:t>C</a:t>
            </a:r>
            <a:r>
              <a:rPr lang="en-AU" sz="2400"/>
              <a:t>olumns (Align your annotations on one side next to </a:t>
            </a:r>
            <a:r>
              <a:rPr lang="en-AU" sz="2400"/>
              <a:t>the work</a:t>
            </a:r>
            <a:r>
              <a:rPr lang="en-AU" sz="2400"/>
              <a:t>)</a:t>
            </a:r>
            <a:endParaRPr/>
          </a:p>
        </p:txBody>
      </p:sp>
      <p:pic>
        <p:nvPicPr>
          <p:cNvPr id="278" name="Google Shape;278;p25"/>
          <p:cNvPicPr preferRelativeResize="0"/>
          <p:nvPr>
            <p:ph idx="2" type="body"/>
          </p:nvPr>
        </p:nvPicPr>
        <p:blipFill rotWithShape="1">
          <a:blip r:embed="rId3">
            <a:alphaModFix/>
          </a:blip>
          <a:srcRect b="0" l="0" r="0" t="0"/>
          <a:stretch/>
        </p:blipFill>
        <p:spPr>
          <a:xfrm>
            <a:off x="4492488" y="1300165"/>
            <a:ext cx="6849165" cy="4829777"/>
          </a:xfrm>
          <a:prstGeom prst="rect">
            <a:avLst/>
          </a:prstGeom>
          <a:noFill/>
          <a:ln>
            <a:noFill/>
          </a:ln>
        </p:spPr>
      </p:pic>
      <p:sp>
        <p:nvSpPr>
          <p:cNvPr id="279" name="Google Shape;27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81" name="Google Shape;28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First Workshop</a:t>
            </a:r>
            <a:endParaRPr/>
          </a:p>
        </p:txBody>
      </p:sp>
      <p:sp>
        <p:nvSpPr>
          <p:cNvPr id="287" name="Google Shape;287;p26"/>
          <p:cNvSpPr txBox="1"/>
          <p:nvPr>
            <p:ph idx="1" type="body"/>
          </p:nvPr>
        </p:nvSpPr>
        <p:spPr>
          <a:xfrm>
            <a:off x="838199" y="1321724"/>
            <a:ext cx="4656513" cy="48552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Include a picture / evidence of </a:t>
            </a:r>
            <a:r>
              <a:rPr b="1" lang="en-AU" u="sng"/>
              <a:t>your</a:t>
            </a:r>
            <a:r>
              <a:rPr lang="en-AU"/>
              <a:t> work</a:t>
            </a:r>
            <a:endParaRPr/>
          </a:p>
          <a:p>
            <a:pPr indent="0" lvl="0" marL="0" rtl="0" algn="l">
              <a:lnSpc>
                <a:spcPct val="90000"/>
              </a:lnSpc>
              <a:spcBef>
                <a:spcPts val="1000"/>
              </a:spcBef>
              <a:spcAft>
                <a:spcPts val="0"/>
              </a:spcAft>
              <a:buClr>
                <a:schemeClr val="dk1"/>
              </a:buClr>
              <a:buSzPts val="1500"/>
              <a:buNone/>
            </a:pPr>
            <a:r>
              <a:rPr lang="en-AU" sz="1500"/>
              <a:t>You must have done this in class or followed along as Matt and Cath explained in the video</a:t>
            </a:r>
            <a:endParaRPr/>
          </a:p>
        </p:txBody>
      </p:sp>
      <p:sp>
        <p:nvSpPr>
          <p:cNvPr id="288" name="Google Shape;288;p26"/>
          <p:cNvSpPr txBox="1"/>
          <p:nvPr>
            <p:ph idx="2" type="body"/>
          </p:nvPr>
        </p:nvSpPr>
        <p:spPr>
          <a:xfrm>
            <a:off x="5964382" y="1523415"/>
            <a:ext cx="5726084" cy="4179721"/>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7000"/>
              </a:lnSpc>
              <a:spcBef>
                <a:spcPts val="0"/>
              </a:spcBef>
              <a:spcAft>
                <a:spcPts val="0"/>
              </a:spcAft>
              <a:buClr>
                <a:schemeClr val="dk1"/>
              </a:buClr>
              <a:buSzPct val="100000"/>
              <a:buNone/>
            </a:pPr>
            <a:r>
              <a:rPr lang="en-AU" sz="1800">
                <a:highlight>
                  <a:srgbClr val="FFFF00"/>
                </a:highlight>
                <a:latin typeface="Calibri"/>
                <a:ea typeface="Calibri"/>
                <a:cs typeface="Calibri"/>
                <a:sym typeface="Calibri"/>
              </a:rPr>
              <a:t>You did this very early on in the project. </a:t>
            </a:r>
            <a:r>
              <a:rPr lang="en-AU" sz="1800">
                <a:highlight>
                  <a:srgbClr val="FFFF00"/>
                </a:highlight>
                <a:latin typeface="Calibri"/>
                <a:ea typeface="Calibri"/>
                <a:cs typeface="Calibri"/>
                <a:sym typeface="Calibri"/>
              </a:rPr>
              <a:t>You may find some value by checking for any changes or insights that you may have had as you moved through the process</a:t>
            </a:r>
            <a:endParaRPr/>
          </a:p>
          <a:p>
            <a:pPr indent="-334327" lvl="0" marL="342900" rtl="0" algn="l">
              <a:lnSpc>
                <a:spcPct val="107000"/>
              </a:lnSpc>
              <a:spcBef>
                <a:spcPts val="1000"/>
              </a:spcBef>
              <a:spcAft>
                <a:spcPts val="0"/>
              </a:spcAft>
              <a:buClr>
                <a:schemeClr val="dk1"/>
              </a:buClr>
              <a:buSzPct val="100000"/>
              <a:buFont typeface="Noto Sans Symbols"/>
              <a:buChar char="∙"/>
            </a:pPr>
            <a:r>
              <a:rPr lang="en-AU" sz="1800">
                <a:highlight>
                  <a:srgbClr val="FFFF00"/>
                </a:highlight>
                <a:latin typeface="Calibri"/>
                <a:ea typeface="Calibri"/>
                <a:cs typeface="Calibri"/>
                <a:sym typeface="Calibri"/>
              </a:rPr>
              <a:t>I</a:t>
            </a:r>
            <a:r>
              <a:rPr lang="en-AU" sz="1800">
                <a:highlight>
                  <a:srgbClr val="FFFF00"/>
                </a:highlight>
                <a:latin typeface="Calibri"/>
                <a:ea typeface="Calibri"/>
                <a:cs typeface="Calibri"/>
                <a:sym typeface="Calibri"/>
              </a:rPr>
              <a:t>n what ways did the tools help you in developing an understanding of design-thinking principles? </a:t>
            </a:r>
            <a:endParaRPr/>
          </a:p>
          <a:p>
            <a:pPr indent="-334327" lvl="0" marL="342900" rtl="0" algn="l">
              <a:lnSpc>
                <a:spcPct val="107000"/>
              </a:lnSpc>
              <a:spcBef>
                <a:spcPts val="1000"/>
              </a:spcBef>
              <a:spcAft>
                <a:spcPts val="0"/>
              </a:spcAft>
              <a:buClr>
                <a:schemeClr val="dk1"/>
              </a:buClr>
              <a:buSzPct val="100000"/>
              <a:buFont typeface="Noto Sans Symbols"/>
              <a:buChar char="∙"/>
            </a:pPr>
            <a:r>
              <a:rPr lang="en-AU" sz="1800">
                <a:highlight>
                  <a:srgbClr val="FFFF00"/>
                </a:highlight>
                <a:latin typeface="Calibri"/>
                <a:ea typeface="Calibri"/>
                <a:cs typeface="Calibri"/>
                <a:sym typeface="Calibri"/>
              </a:rPr>
              <a:t>If relevant, how does this tool or experience have an impact on problem identification/definition in general? </a:t>
            </a:r>
            <a:endParaRPr/>
          </a:p>
          <a:p>
            <a:pPr indent="-334327" lvl="0" marL="342900" rtl="0" algn="l">
              <a:lnSpc>
                <a:spcPct val="107000"/>
              </a:lnSpc>
              <a:spcBef>
                <a:spcPts val="1000"/>
              </a:spcBef>
              <a:spcAft>
                <a:spcPts val="0"/>
              </a:spcAft>
              <a:buClr>
                <a:schemeClr val="dk1"/>
              </a:buClr>
              <a:buSzPct val="100000"/>
              <a:buFont typeface="Noto Sans Symbols"/>
              <a:buChar char="∙"/>
            </a:pPr>
            <a:r>
              <a:rPr lang="en-AU" sz="1800">
                <a:highlight>
                  <a:srgbClr val="FFFF00"/>
                </a:highlight>
                <a:latin typeface="Calibri"/>
                <a:ea typeface="Calibri"/>
                <a:cs typeface="Calibri"/>
                <a:sym typeface="Calibri"/>
              </a:rPr>
              <a:t>Based on this experience, in what context would design-thinking tools be most appropriate?</a:t>
            </a:r>
            <a:endParaRPr/>
          </a:p>
          <a:p>
            <a:pPr indent="-334327" lvl="0" marL="342900" rtl="0" algn="l">
              <a:lnSpc>
                <a:spcPct val="107000"/>
              </a:lnSpc>
              <a:spcBef>
                <a:spcPts val="1000"/>
              </a:spcBef>
              <a:spcAft>
                <a:spcPts val="0"/>
              </a:spcAft>
              <a:buClr>
                <a:schemeClr val="dk1"/>
              </a:buClr>
              <a:buSzPct val="100000"/>
              <a:buFont typeface="Noto Sans Symbols"/>
              <a:buChar char="∙"/>
            </a:pPr>
            <a:r>
              <a:rPr lang="en-AU" sz="1800">
                <a:highlight>
                  <a:srgbClr val="FFFF00"/>
                </a:highlight>
                <a:latin typeface="Calibri"/>
                <a:ea typeface="Calibri"/>
                <a:cs typeface="Calibri"/>
                <a:sym typeface="Calibri"/>
              </a:rPr>
              <a:t>Based on this experience, in what context would these tools not be appropriate?</a:t>
            </a:r>
            <a:endParaRPr/>
          </a:p>
          <a:p>
            <a:pPr indent="-220027" lvl="0" marL="228600" rtl="0" algn="l">
              <a:lnSpc>
                <a:spcPct val="90000"/>
              </a:lnSpc>
              <a:spcBef>
                <a:spcPts val="1800"/>
              </a:spcBef>
              <a:spcAft>
                <a:spcPts val="0"/>
              </a:spcAft>
              <a:buClr>
                <a:schemeClr val="dk1"/>
              </a:buClr>
              <a:buSzPct val="100000"/>
              <a:buChar char="•"/>
            </a:pPr>
            <a:r>
              <a:rPr lang="en-AU" sz="1800">
                <a:highlight>
                  <a:srgbClr val="FFFF00"/>
                </a:highlight>
                <a:latin typeface="Calibri"/>
                <a:ea typeface="Calibri"/>
                <a:cs typeface="Calibri"/>
                <a:sym typeface="Calibri"/>
              </a:rPr>
              <a:t>What insights did you gain by using a particular mix of tools</a:t>
            </a:r>
            <a:r>
              <a:rPr lang="en-AU" sz="1800">
                <a:highlight>
                  <a:srgbClr val="FFFF00"/>
                </a:highlight>
                <a:latin typeface="Calibri"/>
                <a:ea typeface="Calibri"/>
                <a:cs typeface="Calibri"/>
                <a:sym typeface="Calibri"/>
              </a:rPr>
              <a:t>?</a:t>
            </a:r>
            <a:endParaRPr/>
          </a:p>
          <a:p>
            <a:pPr indent="0" lvl="0" marL="0" rtl="0" algn="l">
              <a:lnSpc>
                <a:spcPct val="90000"/>
              </a:lnSpc>
              <a:spcBef>
                <a:spcPts val="1000"/>
              </a:spcBef>
              <a:spcAft>
                <a:spcPts val="0"/>
              </a:spcAft>
              <a:buClr>
                <a:schemeClr val="dk1"/>
              </a:buClr>
              <a:buSzPct val="100000"/>
              <a:buNone/>
            </a:pPr>
            <a:r>
              <a:t/>
            </a:r>
            <a:endParaRPr sz="1800">
              <a:highlight>
                <a:srgbClr val="FFFF00"/>
              </a:highlight>
              <a:latin typeface="Calibri"/>
              <a:ea typeface="Calibri"/>
              <a:cs typeface="Calibri"/>
              <a:sym typeface="Calibri"/>
            </a:endParaRPr>
          </a:p>
        </p:txBody>
      </p:sp>
      <p:pic>
        <p:nvPicPr>
          <p:cNvPr id="289" name="Google Shape;289;p26"/>
          <p:cNvPicPr preferRelativeResize="0"/>
          <p:nvPr/>
        </p:nvPicPr>
        <p:blipFill rotWithShape="1">
          <a:blip r:embed="rId3">
            <a:alphaModFix/>
          </a:blip>
          <a:srcRect b="0" l="0" r="0" t="0"/>
          <a:stretch/>
        </p:blipFill>
        <p:spPr>
          <a:xfrm>
            <a:off x="781106" y="3050315"/>
            <a:ext cx="4230371" cy="1649320"/>
          </a:xfrm>
          <a:prstGeom prst="rect">
            <a:avLst/>
          </a:prstGeom>
          <a:noFill/>
          <a:ln>
            <a:noFill/>
          </a:ln>
        </p:spPr>
      </p:pic>
      <p:sp>
        <p:nvSpPr>
          <p:cNvPr id="290" name="Google Shape;290;p26"/>
          <p:cNvSpPr txBox="1"/>
          <p:nvPr/>
        </p:nvSpPr>
        <p:spPr>
          <a:xfrm>
            <a:off x="838200" y="5212080"/>
            <a:ext cx="41163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Quattrocento Sans"/>
                <a:ea typeface="Quattrocento Sans"/>
                <a:cs typeface="Quattrocento Sans"/>
                <a:sym typeface="Quattrocento Sans"/>
              </a:rPr>
              <a:t>Source: </a:t>
            </a:r>
            <a:r>
              <a:rPr lang="en-AU" sz="1800">
                <a:solidFill>
                  <a:schemeClr val="dk1"/>
                </a:solidFill>
                <a:latin typeface="Quattrocento Sans"/>
                <a:ea typeface="Quattrocento Sans"/>
                <a:cs typeface="Quattrocento Sans"/>
                <a:sym typeface="Quattrocento Sans"/>
              </a:rPr>
              <a:t>Nolan, C 2020, </a:t>
            </a:r>
            <a:r>
              <a:rPr i="1" lang="en-AU" sz="1800">
                <a:solidFill>
                  <a:schemeClr val="dk1"/>
                </a:solidFill>
                <a:latin typeface="Quattrocento Sans"/>
                <a:ea typeface="Quattrocento Sans"/>
                <a:cs typeface="Quattrocento Sans"/>
                <a:sym typeface="Quattrocento Sans"/>
              </a:rPr>
              <a:t>Sketches made to prototype and explain ideas in Virtual Workshop, upGrad Platform, viewed 11 December 2020</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2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96" name="Google Shape;296;p27"/>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97" name="Google Shape;297;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98" name="Google Shape;298;p27"/>
          <p:cNvSpPr txBox="1"/>
          <p:nvPr>
            <p:ph type="title"/>
          </p:nvPr>
        </p:nvSpPr>
        <p:spPr>
          <a:xfrm>
            <a:off x="838200" y="365125"/>
            <a:ext cx="538750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Twentieth Century"/>
              <a:buNone/>
            </a:pPr>
            <a:r>
              <a:rPr lang="en-AU" sz="2800">
                <a:solidFill>
                  <a:schemeClr val="dk1"/>
                </a:solidFill>
                <a:latin typeface="Twentieth Century"/>
                <a:ea typeface="Twentieth Century"/>
                <a:cs typeface="Twentieth Century"/>
                <a:sym typeface="Twentieth Century"/>
              </a:rPr>
              <a:t>Notes </a:t>
            </a:r>
            <a:r>
              <a:rPr lang="en-AU" sz="2800"/>
              <a:t>or</a:t>
            </a:r>
            <a:r>
              <a:rPr lang="en-AU" sz="2800">
                <a:solidFill>
                  <a:schemeClr val="dk1"/>
                </a:solidFill>
                <a:latin typeface="Twentieth Century"/>
                <a:ea typeface="Twentieth Century"/>
                <a:cs typeface="Twentieth Century"/>
                <a:sym typeface="Twentieth Century"/>
              </a:rPr>
              <a:t> </a:t>
            </a:r>
            <a:r>
              <a:rPr lang="en-AU" sz="2800"/>
              <a:t>P</a:t>
            </a:r>
            <a:r>
              <a:rPr lang="en-AU" sz="2800">
                <a:solidFill>
                  <a:schemeClr val="dk1"/>
                </a:solidFill>
                <a:latin typeface="Twentieth Century"/>
                <a:ea typeface="Twentieth Century"/>
                <a:cs typeface="Twentieth Century"/>
                <a:sym typeface="Twentieth Century"/>
              </a:rPr>
              <a:t>lan for </a:t>
            </a:r>
            <a:r>
              <a:rPr lang="en-AU" sz="2800"/>
              <a:t>O</a:t>
            </a:r>
            <a:r>
              <a:rPr lang="en-AU" sz="2800">
                <a:solidFill>
                  <a:schemeClr val="dk1"/>
                </a:solidFill>
                <a:latin typeface="Twentieth Century"/>
                <a:ea typeface="Twentieth Century"/>
                <a:cs typeface="Twentieth Century"/>
                <a:sym typeface="Twentieth Century"/>
              </a:rPr>
              <a:t>bserving the </a:t>
            </a:r>
            <a:r>
              <a:rPr lang="en-AU" sz="2800"/>
              <a:t>I</a:t>
            </a:r>
            <a:r>
              <a:rPr lang="en-AU" sz="2800">
                <a:solidFill>
                  <a:schemeClr val="dk1"/>
                </a:solidFill>
                <a:latin typeface="Twentieth Century"/>
                <a:ea typeface="Twentieth Century"/>
                <a:cs typeface="Twentieth Century"/>
                <a:sym typeface="Twentieth Century"/>
              </a:rPr>
              <a:t>ndustry </a:t>
            </a:r>
            <a:r>
              <a:rPr lang="en-AU" sz="2800"/>
              <a:t>P</a:t>
            </a:r>
            <a:r>
              <a:rPr lang="en-AU" sz="2800">
                <a:solidFill>
                  <a:schemeClr val="dk1"/>
                </a:solidFill>
                <a:latin typeface="Twentieth Century"/>
                <a:ea typeface="Twentieth Century"/>
                <a:cs typeface="Twentieth Century"/>
                <a:sym typeface="Twentieth Century"/>
              </a:rPr>
              <a:t>roblem in the </a:t>
            </a:r>
            <a:r>
              <a:rPr lang="en-AU" sz="2800"/>
              <a:t>R</a:t>
            </a:r>
            <a:r>
              <a:rPr lang="en-AU" sz="2800">
                <a:solidFill>
                  <a:schemeClr val="dk1"/>
                </a:solidFill>
                <a:latin typeface="Twentieth Century"/>
                <a:ea typeface="Twentieth Century"/>
                <a:cs typeface="Twentieth Century"/>
                <a:sym typeface="Twentieth Century"/>
              </a:rPr>
              <a:t>eal </a:t>
            </a:r>
            <a:r>
              <a:rPr lang="en-AU" sz="2800"/>
              <a:t>W</a:t>
            </a:r>
            <a:r>
              <a:rPr lang="en-AU" sz="2800">
                <a:solidFill>
                  <a:schemeClr val="dk1"/>
                </a:solidFill>
                <a:latin typeface="Twentieth Century"/>
                <a:ea typeface="Twentieth Century"/>
                <a:cs typeface="Twentieth Century"/>
                <a:sym typeface="Twentieth Century"/>
              </a:rPr>
              <a:t>orld </a:t>
            </a:r>
            <a:r>
              <a:rPr lang="en-AU" sz="2800"/>
              <a:t>U</a:t>
            </a:r>
            <a:r>
              <a:rPr lang="en-AU" sz="2800">
                <a:solidFill>
                  <a:schemeClr val="dk1"/>
                </a:solidFill>
                <a:latin typeface="Twentieth Century"/>
                <a:ea typeface="Twentieth Century"/>
                <a:cs typeface="Twentieth Century"/>
                <a:sym typeface="Twentieth Century"/>
              </a:rPr>
              <a:t>sing </a:t>
            </a:r>
            <a:r>
              <a:rPr lang="en-AU" sz="2800"/>
              <a:t>E</a:t>
            </a:r>
            <a:r>
              <a:rPr lang="en-AU" sz="2800">
                <a:solidFill>
                  <a:schemeClr val="dk1"/>
                </a:solidFill>
                <a:latin typeface="Twentieth Century"/>
                <a:ea typeface="Twentieth Century"/>
                <a:cs typeface="Twentieth Century"/>
                <a:sym typeface="Twentieth Century"/>
              </a:rPr>
              <a:t>thnographic </a:t>
            </a:r>
            <a:r>
              <a:rPr lang="en-AU" sz="2800"/>
              <a:t>T</a:t>
            </a:r>
            <a:r>
              <a:rPr lang="en-AU" sz="2800">
                <a:solidFill>
                  <a:schemeClr val="dk1"/>
                </a:solidFill>
                <a:latin typeface="Twentieth Century"/>
                <a:ea typeface="Twentieth Century"/>
                <a:cs typeface="Twentieth Century"/>
                <a:sym typeface="Twentieth Century"/>
              </a:rPr>
              <a:t>echniques</a:t>
            </a:r>
            <a:endParaRPr/>
          </a:p>
        </p:txBody>
      </p:sp>
      <p:sp>
        <p:nvSpPr>
          <p:cNvPr id="299" name="Google Shape;299;p27"/>
          <p:cNvSpPr txBox="1"/>
          <p:nvPr>
            <p:ph idx="2" type="body"/>
          </p:nvPr>
        </p:nvSpPr>
        <p:spPr>
          <a:xfrm>
            <a:off x="838200" y="1825625"/>
            <a:ext cx="5387502" cy="4351338"/>
          </a:xfrm>
          <a:prstGeom prst="rect">
            <a:avLst/>
          </a:prstGeom>
          <a:noFill/>
          <a:ln>
            <a:noFill/>
          </a:ln>
        </p:spPr>
        <p:txBody>
          <a:bodyPr anchorCtr="0" anchor="t" bIns="45700" lIns="91425" spcFirstLastPara="1" rIns="91425" wrap="square" tIns="45700">
            <a:normAutofit fontScale="92500" lnSpcReduction="20000"/>
          </a:bodyPr>
          <a:lstStyle/>
          <a:p>
            <a:pPr indent="-215265" lvl="0" marL="228600" rtl="0" algn="l">
              <a:lnSpc>
                <a:spcPct val="90000"/>
              </a:lnSpc>
              <a:spcBef>
                <a:spcPts val="0"/>
              </a:spcBef>
              <a:spcAft>
                <a:spcPts val="0"/>
              </a:spcAft>
              <a:buClr>
                <a:schemeClr val="dk1"/>
              </a:buClr>
              <a:buSzPct val="100000"/>
              <a:buChar char="•"/>
            </a:pPr>
            <a:r>
              <a:rPr lang="en-AU"/>
              <a:t>Why did you choose to interview this person?</a:t>
            </a:r>
            <a:endParaRPr/>
          </a:p>
          <a:p>
            <a:pPr indent="-215265" lvl="0" marL="228600" rtl="0" algn="l">
              <a:lnSpc>
                <a:spcPct val="90000"/>
              </a:lnSpc>
              <a:spcBef>
                <a:spcPts val="1000"/>
              </a:spcBef>
              <a:spcAft>
                <a:spcPts val="0"/>
              </a:spcAft>
              <a:buClr>
                <a:schemeClr val="dk1"/>
              </a:buClr>
              <a:buSzPct val="100000"/>
              <a:buChar char="•"/>
            </a:pPr>
            <a:r>
              <a:rPr lang="en-AU"/>
              <a:t>What did you </a:t>
            </a:r>
            <a:r>
              <a:rPr b="1" lang="en-AU"/>
              <a:t>observe?</a:t>
            </a:r>
            <a:endParaRPr/>
          </a:p>
          <a:p>
            <a:pPr indent="-215265" lvl="0" marL="228600" rtl="0" algn="l">
              <a:lnSpc>
                <a:spcPct val="90000"/>
              </a:lnSpc>
              <a:spcBef>
                <a:spcPts val="1000"/>
              </a:spcBef>
              <a:spcAft>
                <a:spcPts val="0"/>
              </a:spcAft>
              <a:buClr>
                <a:schemeClr val="dk1"/>
              </a:buClr>
              <a:buSzPct val="100000"/>
              <a:buChar char="•"/>
            </a:pPr>
            <a:r>
              <a:rPr lang="en-AU"/>
              <a:t>What did you </a:t>
            </a:r>
            <a:r>
              <a:rPr b="1" lang="en-AU"/>
              <a:t>learn? </a:t>
            </a:r>
            <a:r>
              <a:rPr lang="en-AU"/>
              <a:t>Focus on </a:t>
            </a:r>
            <a:r>
              <a:rPr b="1" lang="en-AU"/>
              <a:t>insights</a:t>
            </a:r>
            <a:endParaRPr/>
          </a:p>
          <a:p>
            <a:pPr indent="-215265" lvl="0" marL="228600" rtl="0" algn="l">
              <a:lnSpc>
                <a:spcPct val="90000"/>
              </a:lnSpc>
              <a:spcBef>
                <a:spcPts val="1000"/>
              </a:spcBef>
              <a:spcAft>
                <a:spcPts val="0"/>
              </a:spcAft>
              <a:buClr>
                <a:schemeClr val="dk1"/>
              </a:buClr>
              <a:buSzPct val="100000"/>
              <a:buChar char="•"/>
            </a:pPr>
            <a:r>
              <a:rPr lang="en-AU"/>
              <a:t>What was different or difficult?  How did the tools help/hinder your understanding?</a:t>
            </a:r>
            <a:endParaRPr/>
          </a:p>
          <a:p>
            <a:pPr indent="-215265" lvl="0" marL="228600" rtl="0" algn="l">
              <a:lnSpc>
                <a:spcPct val="90000"/>
              </a:lnSpc>
              <a:spcBef>
                <a:spcPts val="1000"/>
              </a:spcBef>
              <a:spcAft>
                <a:spcPts val="0"/>
              </a:spcAft>
              <a:buClr>
                <a:schemeClr val="dk1"/>
              </a:buClr>
              <a:buSzPct val="100000"/>
              <a:buChar char="•"/>
            </a:pPr>
            <a:r>
              <a:rPr lang="en-AU"/>
              <a:t>What would you do differently next time?</a:t>
            </a:r>
            <a:endParaRPr/>
          </a:p>
          <a:p>
            <a:pPr indent="-50800" lvl="0" marL="228600" rtl="0" algn="l">
              <a:lnSpc>
                <a:spcPct val="90000"/>
              </a:lnSpc>
              <a:spcBef>
                <a:spcPts val="1000"/>
              </a:spcBef>
              <a:spcAft>
                <a:spcPts val="0"/>
              </a:spcAft>
              <a:buClr>
                <a:schemeClr val="dk1"/>
              </a:buClr>
              <a:buSzPct val="100000"/>
              <a:buNone/>
            </a:pPr>
            <a:r>
              <a:t/>
            </a:r>
            <a:endParaRPr/>
          </a:p>
          <a:p>
            <a:pPr indent="0" lvl="0" marL="177800" rtl="0" algn="l">
              <a:lnSpc>
                <a:spcPct val="90000"/>
              </a:lnSpc>
              <a:spcBef>
                <a:spcPts val="1000"/>
              </a:spcBef>
              <a:spcAft>
                <a:spcPts val="0"/>
              </a:spcAft>
              <a:buClr>
                <a:schemeClr val="dk1"/>
              </a:buClr>
              <a:buSzPct val="100000"/>
              <a:buNone/>
            </a:pPr>
            <a:r>
              <a:t/>
            </a:r>
            <a:endParaRPr/>
          </a:p>
        </p:txBody>
      </p:sp>
      <p:pic>
        <p:nvPicPr>
          <p:cNvPr id="300" name="Google Shape;300;p27"/>
          <p:cNvPicPr preferRelativeResize="0"/>
          <p:nvPr>
            <p:ph idx="1" type="body"/>
          </p:nvPr>
        </p:nvPicPr>
        <p:blipFill rotWithShape="1">
          <a:blip r:embed="rId3">
            <a:alphaModFix/>
          </a:blip>
          <a:srcRect b="0" l="16587" r="16587" t="0"/>
          <a:stretch/>
        </p:blipFill>
        <p:spPr>
          <a:xfrm>
            <a:off x="6621294" y="1295416"/>
            <a:ext cx="5570706" cy="5562584"/>
          </a:xfrm>
          <a:prstGeom prst="rect">
            <a:avLst/>
          </a:prstGeom>
          <a:noFill/>
          <a:ln>
            <a:noFill/>
          </a:ln>
        </p:spPr>
      </p:pic>
      <p:sp>
        <p:nvSpPr>
          <p:cNvPr id="301" name="Google Shape;301;p27"/>
          <p:cNvSpPr/>
          <p:nvPr/>
        </p:nvSpPr>
        <p:spPr>
          <a:xfrm>
            <a:off x="6643451" y="1656147"/>
            <a:ext cx="546100" cy="546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02" name="Google Shape;302;p27"/>
          <p:cNvSpPr/>
          <p:nvPr/>
        </p:nvSpPr>
        <p:spPr>
          <a:xfrm>
            <a:off x="8134739" y="587516"/>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03" name="Google Shape;303;p27"/>
          <p:cNvSpPr txBox="1"/>
          <p:nvPr/>
        </p:nvSpPr>
        <p:spPr>
          <a:xfrm>
            <a:off x="504271" y="6288033"/>
            <a:ext cx="6502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200">
                <a:solidFill>
                  <a:schemeClr val="dk1"/>
                </a:solidFill>
                <a:latin typeface="Avenir"/>
                <a:ea typeface="Avenir"/>
                <a:cs typeface="Avenir"/>
                <a:sym typeface="Avenir"/>
              </a:rPr>
              <a:t>Figure #  </a:t>
            </a:r>
            <a:r>
              <a:rPr i="1" lang="en-AU" sz="1200">
                <a:solidFill>
                  <a:schemeClr val="dk1"/>
                </a:solidFill>
                <a:latin typeface="Avenir"/>
                <a:ea typeface="Avenir"/>
                <a:cs typeface="Avenir"/>
                <a:sym typeface="Avenir"/>
              </a:rPr>
              <a:t>Picture of Cathryn Nolan interviewing Millennials </a:t>
            </a:r>
            <a:r>
              <a:rPr lang="en-AU" sz="1200">
                <a:solidFill>
                  <a:schemeClr val="dk1"/>
                </a:solidFill>
                <a:latin typeface="Avenir"/>
                <a:ea typeface="Avenir"/>
                <a:cs typeface="Avenir"/>
                <a:sym typeface="Avenir"/>
              </a:rPr>
              <a:t>(2018) Anna Carlisle, All Rights Reserved.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Plan for Interviews or Notes of Interviews Using Empathy Techniques</a:t>
            </a:r>
            <a:endParaRPr/>
          </a:p>
        </p:txBody>
      </p:sp>
      <p:pic>
        <p:nvPicPr>
          <p:cNvPr descr="Diagram&#10;&#10;Description automatically generated" id="309" name="Google Shape;309;p28"/>
          <p:cNvPicPr preferRelativeResize="0"/>
          <p:nvPr>
            <p:ph idx="1" type="body"/>
          </p:nvPr>
        </p:nvPicPr>
        <p:blipFill rotWithShape="1">
          <a:blip r:embed="rId3">
            <a:alphaModFix/>
          </a:blip>
          <a:srcRect b="0" l="0" r="0" t="0"/>
          <a:stretch/>
        </p:blipFill>
        <p:spPr>
          <a:xfrm>
            <a:off x="838200" y="2674170"/>
            <a:ext cx="5181600" cy="2654248"/>
          </a:xfrm>
          <a:prstGeom prst="rect">
            <a:avLst/>
          </a:prstGeom>
          <a:noFill/>
          <a:ln>
            <a:noFill/>
          </a:ln>
        </p:spPr>
      </p:pic>
      <p:sp>
        <p:nvSpPr>
          <p:cNvPr id="310" name="Google Shape;310;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en-AU"/>
              <a:t>This diagram is from d.school model</a:t>
            </a:r>
            <a:endParaRPr/>
          </a:p>
          <a:p>
            <a:pPr indent="-228600" lvl="0" marL="228600" rtl="0" algn="l">
              <a:lnSpc>
                <a:spcPct val="90000"/>
              </a:lnSpc>
              <a:spcBef>
                <a:spcPts val="1000"/>
              </a:spcBef>
              <a:spcAft>
                <a:spcPts val="0"/>
              </a:spcAft>
              <a:buClr>
                <a:schemeClr val="dk1"/>
              </a:buClr>
              <a:buSzPct val="100000"/>
              <a:buChar char="•"/>
            </a:pPr>
            <a:r>
              <a:rPr lang="en-AU"/>
              <a:t>We are happy about the list of questions you chose, </a:t>
            </a:r>
            <a:r>
              <a:rPr lang="en-AU">
                <a:highlight>
                  <a:srgbClr val="FFFF00"/>
                </a:highlight>
              </a:rPr>
              <a:t>but let us know why you were asking these questions</a:t>
            </a:r>
            <a:endParaRPr/>
          </a:p>
          <a:p>
            <a:pPr indent="-228600" lvl="0" marL="228600" rtl="0" algn="l">
              <a:lnSpc>
                <a:spcPct val="90000"/>
              </a:lnSpc>
              <a:spcBef>
                <a:spcPts val="1000"/>
              </a:spcBef>
              <a:spcAft>
                <a:spcPts val="0"/>
              </a:spcAft>
              <a:buClr>
                <a:schemeClr val="dk1"/>
              </a:buClr>
              <a:buSzPct val="100000"/>
              <a:buChar char="•"/>
            </a:pPr>
            <a:r>
              <a:rPr lang="en-AU">
                <a:highlight>
                  <a:srgbClr val="FFFF00"/>
                </a:highlight>
              </a:rPr>
              <a:t>Come back </a:t>
            </a:r>
            <a:r>
              <a:rPr lang="en-AU">
                <a:highlight>
                  <a:srgbClr val="FFFF00"/>
                </a:highlight>
              </a:rPr>
              <a:t>afterwards and summarise what you learnt. </a:t>
            </a:r>
            <a:endParaRPr>
              <a:highlight>
                <a:srgbClr val="FFFF00"/>
              </a:highlight>
            </a:endParaRPr>
          </a:p>
          <a:p>
            <a:pPr indent="-228600" lvl="0" marL="228600" rtl="0" algn="l">
              <a:lnSpc>
                <a:spcPct val="90000"/>
              </a:lnSpc>
              <a:spcBef>
                <a:spcPts val="1000"/>
              </a:spcBef>
              <a:spcAft>
                <a:spcPts val="0"/>
              </a:spcAft>
              <a:buClr>
                <a:schemeClr val="dk1"/>
              </a:buClr>
              <a:buSzPct val="100000"/>
              <a:buChar char="•"/>
            </a:pPr>
            <a:r>
              <a:rPr lang="en-AU">
                <a:highlight>
                  <a:srgbClr val="FFFF00"/>
                </a:highlight>
              </a:rPr>
              <a:t>Some reflection prompts to help you with the summary:</a:t>
            </a:r>
            <a:endParaRPr/>
          </a:p>
          <a:p>
            <a:pPr indent="-228600" lvl="1" marL="685800" rtl="0" algn="l">
              <a:lnSpc>
                <a:spcPct val="90000"/>
              </a:lnSpc>
              <a:spcBef>
                <a:spcPts val="500"/>
              </a:spcBef>
              <a:spcAft>
                <a:spcPts val="0"/>
              </a:spcAft>
              <a:buClr>
                <a:schemeClr val="dk1"/>
              </a:buClr>
              <a:buSzPct val="100000"/>
              <a:buChar char="•"/>
            </a:pPr>
            <a:r>
              <a:rPr lang="en-AU"/>
              <a:t>What surprised you?</a:t>
            </a:r>
            <a:endParaRPr/>
          </a:p>
          <a:p>
            <a:pPr indent="-228600" lvl="1" marL="685800" rtl="0" algn="l">
              <a:lnSpc>
                <a:spcPct val="90000"/>
              </a:lnSpc>
              <a:spcBef>
                <a:spcPts val="500"/>
              </a:spcBef>
              <a:spcAft>
                <a:spcPts val="0"/>
              </a:spcAft>
              <a:buClr>
                <a:schemeClr val="dk1"/>
              </a:buClr>
              <a:buSzPct val="100000"/>
              <a:buChar char="•"/>
            </a:pPr>
            <a:r>
              <a:rPr lang="en-AU"/>
              <a:t>How did you feel about the process?</a:t>
            </a:r>
            <a:endParaRPr/>
          </a:p>
          <a:p>
            <a:pPr indent="-228600" lvl="1" marL="685800" rtl="0" algn="l">
              <a:lnSpc>
                <a:spcPct val="90000"/>
              </a:lnSpc>
              <a:spcBef>
                <a:spcPts val="500"/>
              </a:spcBef>
              <a:spcAft>
                <a:spcPts val="0"/>
              </a:spcAft>
              <a:buClr>
                <a:schemeClr val="dk1"/>
              </a:buClr>
              <a:buSzPct val="100000"/>
              <a:buChar char="•"/>
            </a:pPr>
            <a:r>
              <a:rPr lang="en-AU"/>
              <a:t>What did you do differently from other conversations?</a:t>
            </a:r>
            <a:endParaRPr/>
          </a:p>
          <a:p>
            <a:pPr indent="-228600" lvl="1" marL="685800" rtl="0" algn="l">
              <a:lnSpc>
                <a:spcPct val="90000"/>
              </a:lnSpc>
              <a:spcBef>
                <a:spcPts val="500"/>
              </a:spcBef>
              <a:spcAft>
                <a:spcPts val="0"/>
              </a:spcAft>
              <a:buClr>
                <a:schemeClr val="dk1"/>
              </a:buClr>
              <a:buSzPct val="100000"/>
              <a:buChar char="•"/>
            </a:pPr>
            <a:r>
              <a:rPr lang="en-AU"/>
              <a:t>What was easy or difficult?</a:t>
            </a:r>
            <a:endParaRPr/>
          </a:p>
          <a:p>
            <a:pPr indent="-228600" lvl="1" marL="685800" rtl="0" algn="l">
              <a:lnSpc>
                <a:spcPct val="90000"/>
              </a:lnSpc>
              <a:spcBef>
                <a:spcPts val="500"/>
              </a:spcBef>
              <a:spcAft>
                <a:spcPts val="0"/>
              </a:spcAft>
              <a:buClr>
                <a:schemeClr val="dk1"/>
              </a:buClr>
              <a:buSzPct val="100000"/>
              <a:buChar char="•"/>
            </a:pPr>
            <a:r>
              <a:rPr lang="en-AU"/>
              <a:t>What would you do differently next time?</a:t>
            </a:r>
            <a:endParaRPr/>
          </a:p>
          <a:p>
            <a:pPr indent="-228600" lvl="1" marL="685800" rtl="0" algn="l">
              <a:lnSpc>
                <a:spcPct val="90000"/>
              </a:lnSpc>
              <a:spcBef>
                <a:spcPts val="500"/>
              </a:spcBef>
              <a:spcAft>
                <a:spcPts val="0"/>
              </a:spcAft>
              <a:buClr>
                <a:schemeClr val="dk1"/>
              </a:buClr>
              <a:buSzPct val="100000"/>
              <a:buChar char="•"/>
            </a:pPr>
            <a:r>
              <a:rPr lang="en-AU"/>
              <a:t>How would you use this type of interviewing style in your future work? In what context would this be useful or not useful?</a:t>
            </a:r>
            <a:endParaRPr/>
          </a:p>
        </p:txBody>
      </p:sp>
      <p:sp>
        <p:nvSpPr>
          <p:cNvPr id="311" name="Google Shape;311;p28"/>
          <p:cNvSpPr txBox="1"/>
          <p:nvPr/>
        </p:nvSpPr>
        <p:spPr>
          <a:xfrm>
            <a:off x="971631" y="5463355"/>
            <a:ext cx="65024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200">
                <a:solidFill>
                  <a:schemeClr val="dk1"/>
                </a:solidFill>
                <a:latin typeface="Avenir"/>
                <a:ea typeface="Avenir"/>
                <a:cs typeface="Avenir"/>
                <a:sym typeface="Avenir"/>
              </a:rPr>
              <a:t>Figure #  </a:t>
            </a:r>
            <a:r>
              <a:rPr i="1" lang="en-AU" sz="1200">
                <a:solidFill>
                  <a:schemeClr val="dk1"/>
                </a:solidFill>
                <a:latin typeface="Avenir"/>
                <a:ea typeface="Avenir"/>
                <a:cs typeface="Avenir"/>
                <a:sym typeface="Avenir"/>
              </a:rPr>
              <a:t>Interviewing with Empathy </a:t>
            </a:r>
            <a:r>
              <a:rPr lang="en-AU" sz="1200">
                <a:solidFill>
                  <a:schemeClr val="dk1"/>
                </a:solidFill>
                <a:latin typeface="Avenir"/>
                <a:ea typeface="Avenir"/>
                <a:cs typeface="Avenir"/>
                <a:sym typeface="Avenir"/>
              </a:rPr>
              <a:t>(2010) d-School, Creative Commons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Stakeholder Map</a:t>
            </a:r>
            <a:endParaRPr/>
          </a:p>
        </p:txBody>
      </p:sp>
      <p:pic>
        <p:nvPicPr>
          <p:cNvPr id="317" name="Google Shape;317;p29"/>
          <p:cNvPicPr preferRelativeResize="0"/>
          <p:nvPr>
            <p:ph idx="1" type="body"/>
          </p:nvPr>
        </p:nvPicPr>
        <p:blipFill rotWithShape="1">
          <a:blip r:embed="rId3">
            <a:alphaModFix/>
          </a:blip>
          <a:srcRect b="0" l="0" r="0" t="0"/>
          <a:stretch/>
        </p:blipFill>
        <p:spPr>
          <a:xfrm>
            <a:off x="990600" y="1986070"/>
            <a:ext cx="5181600" cy="3644367"/>
          </a:xfrm>
          <a:prstGeom prst="rect">
            <a:avLst/>
          </a:prstGeom>
          <a:noFill/>
          <a:ln>
            <a:noFill/>
          </a:ln>
        </p:spPr>
      </p:pic>
      <p:sp>
        <p:nvSpPr>
          <p:cNvPr id="318" name="Google Shape;318;p29"/>
          <p:cNvSpPr txBox="1"/>
          <p:nvPr>
            <p:ph idx="2" type="body"/>
          </p:nvPr>
        </p:nvSpPr>
        <p:spPr>
          <a:xfrm>
            <a:off x="6172200" y="400050"/>
            <a:ext cx="5181600" cy="5776913"/>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800"/>
              <a:buNone/>
            </a:pPr>
            <a:r>
              <a:rPr lang="en-AU">
                <a:highlight>
                  <a:srgbClr val="FFFF00"/>
                </a:highlight>
              </a:rPr>
              <a:t>What would you include in your annotation for this tool?</a:t>
            </a:r>
            <a:endParaRPr/>
          </a:p>
          <a:p>
            <a:pPr indent="-241934" lvl="0" marL="228600" rtl="0" algn="l">
              <a:lnSpc>
                <a:spcPct val="90000"/>
              </a:lnSpc>
              <a:spcBef>
                <a:spcPts val="1000"/>
              </a:spcBef>
              <a:spcAft>
                <a:spcPts val="0"/>
              </a:spcAft>
              <a:buClr>
                <a:schemeClr val="dk1"/>
              </a:buClr>
              <a:buSzPts val="2800"/>
              <a:buChar char="•"/>
            </a:pPr>
            <a:r>
              <a:rPr lang="en-AU"/>
              <a:t>Use the INR4 example to make sense of this task. Provide enough information regarding why you have included each stakeholder where you have included them so that your grader understands your reasoning</a:t>
            </a:r>
            <a:endParaRPr/>
          </a:p>
          <a:p>
            <a:pPr indent="-241934" lvl="0" marL="228600" rtl="0" algn="l">
              <a:lnSpc>
                <a:spcPct val="90000"/>
              </a:lnSpc>
              <a:spcBef>
                <a:spcPts val="1000"/>
              </a:spcBef>
              <a:spcAft>
                <a:spcPts val="0"/>
              </a:spcAft>
              <a:buClr>
                <a:schemeClr val="dk1"/>
              </a:buClr>
              <a:buSzPts val="2800"/>
              <a:buChar char="•"/>
            </a:pPr>
            <a:r>
              <a:rPr lang="en-AU"/>
              <a:t>How did this tool help you?</a:t>
            </a:r>
            <a:endParaRPr/>
          </a:p>
          <a:p>
            <a:pPr indent="-241934" lvl="0" marL="228600" rtl="0" algn="l">
              <a:lnSpc>
                <a:spcPct val="90000"/>
              </a:lnSpc>
              <a:spcBef>
                <a:spcPts val="1000"/>
              </a:spcBef>
              <a:spcAft>
                <a:spcPts val="0"/>
              </a:spcAft>
              <a:buClr>
                <a:schemeClr val="dk1"/>
              </a:buClr>
              <a:buSzPts val="2800"/>
              <a:buChar char="•"/>
            </a:pPr>
            <a:r>
              <a:rPr lang="en-AU"/>
              <a:t>What would you do differently next time?</a:t>
            </a:r>
            <a:endParaRPr/>
          </a:p>
          <a:p>
            <a:pPr indent="-241934" lvl="0" marL="228600" rtl="0" algn="l">
              <a:lnSpc>
                <a:spcPct val="90000"/>
              </a:lnSpc>
              <a:spcBef>
                <a:spcPts val="1000"/>
              </a:spcBef>
              <a:spcAft>
                <a:spcPts val="0"/>
              </a:spcAft>
              <a:buClr>
                <a:schemeClr val="dk1"/>
              </a:buClr>
              <a:buSzPts val="2800"/>
              <a:buChar char="•"/>
            </a:pPr>
            <a:r>
              <a:rPr lang="en-AU"/>
              <a:t>Did you return and change your thoughts after using another tool? (if so, how?)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Empathy Map: </a:t>
            </a:r>
            <a:r>
              <a:rPr lang="en-AU">
                <a:highlight>
                  <a:srgbClr val="FFFF00"/>
                </a:highlight>
              </a:rPr>
              <a:t>Example</a:t>
            </a:r>
            <a:endParaRPr/>
          </a:p>
        </p:txBody>
      </p:sp>
      <p:pic>
        <p:nvPicPr>
          <p:cNvPr descr="Diagram, schematic&#10;&#10;Description automatically generated" id="324" name="Google Shape;324;p30"/>
          <p:cNvPicPr preferRelativeResize="0"/>
          <p:nvPr>
            <p:ph idx="1" type="body"/>
          </p:nvPr>
        </p:nvPicPr>
        <p:blipFill rotWithShape="1">
          <a:blip r:embed="rId3">
            <a:alphaModFix/>
          </a:blip>
          <a:srcRect b="0" l="0" r="0" t="0"/>
          <a:stretch/>
        </p:blipFill>
        <p:spPr>
          <a:xfrm>
            <a:off x="920821" y="1509741"/>
            <a:ext cx="4351338" cy="4351338"/>
          </a:xfrm>
          <a:prstGeom prst="rect">
            <a:avLst/>
          </a:prstGeom>
          <a:noFill/>
          <a:ln>
            <a:noFill/>
          </a:ln>
        </p:spPr>
      </p:pic>
      <p:sp>
        <p:nvSpPr>
          <p:cNvPr id="325" name="Google Shape;325;p30"/>
          <p:cNvSpPr/>
          <p:nvPr/>
        </p:nvSpPr>
        <p:spPr>
          <a:xfrm>
            <a:off x="226151" y="1637621"/>
            <a:ext cx="979714" cy="869632"/>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venir"/>
                <a:ea typeface="Avenir"/>
                <a:cs typeface="Avenir"/>
                <a:sym typeface="Avenir"/>
              </a:rPr>
              <a:t>[Enter text here]</a:t>
            </a:r>
            <a:endParaRPr/>
          </a:p>
        </p:txBody>
      </p:sp>
      <p:sp>
        <p:nvSpPr>
          <p:cNvPr id="326" name="Google Shape;326;p30"/>
          <p:cNvSpPr/>
          <p:nvPr/>
        </p:nvSpPr>
        <p:spPr>
          <a:xfrm>
            <a:off x="4819052" y="5394918"/>
            <a:ext cx="979714" cy="869632"/>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venir"/>
                <a:ea typeface="Avenir"/>
                <a:cs typeface="Avenir"/>
                <a:sym typeface="Avenir"/>
              </a:rPr>
              <a:t>[Enter text here]</a:t>
            </a:r>
            <a:endParaRPr/>
          </a:p>
        </p:txBody>
      </p:sp>
      <p:sp>
        <p:nvSpPr>
          <p:cNvPr id="327" name="Google Shape;327;p30"/>
          <p:cNvSpPr/>
          <p:nvPr/>
        </p:nvSpPr>
        <p:spPr>
          <a:xfrm>
            <a:off x="3741915" y="5668182"/>
            <a:ext cx="979714" cy="869632"/>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venir"/>
                <a:ea typeface="Avenir"/>
                <a:cs typeface="Avenir"/>
                <a:sym typeface="Avenir"/>
              </a:rPr>
              <a:t>[Enter text here]</a:t>
            </a:r>
            <a:endParaRPr/>
          </a:p>
        </p:txBody>
      </p:sp>
      <p:sp>
        <p:nvSpPr>
          <p:cNvPr id="328" name="Google Shape;328;p30"/>
          <p:cNvSpPr/>
          <p:nvPr/>
        </p:nvSpPr>
        <p:spPr>
          <a:xfrm>
            <a:off x="4864923" y="2460430"/>
            <a:ext cx="979714" cy="869632"/>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venir"/>
                <a:ea typeface="Avenir"/>
                <a:cs typeface="Avenir"/>
                <a:sym typeface="Avenir"/>
              </a:rPr>
              <a:t>[Enter text here]</a:t>
            </a:r>
            <a:endParaRPr/>
          </a:p>
        </p:txBody>
      </p:sp>
      <p:sp>
        <p:nvSpPr>
          <p:cNvPr id="329" name="Google Shape;329;p30"/>
          <p:cNvSpPr/>
          <p:nvPr/>
        </p:nvSpPr>
        <p:spPr>
          <a:xfrm>
            <a:off x="359174" y="4297681"/>
            <a:ext cx="979714" cy="869632"/>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venir"/>
                <a:ea typeface="Avenir"/>
                <a:cs typeface="Avenir"/>
                <a:sym typeface="Avenir"/>
              </a:rPr>
              <a:t>[Enter text here]</a:t>
            </a:r>
            <a:endParaRPr/>
          </a:p>
        </p:txBody>
      </p:sp>
      <p:graphicFrame>
        <p:nvGraphicFramePr>
          <p:cNvPr id="330" name="Google Shape;330;p30"/>
          <p:cNvGraphicFramePr/>
          <p:nvPr/>
        </p:nvGraphicFramePr>
        <p:xfrm>
          <a:off x="7029450" y="144780"/>
          <a:ext cx="3000000" cy="3000000"/>
        </p:xfrm>
        <a:graphic>
          <a:graphicData uri="http://schemas.openxmlformats.org/drawingml/2006/table">
            <a:tbl>
              <a:tblPr bandRow="1" firstRow="1">
                <a:noFill/>
                <a:tableStyleId>{3B326975-DDC9-49A1-8052-3DFF201F4187}</a:tableStyleId>
              </a:tblPr>
              <a:tblGrid>
                <a:gridCol w="1611150"/>
                <a:gridCol w="3407875"/>
              </a:tblGrid>
              <a:tr h="630025">
                <a:tc>
                  <a:txBody>
                    <a:bodyPr/>
                    <a:lstStyle/>
                    <a:p>
                      <a:pPr indent="0" lvl="0" marL="0" marR="0" rtl="0" algn="l">
                        <a:spcBef>
                          <a:spcPts val="0"/>
                        </a:spcBef>
                        <a:spcAft>
                          <a:spcPts val="0"/>
                        </a:spcAft>
                        <a:buNone/>
                      </a:pPr>
                      <a:r>
                        <a:rPr lang="en-AU" sz="1800" u="none" cap="none" strike="noStrike"/>
                        <a:t>Reflection Prompt</a:t>
                      </a:r>
                      <a:endParaRPr/>
                    </a:p>
                  </a:txBody>
                  <a:tcPr marT="45725" marB="45725" marR="91450" marL="91450"/>
                </a:tc>
                <a:tc>
                  <a:txBody>
                    <a:bodyPr/>
                    <a:lstStyle/>
                    <a:p>
                      <a:pPr indent="0" lvl="0" marL="0" marR="0" rtl="0" algn="l">
                        <a:spcBef>
                          <a:spcPts val="0"/>
                        </a:spcBef>
                        <a:spcAft>
                          <a:spcPts val="0"/>
                        </a:spcAft>
                        <a:buNone/>
                      </a:pPr>
                      <a:r>
                        <a:rPr lang="en-AU" sz="1800"/>
                        <a:t>What to Cover</a:t>
                      </a:r>
                      <a:endParaRPr/>
                    </a:p>
                  </a:txBody>
                  <a:tcPr marT="45725" marB="45725" marR="91450" marL="91450"/>
                </a:tc>
              </a:tr>
              <a:tr h="1035050">
                <a:tc>
                  <a:txBody>
                    <a:bodyPr/>
                    <a:lstStyle/>
                    <a:p>
                      <a:pPr indent="0" lvl="0" marL="0" marR="0" rtl="0" algn="l">
                        <a:spcBef>
                          <a:spcPts val="0"/>
                        </a:spcBef>
                        <a:spcAft>
                          <a:spcPts val="0"/>
                        </a:spcAft>
                        <a:buNone/>
                      </a:pPr>
                      <a:r>
                        <a:rPr lang="en-AU" sz="1800"/>
                        <a:t>Report / Respond</a:t>
                      </a:r>
                      <a:endParaRPr/>
                    </a:p>
                  </a:txBody>
                  <a:tcPr marT="45725" marB="45725" marR="91450" marL="91450"/>
                </a:tc>
                <a:tc>
                  <a:txBody>
                    <a:bodyPr/>
                    <a:lstStyle/>
                    <a:p>
                      <a:pPr indent="0" lvl="0" marL="0" marR="0" rtl="0" algn="l">
                        <a:spcBef>
                          <a:spcPts val="0"/>
                        </a:spcBef>
                        <a:spcAft>
                          <a:spcPts val="0"/>
                        </a:spcAft>
                        <a:buNone/>
                      </a:pPr>
                      <a:r>
                        <a:rPr b="0" lang="en-AU" sz="900">
                          <a:solidFill>
                            <a:schemeClr val="dk1"/>
                          </a:solidFill>
                        </a:rPr>
                        <a:t>Include a brief description of the tool, how you used it, and what you learn</a:t>
                      </a:r>
                      <a:r>
                        <a:rPr lang="en-AU" sz="900"/>
                        <a:t>t</a:t>
                      </a:r>
                      <a:r>
                        <a:rPr b="0" lang="en-AU" sz="900">
                          <a:solidFill>
                            <a:schemeClr val="dk1"/>
                          </a:solidFill>
                        </a:rPr>
                        <a:t> about the problem by using it</a:t>
                      </a:r>
                      <a:br>
                        <a:rPr b="0" lang="en-AU" sz="900">
                          <a:solidFill>
                            <a:schemeClr val="dk1"/>
                          </a:solidFill>
                        </a:rPr>
                      </a:br>
                      <a:r>
                        <a:rPr b="0" lang="en-AU" sz="900">
                          <a:solidFill>
                            <a:schemeClr val="dk1"/>
                          </a:solidFill>
                        </a:rPr>
                        <a:t>State your reaction to the tool. </a:t>
                      </a:r>
                      <a:r>
                        <a:rPr lang="en-AU" sz="900"/>
                        <a:t>W</a:t>
                      </a:r>
                      <a:r>
                        <a:rPr b="0" lang="en-AU" sz="900">
                          <a:solidFill>
                            <a:schemeClr val="dk1"/>
                          </a:solidFill>
                        </a:rPr>
                        <a:t>hat did you learn about your own learning, and </a:t>
                      </a:r>
                      <a:r>
                        <a:rPr lang="en-AU" sz="900"/>
                        <a:t>how </a:t>
                      </a:r>
                      <a:r>
                        <a:rPr lang="en-AU" sz="900"/>
                        <a:t>would</a:t>
                      </a:r>
                      <a:r>
                        <a:rPr lang="en-AU" sz="900"/>
                        <a:t> </a:t>
                      </a:r>
                      <a:r>
                        <a:rPr b="0" lang="en-AU" sz="900">
                          <a:solidFill>
                            <a:schemeClr val="dk1"/>
                          </a:solidFill>
                        </a:rPr>
                        <a:t>you use this tool in the future. </a:t>
                      </a:r>
                      <a:endParaRPr/>
                    </a:p>
                    <a:p>
                      <a:pPr indent="0" lvl="0" marL="0" marR="0" rtl="0" algn="l">
                        <a:spcBef>
                          <a:spcPts val="0"/>
                        </a:spcBef>
                        <a:spcAft>
                          <a:spcPts val="0"/>
                        </a:spcAft>
                        <a:buNone/>
                      </a:pPr>
                      <a:r>
                        <a:rPr lang="en-AU" sz="900">
                          <a:solidFill>
                            <a:schemeClr val="dk1"/>
                          </a:solidFill>
                        </a:rPr>
                        <a:t>What happened? </a:t>
                      </a:r>
                      <a:endParaRPr/>
                    </a:p>
                    <a:p>
                      <a:pPr indent="0" lvl="0" marL="0" marR="0" rtl="0" algn="l">
                        <a:spcBef>
                          <a:spcPts val="0"/>
                        </a:spcBef>
                        <a:spcAft>
                          <a:spcPts val="0"/>
                        </a:spcAft>
                        <a:buNone/>
                      </a:pPr>
                      <a:r>
                        <a:rPr lang="en-AU" sz="900">
                          <a:solidFill>
                            <a:schemeClr val="dk1"/>
                          </a:solidFill>
                        </a:rPr>
                        <a:t>What did you observe/feel/question about the experience?</a:t>
                      </a:r>
                      <a:endParaRPr sz="900">
                        <a:solidFill>
                          <a:schemeClr val="dk1"/>
                        </a:solidFill>
                        <a:latin typeface="Avenir"/>
                        <a:ea typeface="Avenir"/>
                        <a:cs typeface="Avenir"/>
                        <a:sym typeface="Avenir"/>
                      </a:endParaRPr>
                    </a:p>
                  </a:txBody>
                  <a:tcPr marT="45725" marB="45725" marR="91450" marL="91450"/>
                </a:tc>
              </a:tr>
              <a:tr h="1170050">
                <a:tc>
                  <a:txBody>
                    <a:bodyPr/>
                    <a:lstStyle/>
                    <a:p>
                      <a:pPr indent="0" lvl="0" marL="0" marR="0" rtl="0" algn="l">
                        <a:spcBef>
                          <a:spcPts val="0"/>
                        </a:spcBef>
                        <a:spcAft>
                          <a:spcPts val="0"/>
                        </a:spcAft>
                        <a:buNone/>
                      </a:pPr>
                      <a:r>
                        <a:rPr lang="en-AU" sz="1800"/>
                        <a:t>Relate</a:t>
                      </a:r>
                      <a:endParaRPr/>
                    </a:p>
                  </a:txBody>
                  <a:tcPr marT="45725" marB="45725" marR="91450" marL="91450"/>
                </a:tc>
                <a:tc>
                  <a:txBody>
                    <a:bodyPr/>
                    <a:lstStyle/>
                    <a:p>
                      <a:pPr indent="0" lvl="0" marL="0" marR="0" rtl="0" algn="l">
                        <a:spcBef>
                          <a:spcPts val="0"/>
                        </a:spcBef>
                        <a:spcAft>
                          <a:spcPts val="0"/>
                        </a:spcAft>
                        <a:buNone/>
                      </a:pPr>
                      <a:r>
                        <a:rPr lang="en-AU" sz="900">
                          <a:solidFill>
                            <a:schemeClr val="dk1"/>
                          </a:solidFill>
                        </a:rPr>
                        <a:t>Make a connection between the issue/situation and your own personal skills, experience and understanding</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Relate this to any relevant theoretical understandings</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Have you experienced this before? </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What sense can you make of the situation based on what you already understand?</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How does this situation relate to the theories in your course?</a:t>
                      </a:r>
                      <a:endParaRPr sz="900">
                        <a:solidFill>
                          <a:schemeClr val="dk1"/>
                        </a:solidFill>
                        <a:latin typeface="Avenir"/>
                        <a:ea typeface="Avenir"/>
                        <a:cs typeface="Avenir"/>
                        <a:sym typeface="Avenir"/>
                      </a:endParaRPr>
                    </a:p>
                  </a:txBody>
                  <a:tcPr marT="45725" marB="45725" marR="91450" marL="91450"/>
                </a:tc>
              </a:tr>
              <a:tr h="1890075">
                <a:tc>
                  <a:txBody>
                    <a:bodyPr/>
                    <a:lstStyle/>
                    <a:p>
                      <a:pPr indent="0" lvl="0" marL="0" marR="0" rtl="0" algn="l">
                        <a:spcBef>
                          <a:spcPts val="0"/>
                        </a:spcBef>
                        <a:spcAft>
                          <a:spcPts val="0"/>
                        </a:spcAft>
                        <a:buNone/>
                      </a:pPr>
                      <a:r>
                        <a:rPr lang="en-AU" sz="1800"/>
                        <a:t>Reason</a:t>
                      </a:r>
                      <a:endParaRPr/>
                    </a:p>
                  </a:txBody>
                  <a:tcPr marT="45725" marB="45725" marR="91450" marL="91450"/>
                </a:tc>
                <a:tc>
                  <a:txBody>
                    <a:bodyPr/>
                    <a:lstStyle/>
                    <a:p>
                      <a:pPr indent="0" lvl="0" marL="0" marR="0" rtl="0" algn="l">
                        <a:spcBef>
                          <a:spcPts val="0"/>
                        </a:spcBef>
                        <a:spcAft>
                          <a:spcPts val="0"/>
                        </a:spcAft>
                        <a:buNone/>
                      </a:pPr>
                      <a:r>
                        <a:rPr lang="en-AU" sz="1000">
                          <a:solidFill>
                            <a:schemeClr val="dk1"/>
                          </a:solidFill>
                        </a:rPr>
                        <a:t>Find an explanation for the situation/issue. Discover a relationship between theory and practice in order to seek a deep understanding of why something has happened</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significant factors impacted the situation/issue?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How do these relate to what you have previously experienced?</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evidence can you find in relevant theories to support your understanding of the events?</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impact do other perspectives have on the issue?</a:t>
                      </a:r>
                      <a:endParaRPr sz="1000"/>
                    </a:p>
                  </a:txBody>
                  <a:tcPr marT="45725" marB="45725" marR="91450" marL="91450"/>
                </a:tc>
              </a:tr>
              <a:tr h="1890075">
                <a:tc>
                  <a:txBody>
                    <a:bodyPr/>
                    <a:lstStyle/>
                    <a:p>
                      <a:pPr indent="0" lvl="0" marL="0" marR="0" rtl="0" algn="l">
                        <a:spcBef>
                          <a:spcPts val="0"/>
                        </a:spcBef>
                        <a:spcAft>
                          <a:spcPts val="0"/>
                        </a:spcAft>
                        <a:buNone/>
                      </a:pPr>
                      <a:r>
                        <a:rPr lang="en-AU" sz="1800"/>
                        <a:t>Reconstruct</a:t>
                      </a:r>
                      <a:endParaRPr/>
                    </a:p>
                  </a:txBody>
                  <a:tcPr marT="45725" marB="45725" marR="91450" marL="91450"/>
                </a:tc>
                <a:tc>
                  <a:txBody>
                    <a:bodyPr/>
                    <a:lstStyle/>
                    <a:p>
                      <a:pPr indent="0" lvl="0" marL="0" marR="0" rtl="0" algn="l">
                        <a:spcBef>
                          <a:spcPts val="0"/>
                        </a:spcBef>
                        <a:spcAft>
                          <a:spcPts val="0"/>
                        </a:spcAft>
                        <a:buClr>
                          <a:schemeClr val="dk1"/>
                        </a:buClr>
                        <a:buSzPts val="1000"/>
                        <a:buFont typeface="Arial"/>
                        <a:buNone/>
                      </a:pPr>
                      <a:r>
                        <a:rPr lang="en-AU" sz="1000">
                          <a:solidFill>
                            <a:schemeClr val="dk1"/>
                          </a:solidFill>
                        </a:rPr>
                        <a:t>Draw a conclusion and discuss the improvements that could be made. Identify any changes or improvements for future planning. Apply your learning to other contexts and your future professional practice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Why did this situation/issue occur?</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theories support your rationale?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How would you deal with the situation next time?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strategies would you develop for future practice based on what you now know? (It</a:t>
                      </a:r>
                      <a:r>
                        <a:rPr lang="en-AU" sz="1000"/>
                        <a:t> i</a:t>
                      </a:r>
                      <a:r>
                        <a:rPr lang="en-AU" sz="1000">
                          <a:solidFill>
                            <a:schemeClr val="dk1"/>
                          </a:solidFill>
                        </a:rPr>
                        <a:t>s a good practice to </a:t>
                      </a:r>
                      <a:r>
                        <a:rPr lang="en-AU" sz="1000"/>
                        <a:t>come back </a:t>
                      </a:r>
                      <a:r>
                        <a:rPr lang="en-AU" sz="1000">
                          <a:solidFill>
                            <a:schemeClr val="dk1"/>
                          </a:solidFill>
                        </a:rPr>
                        <a:t>later and adjust your responses after you</a:t>
                      </a:r>
                      <a:r>
                        <a:rPr lang="en-AU" sz="1000"/>
                        <a:t> ha</a:t>
                      </a:r>
                      <a:r>
                        <a:rPr lang="en-AU" sz="1000">
                          <a:solidFill>
                            <a:schemeClr val="dk1"/>
                          </a:solidFill>
                        </a:rPr>
                        <a:t>ve used more tool</a:t>
                      </a:r>
                      <a:r>
                        <a:rPr lang="en-AU" sz="1000"/>
                        <a:t>s</a:t>
                      </a:r>
                      <a:r>
                        <a:rPr lang="en-AU" sz="1000">
                          <a:solidFill>
                            <a:schemeClr val="dk1"/>
                          </a:solidFill>
                        </a:rPr>
                        <a:t>)</a:t>
                      </a:r>
                      <a:endParaRPr sz="1000"/>
                    </a:p>
                  </a:txBody>
                  <a:tcPr marT="45725" marB="45725" marR="91450" marL="91450"/>
                </a:tc>
              </a:tr>
            </a:tbl>
          </a:graphicData>
        </a:graphic>
      </p:graphicFrame>
      <p:cxnSp>
        <p:nvCxnSpPr>
          <p:cNvPr id="331" name="Google Shape;331;p30"/>
          <p:cNvCxnSpPr/>
          <p:nvPr/>
        </p:nvCxnSpPr>
        <p:spPr>
          <a:xfrm flipH="1">
            <a:off x="5833806" y="5348259"/>
            <a:ext cx="1314026" cy="300411"/>
          </a:xfrm>
          <a:prstGeom prst="straightConnector1">
            <a:avLst/>
          </a:prstGeom>
          <a:noFill/>
          <a:ln cap="flat" cmpd="sng" w="57150">
            <a:solidFill>
              <a:schemeClr val="accent4"/>
            </a:solidFill>
            <a:prstDash val="solid"/>
            <a:miter lim="800000"/>
            <a:headEnd len="sm" w="sm" type="none"/>
            <a:tailEnd len="med" w="med" type="triangle"/>
          </a:ln>
        </p:spPr>
      </p:cxnSp>
      <p:cxnSp>
        <p:nvCxnSpPr>
          <p:cNvPr id="332" name="Google Shape;332;p30"/>
          <p:cNvCxnSpPr/>
          <p:nvPr/>
        </p:nvCxnSpPr>
        <p:spPr>
          <a:xfrm flipH="1">
            <a:off x="4407898" y="2314575"/>
            <a:ext cx="3123656" cy="72730"/>
          </a:xfrm>
          <a:prstGeom prst="straightConnector1">
            <a:avLst/>
          </a:prstGeom>
          <a:noFill/>
          <a:ln cap="flat" cmpd="sng" w="57150">
            <a:solidFill>
              <a:schemeClr val="accent4"/>
            </a:solidFill>
            <a:prstDash val="solid"/>
            <a:miter lim="800000"/>
            <a:headEnd len="sm" w="sm" type="none"/>
            <a:tailEnd len="med" w="med" type="triangle"/>
          </a:ln>
        </p:spPr>
      </p:cxnSp>
      <p:sp>
        <p:nvSpPr>
          <p:cNvPr id="333" name="Google Shape;333;p30"/>
          <p:cNvSpPr txBox="1"/>
          <p:nvPr/>
        </p:nvSpPr>
        <p:spPr>
          <a:xfrm>
            <a:off x="4946293" y="2006798"/>
            <a:ext cx="204107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AU" sz="700">
                <a:solidFill>
                  <a:schemeClr val="dk1"/>
                </a:solidFill>
                <a:latin typeface="Avenir"/>
                <a:ea typeface="Avenir"/>
                <a:cs typeface="Avenir"/>
                <a:sym typeface="Avenir"/>
              </a:rPr>
              <a:t>Explicitly link your annotations to specific outcomes / insights or observations.</a:t>
            </a:r>
            <a:endParaRPr/>
          </a:p>
        </p:txBody>
      </p:sp>
      <p:sp>
        <p:nvSpPr>
          <p:cNvPr id="334" name="Google Shape;334;p30"/>
          <p:cNvSpPr txBox="1"/>
          <p:nvPr/>
        </p:nvSpPr>
        <p:spPr>
          <a:xfrm>
            <a:off x="6052182" y="5574572"/>
            <a:ext cx="204107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AU" sz="700">
                <a:solidFill>
                  <a:schemeClr val="dk1"/>
                </a:solidFill>
                <a:latin typeface="Avenir"/>
                <a:ea typeface="Avenir"/>
                <a:cs typeface="Avenir"/>
                <a:sym typeface="Avenir"/>
              </a:rPr>
              <a:t>Explicitly link your annotations to specific outcomes / insights or observations.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Journey Map</a:t>
            </a:r>
            <a:endParaRPr/>
          </a:p>
        </p:txBody>
      </p:sp>
      <p:pic>
        <p:nvPicPr>
          <p:cNvPr id="340" name="Google Shape;340;p31"/>
          <p:cNvPicPr preferRelativeResize="0"/>
          <p:nvPr>
            <p:ph idx="1" type="body"/>
          </p:nvPr>
        </p:nvPicPr>
        <p:blipFill rotWithShape="1">
          <a:blip r:embed="rId3">
            <a:alphaModFix/>
          </a:blip>
          <a:srcRect b="0" l="0" r="0" t="0"/>
          <a:stretch/>
        </p:blipFill>
        <p:spPr>
          <a:xfrm>
            <a:off x="697523" y="1590361"/>
            <a:ext cx="5911466" cy="3922883"/>
          </a:xfrm>
          <a:prstGeom prst="rect">
            <a:avLst/>
          </a:prstGeom>
          <a:noFill/>
          <a:ln>
            <a:noFill/>
          </a:ln>
        </p:spPr>
      </p:pic>
      <p:graphicFrame>
        <p:nvGraphicFramePr>
          <p:cNvPr id="341" name="Google Shape;341;p31"/>
          <p:cNvGraphicFramePr/>
          <p:nvPr/>
        </p:nvGraphicFramePr>
        <p:xfrm>
          <a:off x="7029450" y="144780"/>
          <a:ext cx="3000000" cy="3000000"/>
        </p:xfrm>
        <a:graphic>
          <a:graphicData uri="http://schemas.openxmlformats.org/drawingml/2006/table">
            <a:tbl>
              <a:tblPr bandRow="1" firstRow="1">
                <a:noFill/>
                <a:tableStyleId>{3B326975-DDC9-49A1-8052-3DFF201F4187}</a:tableStyleId>
              </a:tblPr>
              <a:tblGrid>
                <a:gridCol w="1611150"/>
                <a:gridCol w="3407875"/>
              </a:tblGrid>
              <a:tr h="630025">
                <a:tc>
                  <a:txBody>
                    <a:bodyPr/>
                    <a:lstStyle/>
                    <a:p>
                      <a:pPr indent="0" lvl="0" marL="0" marR="0" rtl="0" algn="l">
                        <a:spcBef>
                          <a:spcPts val="0"/>
                        </a:spcBef>
                        <a:spcAft>
                          <a:spcPts val="0"/>
                        </a:spcAft>
                        <a:buNone/>
                      </a:pPr>
                      <a:r>
                        <a:rPr lang="en-AU" sz="1800" u="none" cap="none" strike="noStrike"/>
                        <a:t>Reflection Prompt</a:t>
                      </a:r>
                      <a:endParaRPr/>
                    </a:p>
                  </a:txBody>
                  <a:tcPr marT="45725" marB="45725" marR="91450" marL="91450"/>
                </a:tc>
                <a:tc>
                  <a:txBody>
                    <a:bodyPr/>
                    <a:lstStyle/>
                    <a:p>
                      <a:pPr indent="0" lvl="0" marL="0" marR="0" rtl="0" algn="l">
                        <a:spcBef>
                          <a:spcPts val="0"/>
                        </a:spcBef>
                        <a:spcAft>
                          <a:spcPts val="0"/>
                        </a:spcAft>
                        <a:buNone/>
                      </a:pPr>
                      <a:r>
                        <a:rPr lang="en-AU" sz="1800"/>
                        <a:t>What to Cover</a:t>
                      </a:r>
                      <a:endParaRPr/>
                    </a:p>
                  </a:txBody>
                  <a:tcPr marT="45725" marB="45725" marR="91450" marL="91450"/>
                </a:tc>
              </a:tr>
              <a:tr h="1035050">
                <a:tc>
                  <a:txBody>
                    <a:bodyPr/>
                    <a:lstStyle/>
                    <a:p>
                      <a:pPr indent="0" lvl="0" marL="0" marR="0" rtl="0" algn="l">
                        <a:spcBef>
                          <a:spcPts val="0"/>
                        </a:spcBef>
                        <a:spcAft>
                          <a:spcPts val="0"/>
                        </a:spcAft>
                        <a:buNone/>
                      </a:pPr>
                      <a:r>
                        <a:rPr lang="en-AU" sz="1800"/>
                        <a:t>Report / Respond</a:t>
                      </a:r>
                      <a:endParaRPr/>
                    </a:p>
                  </a:txBody>
                  <a:tcPr marT="45725" marB="45725" marR="91450" marL="91450"/>
                </a:tc>
                <a:tc>
                  <a:txBody>
                    <a:bodyPr/>
                    <a:lstStyle/>
                    <a:p>
                      <a:pPr indent="0" lvl="0" marL="0" marR="0" rtl="0" algn="l">
                        <a:spcBef>
                          <a:spcPts val="0"/>
                        </a:spcBef>
                        <a:spcAft>
                          <a:spcPts val="0"/>
                        </a:spcAft>
                        <a:buNone/>
                      </a:pPr>
                      <a:r>
                        <a:rPr b="0" lang="en-AU" sz="900">
                          <a:solidFill>
                            <a:schemeClr val="dk1"/>
                          </a:solidFill>
                        </a:rPr>
                        <a:t>Include a brief description of the tool, how you used it, and what you learn</a:t>
                      </a:r>
                      <a:r>
                        <a:rPr lang="en-AU" sz="900"/>
                        <a:t>t</a:t>
                      </a:r>
                      <a:r>
                        <a:rPr b="0" lang="en-AU" sz="900">
                          <a:solidFill>
                            <a:schemeClr val="dk1"/>
                          </a:solidFill>
                        </a:rPr>
                        <a:t> about the problem by using it</a:t>
                      </a:r>
                      <a:br>
                        <a:rPr b="0" lang="en-AU" sz="900">
                          <a:solidFill>
                            <a:schemeClr val="dk1"/>
                          </a:solidFill>
                        </a:rPr>
                      </a:br>
                      <a:r>
                        <a:rPr b="0" lang="en-AU" sz="900">
                          <a:solidFill>
                            <a:schemeClr val="dk1"/>
                          </a:solidFill>
                        </a:rPr>
                        <a:t>State your reaction to the tool. </a:t>
                      </a:r>
                      <a:r>
                        <a:rPr lang="en-AU" sz="900"/>
                        <a:t>W</a:t>
                      </a:r>
                      <a:r>
                        <a:rPr b="0" lang="en-AU" sz="900">
                          <a:solidFill>
                            <a:schemeClr val="dk1"/>
                          </a:solidFill>
                        </a:rPr>
                        <a:t>hat did you learn about your own learning, and </a:t>
                      </a:r>
                      <a:r>
                        <a:rPr lang="en-AU" sz="900"/>
                        <a:t>how would </a:t>
                      </a:r>
                      <a:r>
                        <a:rPr b="0" lang="en-AU" sz="900">
                          <a:solidFill>
                            <a:schemeClr val="dk1"/>
                          </a:solidFill>
                        </a:rPr>
                        <a:t>you use this tool in the future. </a:t>
                      </a:r>
                      <a:endParaRPr/>
                    </a:p>
                    <a:p>
                      <a:pPr indent="0" lvl="0" marL="0" marR="0" rtl="0" algn="l">
                        <a:spcBef>
                          <a:spcPts val="0"/>
                        </a:spcBef>
                        <a:spcAft>
                          <a:spcPts val="0"/>
                        </a:spcAft>
                        <a:buNone/>
                      </a:pPr>
                      <a:r>
                        <a:rPr lang="en-AU" sz="900">
                          <a:solidFill>
                            <a:schemeClr val="dk1"/>
                          </a:solidFill>
                        </a:rPr>
                        <a:t>What happened? </a:t>
                      </a:r>
                      <a:endParaRPr/>
                    </a:p>
                    <a:p>
                      <a:pPr indent="0" lvl="0" marL="0" marR="0" rtl="0" algn="l">
                        <a:spcBef>
                          <a:spcPts val="0"/>
                        </a:spcBef>
                        <a:spcAft>
                          <a:spcPts val="0"/>
                        </a:spcAft>
                        <a:buNone/>
                      </a:pPr>
                      <a:r>
                        <a:rPr lang="en-AU" sz="900">
                          <a:solidFill>
                            <a:schemeClr val="dk1"/>
                          </a:solidFill>
                        </a:rPr>
                        <a:t>What did you observe/feel/question about the experience?</a:t>
                      </a:r>
                      <a:endParaRPr sz="900">
                        <a:solidFill>
                          <a:schemeClr val="dk1"/>
                        </a:solidFill>
                        <a:latin typeface="Avenir"/>
                        <a:ea typeface="Avenir"/>
                        <a:cs typeface="Avenir"/>
                        <a:sym typeface="Avenir"/>
                      </a:endParaRPr>
                    </a:p>
                  </a:txBody>
                  <a:tcPr marT="45725" marB="45725" marR="91450" marL="91450"/>
                </a:tc>
              </a:tr>
              <a:tr h="1170050">
                <a:tc>
                  <a:txBody>
                    <a:bodyPr/>
                    <a:lstStyle/>
                    <a:p>
                      <a:pPr indent="0" lvl="0" marL="0" marR="0" rtl="0" algn="l">
                        <a:spcBef>
                          <a:spcPts val="0"/>
                        </a:spcBef>
                        <a:spcAft>
                          <a:spcPts val="0"/>
                        </a:spcAft>
                        <a:buNone/>
                      </a:pPr>
                      <a:r>
                        <a:rPr lang="en-AU" sz="1800"/>
                        <a:t>Relate</a:t>
                      </a:r>
                      <a:endParaRPr/>
                    </a:p>
                  </a:txBody>
                  <a:tcPr marT="45725" marB="45725" marR="91450" marL="91450"/>
                </a:tc>
                <a:tc>
                  <a:txBody>
                    <a:bodyPr/>
                    <a:lstStyle/>
                    <a:p>
                      <a:pPr indent="0" lvl="0" marL="0" marR="0" rtl="0" algn="l">
                        <a:spcBef>
                          <a:spcPts val="0"/>
                        </a:spcBef>
                        <a:spcAft>
                          <a:spcPts val="0"/>
                        </a:spcAft>
                        <a:buNone/>
                      </a:pPr>
                      <a:r>
                        <a:rPr lang="en-AU" sz="900">
                          <a:solidFill>
                            <a:schemeClr val="dk1"/>
                          </a:solidFill>
                        </a:rPr>
                        <a:t>Make a connection between the issue/situation and your own personal skills, experience and understanding</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Relate this to any relevant theoretical understandings</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Have you experienced this before? </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What sense can you make of the situation based on what you already understand?</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How does this situation relate to the theories in your course?</a:t>
                      </a:r>
                      <a:endParaRPr sz="900">
                        <a:solidFill>
                          <a:schemeClr val="dk1"/>
                        </a:solidFill>
                        <a:latin typeface="Avenir"/>
                        <a:ea typeface="Avenir"/>
                        <a:cs typeface="Avenir"/>
                        <a:sym typeface="Avenir"/>
                      </a:endParaRPr>
                    </a:p>
                  </a:txBody>
                  <a:tcPr marT="45725" marB="45725" marR="91450" marL="91450"/>
                </a:tc>
              </a:tr>
              <a:tr h="1890075">
                <a:tc>
                  <a:txBody>
                    <a:bodyPr/>
                    <a:lstStyle/>
                    <a:p>
                      <a:pPr indent="0" lvl="0" marL="0" marR="0" rtl="0" algn="l">
                        <a:spcBef>
                          <a:spcPts val="0"/>
                        </a:spcBef>
                        <a:spcAft>
                          <a:spcPts val="0"/>
                        </a:spcAft>
                        <a:buNone/>
                      </a:pPr>
                      <a:r>
                        <a:rPr lang="en-AU" sz="1800"/>
                        <a:t>Reason</a:t>
                      </a:r>
                      <a:endParaRPr/>
                    </a:p>
                  </a:txBody>
                  <a:tcPr marT="45725" marB="45725" marR="91450" marL="91450"/>
                </a:tc>
                <a:tc>
                  <a:txBody>
                    <a:bodyPr/>
                    <a:lstStyle/>
                    <a:p>
                      <a:pPr indent="0" lvl="0" marL="0" marR="0" rtl="0" algn="l">
                        <a:spcBef>
                          <a:spcPts val="0"/>
                        </a:spcBef>
                        <a:spcAft>
                          <a:spcPts val="0"/>
                        </a:spcAft>
                        <a:buNone/>
                      </a:pPr>
                      <a:r>
                        <a:rPr lang="en-AU" sz="1000">
                          <a:solidFill>
                            <a:schemeClr val="dk1"/>
                          </a:solidFill>
                        </a:rPr>
                        <a:t>Find an explanation for the situation/issue. Discover a relationship between theory and practice in order to seek a deep understanding of why something has happened</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significant factors impacted the situation/issue?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How do these relate to what you have previously experienced?</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evidence can you find in relevant theories to support your understanding of the events?</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impact do other perspectives have on the issue?</a:t>
                      </a:r>
                      <a:endParaRPr sz="1000"/>
                    </a:p>
                  </a:txBody>
                  <a:tcPr marT="45725" marB="45725" marR="91450" marL="91450"/>
                </a:tc>
              </a:tr>
              <a:tr h="1890075">
                <a:tc>
                  <a:txBody>
                    <a:bodyPr/>
                    <a:lstStyle/>
                    <a:p>
                      <a:pPr indent="0" lvl="0" marL="0" marR="0" rtl="0" algn="l">
                        <a:spcBef>
                          <a:spcPts val="0"/>
                        </a:spcBef>
                        <a:spcAft>
                          <a:spcPts val="0"/>
                        </a:spcAft>
                        <a:buNone/>
                      </a:pPr>
                      <a:r>
                        <a:rPr lang="en-AU" sz="1800"/>
                        <a:t>Reconstruct</a:t>
                      </a:r>
                      <a:endParaRPr/>
                    </a:p>
                  </a:txBody>
                  <a:tcPr marT="45725" marB="45725" marR="91450" marL="91450"/>
                </a:tc>
                <a:tc>
                  <a:txBody>
                    <a:bodyPr/>
                    <a:lstStyle/>
                    <a:p>
                      <a:pPr indent="0" lvl="0" marL="0" marR="0" rtl="0" algn="l">
                        <a:spcBef>
                          <a:spcPts val="0"/>
                        </a:spcBef>
                        <a:spcAft>
                          <a:spcPts val="0"/>
                        </a:spcAft>
                        <a:buClr>
                          <a:schemeClr val="dk1"/>
                        </a:buClr>
                        <a:buSzPts val="1000"/>
                        <a:buFont typeface="Arial"/>
                        <a:buNone/>
                      </a:pPr>
                      <a:r>
                        <a:rPr lang="en-AU" sz="1000">
                          <a:solidFill>
                            <a:schemeClr val="dk1"/>
                          </a:solidFill>
                        </a:rPr>
                        <a:t>Draw a conclusion and discuss the improvements that could be made. Identify any changes or improvements for future planning. Apply your learning to other contexts and your future professional practice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Why did this situation/issue occur?</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theories support your rationale?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How would you deal with the situation next time?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strategies would you develop for future practice based on what you now know? (It</a:t>
                      </a:r>
                      <a:r>
                        <a:rPr lang="en-AU" sz="1000"/>
                        <a:t> i</a:t>
                      </a:r>
                      <a:r>
                        <a:rPr lang="en-AU" sz="1000">
                          <a:solidFill>
                            <a:schemeClr val="dk1"/>
                          </a:solidFill>
                        </a:rPr>
                        <a:t>s a good practice to </a:t>
                      </a:r>
                      <a:r>
                        <a:rPr lang="en-AU" sz="1000"/>
                        <a:t>come back </a:t>
                      </a:r>
                      <a:r>
                        <a:rPr lang="en-AU" sz="1000">
                          <a:solidFill>
                            <a:schemeClr val="dk1"/>
                          </a:solidFill>
                        </a:rPr>
                        <a:t>later and adjust your responses after you</a:t>
                      </a:r>
                      <a:r>
                        <a:rPr lang="en-AU" sz="1000"/>
                        <a:t> ha</a:t>
                      </a:r>
                      <a:r>
                        <a:rPr lang="en-AU" sz="1000">
                          <a:solidFill>
                            <a:schemeClr val="dk1"/>
                          </a:solidFill>
                        </a:rPr>
                        <a:t>ve used more tool</a:t>
                      </a:r>
                      <a:r>
                        <a:rPr lang="en-AU" sz="1000"/>
                        <a:t>s</a:t>
                      </a:r>
                      <a:r>
                        <a:rPr lang="en-AU" sz="1000">
                          <a:solidFill>
                            <a:schemeClr val="dk1"/>
                          </a:solidFill>
                        </a:rPr>
                        <a:t>)</a:t>
                      </a:r>
                      <a:endParaRPr sz="1000"/>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User Persona</a:t>
            </a:r>
            <a:endParaRPr/>
          </a:p>
        </p:txBody>
      </p:sp>
      <p:sp>
        <p:nvSpPr>
          <p:cNvPr id="347" name="Google Shape;347;p32"/>
          <p:cNvSpPr txBox="1"/>
          <p:nvPr>
            <p:ph idx="1" type="body"/>
          </p:nvPr>
        </p:nvSpPr>
        <p:spPr>
          <a:xfrm>
            <a:off x="838200" y="1521823"/>
            <a:ext cx="5131526" cy="50422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600"/>
              <a:buChar char="•"/>
            </a:pPr>
            <a:r>
              <a:rPr lang="en-AU" sz="1600"/>
              <a:t>You can find templates online (Do not forget to reference them if you do) </a:t>
            </a:r>
            <a:endParaRPr sz="1600"/>
          </a:p>
          <a:p>
            <a:pPr indent="-228600" lvl="0" marL="228600" rtl="0" algn="l">
              <a:lnSpc>
                <a:spcPct val="90000"/>
              </a:lnSpc>
              <a:spcBef>
                <a:spcPts val="0"/>
              </a:spcBef>
              <a:spcAft>
                <a:spcPts val="0"/>
              </a:spcAft>
              <a:buClr>
                <a:schemeClr val="dk1"/>
              </a:buClr>
              <a:buSzPts val="1600"/>
              <a:buChar char="•"/>
            </a:pPr>
            <a:r>
              <a:rPr lang="en-AU" sz="1600"/>
              <a:t>Or, you can simply draw it up as you like</a:t>
            </a:r>
            <a:endParaRPr/>
          </a:p>
          <a:p>
            <a:pPr indent="0" lvl="0" marL="0" rtl="0" algn="l">
              <a:lnSpc>
                <a:spcPct val="90000"/>
              </a:lnSpc>
              <a:spcBef>
                <a:spcPts val="1000"/>
              </a:spcBef>
              <a:spcAft>
                <a:spcPts val="0"/>
              </a:spcAft>
              <a:buClr>
                <a:schemeClr val="dk1"/>
              </a:buClr>
              <a:buSzPts val="2800"/>
              <a:buNone/>
            </a:pPr>
            <a:r>
              <a:t/>
            </a:r>
            <a:endParaRPr/>
          </a:p>
        </p:txBody>
      </p:sp>
      <p:pic>
        <p:nvPicPr>
          <p:cNvPr descr="Nicknames can tell a lot about a user persona's background - Justinmind" id="348" name="Google Shape;348;p32"/>
          <p:cNvPicPr preferRelativeResize="0"/>
          <p:nvPr/>
        </p:nvPicPr>
        <p:blipFill rotWithShape="1">
          <a:blip r:embed="rId3">
            <a:alphaModFix/>
          </a:blip>
          <a:srcRect b="0" l="0" r="0" t="0"/>
          <a:stretch/>
        </p:blipFill>
        <p:spPr>
          <a:xfrm>
            <a:off x="581325" y="3279956"/>
            <a:ext cx="5645275" cy="3419067"/>
          </a:xfrm>
          <a:prstGeom prst="rect">
            <a:avLst/>
          </a:prstGeom>
          <a:noFill/>
          <a:ln>
            <a:noFill/>
          </a:ln>
        </p:spPr>
      </p:pic>
      <p:sp>
        <p:nvSpPr>
          <p:cNvPr id="349" name="Google Shape;349;p32"/>
          <p:cNvSpPr/>
          <p:nvPr/>
        </p:nvSpPr>
        <p:spPr>
          <a:xfrm>
            <a:off x="5436083" y="2330222"/>
            <a:ext cx="979714" cy="869632"/>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200">
                <a:solidFill>
                  <a:schemeClr val="lt1"/>
                </a:solidFill>
                <a:latin typeface="Avenir"/>
                <a:ea typeface="Avenir"/>
                <a:cs typeface="Avenir"/>
                <a:sym typeface="Avenir"/>
              </a:rPr>
              <a:t>Link persona to other tools</a:t>
            </a:r>
            <a:endParaRPr/>
          </a:p>
        </p:txBody>
      </p:sp>
      <p:cxnSp>
        <p:nvCxnSpPr>
          <p:cNvPr id="350" name="Google Shape;350;p32"/>
          <p:cNvCxnSpPr>
            <a:endCxn id="349" idx="3"/>
          </p:cNvCxnSpPr>
          <p:nvPr/>
        </p:nvCxnSpPr>
        <p:spPr>
          <a:xfrm flipH="1">
            <a:off x="6415797" y="2250238"/>
            <a:ext cx="1176900" cy="514800"/>
          </a:xfrm>
          <a:prstGeom prst="straightConnector1">
            <a:avLst/>
          </a:prstGeom>
          <a:noFill/>
          <a:ln cap="flat" cmpd="sng" w="19050">
            <a:solidFill>
              <a:schemeClr val="accent4"/>
            </a:solidFill>
            <a:prstDash val="solid"/>
            <a:miter lim="800000"/>
            <a:headEnd len="sm" w="sm" type="none"/>
            <a:tailEnd len="med" w="med" type="triangle"/>
          </a:ln>
        </p:spPr>
      </p:cxnSp>
      <p:sp>
        <p:nvSpPr>
          <p:cNvPr id="351" name="Google Shape;351;p32"/>
          <p:cNvSpPr/>
          <p:nvPr/>
        </p:nvSpPr>
        <p:spPr>
          <a:xfrm>
            <a:off x="4824098" y="5106953"/>
            <a:ext cx="1898525" cy="1222556"/>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200">
                <a:solidFill>
                  <a:schemeClr val="lt1"/>
                </a:solidFill>
                <a:latin typeface="Avenir"/>
                <a:ea typeface="Avenir"/>
                <a:cs typeface="Avenir"/>
                <a:sym typeface="Avenir"/>
              </a:rPr>
              <a:t>Choose the categories for your persona that are relevant to your problem</a:t>
            </a:r>
            <a:endParaRPr/>
          </a:p>
        </p:txBody>
      </p:sp>
      <p:cxnSp>
        <p:nvCxnSpPr>
          <p:cNvPr id="352" name="Google Shape;352;p32"/>
          <p:cNvCxnSpPr/>
          <p:nvPr/>
        </p:nvCxnSpPr>
        <p:spPr>
          <a:xfrm rot="10800000">
            <a:off x="3469821" y="4847618"/>
            <a:ext cx="2237015" cy="434675"/>
          </a:xfrm>
          <a:prstGeom prst="straightConnector1">
            <a:avLst/>
          </a:prstGeom>
          <a:noFill/>
          <a:ln cap="flat" cmpd="sng" w="19050">
            <a:solidFill>
              <a:schemeClr val="accent4"/>
            </a:solidFill>
            <a:prstDash val="solid"/>
            <a:miter lim="800000"/>
            <a:headEnd len="sm" w="sm" type="none"/>
            <a:tailEnd len="med" w="med" type="triangle"/>
          </a:ln>
        </p:spPr>
      </p:cxnSp>
      <p:sp>
        <p:nvSpPr>
          <p:cNvPr id="353" name="Google Shape;353;p32"/>
          <p:cNvSpPr/>
          <p:nvPr/>
        </p:nvSpPr>
        <p:spPr>
          <a:xfrm>
            <a:off x="167641" y="2869538"/>
            <a:ext cx="979714" cy="869632"/>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AU" sz="800">
                <a:solidFill>
                  <a:schemeClr val="lt1"/>
                </a:solidFill>
                <a:latin typeface="Avenir"/>
                <a:ea typeface="Avenir"/>
                <a:cs typeface="Avenir"/>
                <a:sym typeface="Avenir"/>
              </a:rPr>
              <a:t>Hint: </a:t>
            </a:r>
            <a:r>
              <a:rPr lang="en-AU" sz="800" u="sng">
                <a:solidFill>
                  <a:schemeClr val="hlink"/>
                </a:solidFill>
                <a:latin typeface="Avenir"/>
                <a:ea typeface="Avenir"/>
                <a:cs typeface="Avenir"/>
                <a:sym typeface="Avenir"/>
                <a:hlinkClick r:id="rId4"/>
              </a:rPr>
              <a:t>https://unsplash.com/s/photos/persona</a:t>
            </a:r>
            <a:r>
              <a:rPr lang="en-AU" sz="800">
                <a:solidFill>
                  <a:schemeClr val="lt1"/>
                </a:solidFill>
                <a:latin typeface="Avenir"/>
                <a:ea typeface="Avenir"/>
                <a:cs typeface="Avenir"/>
                <a:sym typeface="Avenir"/>
              </a:rPr>
              <a:t> (Images of people who you might want to use)</a:t>
            </a:r>
            <a:endParaRPr/>
          </a:p>
        </p:txBody>
      </p:sp>
      <p:cxnSp>
        <p:nvCxnSpPr>
          <p:cNvPr id="354" name="Google Shape;354;p32"/>
          <p:cNvCxnSpPr/>
          <p:nvPr/>
        </p:nvCxnSpPr>
        <p:spPr>
          <a:xfrm>
            <a:off x="646612" y="3744305"/>
            <a:ext cx="920931" cy="292118"/>
          </a:xfrm>
          <a:prstGeom prst="straightConnector1">
            <a:avLst/>
          </a:prstGeom>
          <a:noFill/>
          <a:ln cap="flat" cmpd="sng" w="19050">
            <a:solidFill>
              <a:schemeClr val="accent4"/>
            </a:solidFill>
            <a:prstDash val="solid"/>
            <a:miter lim="800000"/>
            <a:headEnd len="sm" w="sm" type="none"/>
            <a:tailEnd len="med" w="med" type="triangle"/>
          </a:ln>
        </p:spPr>
      </p:cxnSp>
      <p:sp>
        <p:nvSpPr>
          <p:cNvPr id="355" name="Google Shape;355;p32"/>
          <p:cNvSpPr/>
          <p:nvPr/>
        </p:nvSpPr>
        <p:spPr>
          <a:xfrm>
            <a:off x="1271151" y="2427796"/>
            <a:ext cx="2121110" cy="869632"/>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200">
                <a:solidFill>
                  <a:schemeClr val="lt1"/>
                </a:solidFill>
                <a:latin typeface="Avenir"/>
                <a:ea typeface="Avenir"/>
                <a:cs typeface="Avenir"/>
                <a:sym typeface="Avenir"/>
              </a:rPr>
              <a:t>Hint: Your persona’s picture should be relatable; not everyone is a toothy American</a:t>
            </a:r>
            <a:endParaRPr/>
          </a:p>
        </p:txBody>
      </p:sp>
      <p:graphicFrame>
        <p:nvGraphicFramePr>
          <p:cNvPr id="356" name="Google Shape;356;p32"/>
          <p:cNvGraphicFramePr/>
          <p:nvPr/>
        </p:nvGraphicFramePr>
        <p:xfrm>
          <a:off x="7029450" y="144780"/>
          <a:ext cx="3000000" cy="3000000"/>
        </p:xfrm>
        <a:graphic>
          <a:graphicData uri="http://schemas.openxmlformats.org/drawingml/2006/table">
            <a:tbl>
              <a:tblPr bandRow="1" firstRow="1">
                <a:noFill/>
                <a:tableStyleId>{3B326975-DDC9-49A1-8052-3DFF201F4187}</a:tableStyleId>
              </a:tblPr>
              <a:tblGrid>
                <a:gridCol w="1611150"/>
                <a:gridCol w="3407875"/>
              </a:tblGrid>
              <a:tr h="630025">
                <a:tc>
                  <a:txBody>
                    <a:bodyPr/>
                    <a:lstStyle/>
                    <a:p>
                      <a:pPr indent="0" lvl="0" marL="0" marR="0" rtl="0" algn="l">
                        <a:spcBef>
                          <a:spcPts val="0"/>
                        </a:spcBef>
                        <a:spcAft>
                          <a:spcPts val="0"/>
                        </a:spcAft>
                        <a:buNone/>
                      </a:pPr>
                      <a:r>
                        <a:rPr lang="en-AU" sz="1800" u="none" cap="none" strike="noStrike"/>
                        <a:t>Reflection Prompt</a:t>
                      </a:r>
                      <a:endParaRPr/>
                    </a:p>
                  </a:txBody>
                  <a:tcPr marT="45725" marB="45725" marR="91450" marL="91450"/>
                </a:tc>
                <a:tc>
                  <a:txBody>
                    <a:bodyPr/>
                    <a:lstStyle/>
                    <a:p>
                      <a:pPr indent="0" lvl="0" marL="0" marR="0" rtl="0" algn="l">
                        <a:spcBef>
                          <a:spcPts val="0"/>
                        </a:spcBef>
                        <a:spcAft>
                          <a:spcPts val="0"/>
                        </a:spcAft>
                        <a:buNone/>
                      </a:pPr>
                      <a:r>
                        <a:rPr lang="en-AU" sz="1800"/>
                        <a:t>What to Cover</a:t>
                      </a:r>
                      <a:endParaRPr/>
                    </a:p>
                  </a:txBody>
                  <a:tcPr marT="45725" marB="45725" marR="91450" marL="91450"/>
                </a:tc>
              </a:tr>
              <a:tr h="1035050">
                <a:tc>
                  <a:txBody>
                    <a:bodyPr/>
                    <a:lstStyle/>
                    <a:p>
                      <a:pPr indent="0" lvl="0" marL="0" marR="0" rtl="0" algn="l">
                        <a:spcBef>
                          <a:spcPts val="0"/>
                        </a:spcBef>
                        <a:spcAft>
                          <a:spcPts val="0"/>
                        </a:spcAft>
                        <a:buNone/>
                      </a:pPr>
                      <a:r>
                        <a:rPr lang="en-AU" sz="1800"/>
                        <a:t>Report / Respond</a:t>
                      </a:r>
                      <a:endParaRPr/>
                    </a:p>
                  </a:txBody>
                  <a:tcPr marT="45725" marB="45725" marR="91450" marL="91450"/>
                </a:tc>
                <a:tc>
                  <a:txBody>
                    <a:bodyPr/>
                    <a:lstStyle/>
                    <a:p>
                      <a:pPr indent="0" lvl="0" marL="0" marR="0" rtl="0" algn="l">
                        <a:spcBef>
                          <a:spcPts val="0"/>
                        </a:spcBef>
                        <a:spcAft>
                          <a:spcPts val="0"/>
                        </a:spcAft>
                        <a:buNone/>
                      </a:pPr>
                      <a:r>
                        <a:rPr b="0" lang="en-AU" sz="900">
                          <a:solidFill>
                            <a:schemeClr val="dk1"/>
                          </a:solidFill>
                        </a:rPr>
                        <a:t>Include a brief description of the tool, how you used it, and what you learn</a:t>
                      </a:r>
                      <a:r>
                        <a:rPr lang="en-AU" sz="900"/>
                        <a:t>t</a:t>
                      </a:r>
                      <a:r>
                        <a:rPr b="0" lang="en-AU" sz="900">
                          <a:solidFill>
                            <a:schemeClr val="dk1"/>
                          </a:solidFill>
                        </a:rPr>
                        <a:t> about the problem by using it</a:t>
                      </a:r>
                      <a:br>
                        <a:rPr b="0" lang="en-AU" sz="900">
                          <a:solidFill>
                            <a:schemeClr val="dk1"/>
                          </a:solidFill>
                        </a:rPr>
                      </a:br>
                      <a:r>
                        <a:rPr b="0" lang="en-AU" sz="900">
                          <a:solidFill>
                            <a:schemeClr val="dk1"/>
                          </a:solidFill>
                        </a:rPr>
                        <a:t>State your reaction to the tool. </a:t>
                      </a:r>
                      <a:r>
                        <a:rPr lang="en-AU" sz="900"/>
                        <a:t>W</a:t>
                      </a:r>
                      <a:r>
                        <a:rPr b="0" lang="en-AU" sz="900">
                          <a:solidFill>
                            <a:schemeClr val="dk1"/>
                          </a:solidFill>
                        </a:rPr>
                        <a:t>hat did you learn about your own learning, and </a:t>
                      </a:r>
                      <a:r>
                        <a:rPr lang="en-AU" sz="900"/>
                        <a:t>how would </a:t>
                      </a:r>
                      <a:r>
                        <a:rPr b="0" lang="en-AU" sz="900">
                          <a:solidFill>
                            <a:schemeClr val="dk1"/>
                          </a:solidFill>
                        </a:rPr>
                        <a:t>you use this tool in the future. </a:t>
                      </a:r>
                      <a:endParaRPr/>
                    </a:p>
                    <a:p>
                      <a:pPr indent="0" lvl="0" marL="0" marR="0" rtl="0" algn="l">
                        <a:spcBef>
                          <a:spcPts val="0"/>
                        </a:spcBef>
                        <a:spcAft>
                          <a:spcPts val="0"/>
                        </a:spcAft>
                        <a:buNone/>
                      </a:pPr>
                      <a:r>
                        <a:rPr lang="en-AU" sz="900">
                          <a:solidFill>
                            <a:schemeClr val="dk1"/>
                          </a:solidFill>
                        </a:rPr>
                        <a:t>What happened? </a:t>
                      </a:r>
                      <a:endParaRPr/>
                    </a:p>
                    <a:p>
                      <a:pPr indent="0" lvl="0" marL="0" marR="0" rtl="0" algn="l">
                        <a:spcBef>
                          <a:spcPts val="0"/>
                        </a:spcBef>
                        <a:spcAft>
                          <a:spcPts val="0"/>
                        </a:spcAft>
                        <a:buNone/>
                      </a:pPr>
                      <a:r>
                        <a:rPr lang="en-AU" sz="900">
                          <a:solidFill>
                            <a:schemeClr val="dk1"/>
                          </a:solidFill>
                        </a:rPr>
                        <a:t>What did you observe/feel/question about the experience?</a:t>
                      </a:r>
                      <a:endParaRPr sz="900">
                        <a:solidFill>
                          <a:schemeClr val="dk1"/>
                        </a:solidFill>
                        <a:latin typeface="Avenir"/>
                        <a:ea typeface="Avenir"/>
                        <a:cs typeface="Avenir"/>
                        <a:sym typeface="Avenir"/>
                      </a:endParaRPr>
                    </a:p>
                  </a:txBody>
                  <a:tcPr marT="45725" marB="45725" marR="91450" marL="91450"/>
                </a:tc>
              </a:tr>
              <a:tr h="1170050">
                <a:tc>
                  <a:txBody>
                    <a:bodyPr/>
                    <a:lstStyle/>
                    <a:p>
                      <a:pPr indent="0" lvl="0" marL="0" marR="0" rtl="0" algn="l">
                        <a:spcBef>
                          <a:spcPts val="0"/>
                        </a:spcBef>
                        <a:spcAft>
                          <a:spcPts val="0"/>
                        </a:spcAft>
                        <a:buNone/>
                      </a:pPr>
                      <a:r>
                        <a:rPr lang="en-AU" sz="1800"/>
                        <a:t>Relate</a:t>
                      </a:r>
                      <a:endParaRPr/>
                    </a:p>
                  </a:txBody>
                  <a:tcPr marT="45725" marB="45725" marR="91450" marL="91450"/>
                </a:tc>
                <a:tc>
                  <a:txBody>
                    <a:bodyPr/>
                    <a:lstStyle/>
                    <a:p>
                      <a:pPr indent="0" lvl="0" marL="0" marR="0" rtl="0" algn="l">
                        <a:spcBef>
                          <a:spcPts val="0"/>
                        </a:spcBef>
                        <a:spcAft>
                          <a:spcPts val="0"/>
                        </a:spcAft>
                        <a:buNone/>
                      </a:pPr>
                      <a:r>
                        <a:rPr lang="en-AU" sz="900">
                          <a:solidFill>
                            <a:schemeClr val="dk1"/>
                          </a:solidFill>
                        </a:rPr>
                        <a:t>Make a connection between the issue/situation and your own personal skills, experience and understanding</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Relate this to any relevant theoretical understandings</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Have you experienced this before? </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What sense can you make of the situation based on what you already understand?</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How does this situation relate to the theories in your course?</a:t>
                      </a:r>
                      <a:endParaRPr sz="900">
                        <a:solidFill>
                          <a:schemeClr val="dk1"/>
                        </a:solidFill>
                        <a:latin typeface="Avenir"/>
                        <a:ea typeface="Avenir"/>
                        <a:cs typeface="Avenir"/>
                        <a:sym typeface="Avenir"/>
                      </a:endParaRPr>
                    </a:p>
                  </a:txBody>
                  <a:tcPr marT="45725" marB="45725" marR="91450" marL="91450"/>
                </a:tc>
              </a:tr>
              <a:tr h="1890075">
                <a:tc>
                  <a:txBody>
                    <a:bodyPr/>
                    <a:lstStyle/>
                    <a:p>
                      <a:pPr indent="0" lvl="0" marL="0" marR="0" rtl="0" algn="l">
                        <a:spcBef>
                          <a:spcPts val="0"/>
                        </a:spcBef>
                        <a:spcAft>
                          <a:spcPts val="0"/>
                        </a:spcAft>
                        <a:buNone/>
                      </a:pPr>
                      <a:r>
                        <a:rPr lang="en-AU" sz="1800"/>
                        <a:t>Reason</a:t>
                      </a:r>
                      <a:endParaRPr/>
                    </a:p>
                  </a:txBody>
                  <a:tcPr marT="45725" marB="45725" marR="91450" marL="91450"/>
                </a:tc>
                <a:tc>
                  <a:txBody>
                    <a:bodyPr/>
                    <a:lstStyle/>
                    <a:p>
                      <a:pPr indent="0" lvl="0" marL="0" marR="0" rtl="0" algn="l">
                        <a:spcBef>
                          <a:spcPts val="0"/>
                        </a:spcBef>
                        <a:spcAft>
                          <a:spcPts val="0"/>
                        </a:spcAft>
                        <a:buNone/>
                      </a:pPr>
                      <a:r>
                        <a:rPr lang="en-AU" sz="1000">
                          <a:solidFill>
                            <a:schemeClr val="dk1"/>
                          </a:solidFill>
                        </a:rPr>
                        <a:t>Find an explanation for the situation/issue. Discover a relationship between theory and practice in order to seek a deep understanding of why something has happened</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significant factors impacted the situation/issue?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How do these relate to what you have previously experienced?</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evidence can you find in relevant theories to support your understanding of the events?</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impact do other perspectives have on the issue?</a:t>
                      </a:r>
                      <a:endParaRPr sz="1000"/>
                    </a:p>
                  </a:txBody>
                  <a:tcPr marT="45725" marB="45725" marR="91450" marL="91450"/>
                </a:tc>
              </a:tr>
              <a:tr h="1890075">
                <a:tc>
                  <a:txBody>
                    <a:bodyPr/>
                    <a:lstStyle/>
                    <a:p>
                      <a:pPr indent="0" lvl="0" marL="0" marR="0" rtl="0" algn="l">
                        <a:spcBef>
                          <a:spcPts val="0"/>
                        </a:spcBef>
                        <a:spcAft>
                          <a:spcPts val="0"/>
                        </a:spcAft>
                        <a:buNone/>
                      </a:pPr>
                      <a:r>
                        <a:rPr lang="en-AU" sz="1800"/>
                        <a:t>Reconstruct</a:t>
                      </a:r>
                      <a:endParaRPr/>
                    </a:p>
                  </a:txBody>
                  <a:tcPr marT="45725" marB="45725" marR="91450" marL="91450"/>
                </a:tc>
                <a:tc>
                  <a:txBody>
                    <a:bodyPr/>
                    <a:lstStyle/>
                    <a:p>
                      <a:pPr indent="0" lvl="0" marL="0" marR="0" rtl="0" algn="l">
                        <a:spcBef>
                          <a:spcPts val="0"/>
                        </a:spcBef>
                        <a:spcAft>
                          <a:spcPts val="0"/>
                        </a:spcAft>
                        <a:buClr>
                          <a:schemeClr val="dk1"/>
                        </a:buClr>
                        <a:buSzPts val="1000"/>
                        <a:buFont typeface="Arial"/>
                        <a:buNone/>
                      </a:pPr>
                      <a:r>
                        <a:rPr lang="en-AU" sz="1000">
                          <a:solidFill>
                            <a:schemeClr val="dk1"/>
                          </a:solidFill>
                        </a:rPr>
                        <a:t>Draw a conclusion and discuss the improvements that could be made. Identify any changes or improvements for future planning. Apply your learning to other contexts and your future professional practice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Why did this situation/issue occur?</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theories support your rationale?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How would you deal with the situation next time?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strategies would you develop for future practice based on what you now know? (It</a:t>
                      </a:r>
                      <a:r>
                        <a:rPr lang="en-AU" sz="1000"/>
                        <a:t> i</a:t>
                      </a:r>
                      <a:r>
                        <a:rPr lang="en-AU" sz="1000">
                          <a:solidFill>
                            <a:schemeClr val="dk1"/>
                          </a:solidFill>
                        </a:rPr>
                        <a:t>s a good practice to </a:t>
                      </a:r>
                      <a:r>
                        <a:rPr lang="en-AU" sz="1000"/>
                        <a:t>come back </a:t>
                      </a:r>
                      <a:r>
                        <a:rPr lang="en-AU" sz="1000">
                          <a:solidFill>
                            <a:schemeClr val="dk1"/>
                          </a:solidFill>
                        </a:rPr>
                        <a:t>later and adjust your responses after you</a:t>
                      </a:r>
                      <a:r>
                        <a:rPr lang="en-AU" sz="1000"/>
                        <a:t> ha</a:t>
                      </a:r>
                      <a:r>
                        <a:rPr lang="en-AU" sz="1000">
                          <a:solidFill>
                            <a:schemeClr val="dk1"/>
                          </a:solidFill>
                        </a:rPr>
                        <a:t>ve used more tool</a:t>
                      </a:r>
                      <a:r>
                        <a:rPr lang="en-AU" sz="1000"/>
                        <a:t>s</a:t>
                      </a:r>
                      <a:r>
                        <a:rPr lang="en-AU" sz="1000">
                          <a:solidFill>
                            <a:schemeClr val="dk1"/>
                          </a:solidFill>
                        </a:rPr>
                        <a:t>)</a:t>
                      </a:r>
                      <a:endParaRPr sz="1000"/>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33"/>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62" name="Google Shape;362;p33"/>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63" name="Google Shape;363;p3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64" name="Google Shape;364;p33"/>
          <p:cNvSpPr txBox="1"/>
          <p:nvPr>
            <p:ph type="title"/>
          </p:nvPr>
        </p:nvSpPr>
        <p:spPr>
          <a:xfrm>
            <a:off x="6094476" y="486184"/>
            <a:ext cx="5454056"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wentieth Century"/>
              <a:buNone/>
            </a:pPr>
            <a:r>
              <a:rPr lang="en-AU" sz="4100">
                <a:solidFill>
                  <a:schemeClr val="dk1"/>
                </a:solidFill>
                <a:latin typeface="Twentieth Century"/>
                <a:ea typeface="Twentieth Century"/>
                <a:cs typeface="Twentieth Century"/>
                <a:sym typeface="Twentieth Century"/>
              </a:rPr>
              <a:t>Initial </a:t>
            </a:r>
            <a:r>
              <a:rPr lang="en-AU" sz="4100"/>
              <a:t>P</a:t>
            </a:r>
            <a:r>
              <a:rPr lang="en-AU" sz="4100">
                <a:solidFill>
                  <a:schemeClr val="dk1"/>
                </a:solidFill>
                <a:latin typeface="Twentieth Century"/>
                <a:ea typeface="Twentieth Century"/>
                <a:cs typeface="Twentieth Century"/>
                <a:sym typeface="Twentieth Century"/>
              </a:rPr>
              <a:t>roject </a:t>
            </a:r>
            <a:r>
              <a:rPr lang="en-AU" sz="4100"/>
              <a:t>B</a:t>
            </a:r>
            <a:r>
              <a:rPr lang="en-AU" sz="4100">
                <a:solidFill>
                  <a:schemeClr val="dk1"/>
                </a:solidFill>
                <a:latin typeface="Twentieth Century"/>
                <a:ea typeface="Twentieth Century"/>
                <a:cs typeface="Twentieth Century"/>
                <a:sym typeface="Twentieth Century"/>
              </a:rPr>
              <a:t>rief </a:t>
            </a:r>
            <a:r>
              <a:rPr lang="en-AU" sz="4100"/>
              <a:t>or P</a:t>
            </a:r>
            <a:r>
              <a:rPr lang="en-AU" sz="4100">
                <a:solidFill>
                  <a:schemeClr val="dk1"/>
                </a:solidFill>
                <a:latin typeface="Twentieth Century"/>
                <a:ea typeface="Twentieth Century"/>
                <a:cs typeface="Twentieth Century"/>
                <a:sym typeface="Twentieth Century"/>
              </a:rPr>
              <a:t>roject </a:t>
            </a:r>
            <a:r>
              <a:rPr lang="en-AU" sz="4100"/>
              <a:t>S</a:t>
            </a:r>
            <a:r>
              <a:rPr lang="en-AU" sz="4100">
                <a:solidFill>
                  <a:schemeClr val="dk1"/>
                </a:solidFill>
                <a:latin typeface="Twentieth Century"/>
                <a:ea typeface="Twentieth Century"/>
                <a:cs typeface="Twentieth Century"/>
                <a:sym typeface="Twentieth Century"/>
              </a:rPr>
              <a:t>cope (+</a:t>
            </a:r>
            <a:r>
              <a:rPr lang="en-AU" sz="4100"/>
              <a:t> I</a:t>
            </a:r>
            <a:r>
              <a:rPr lang="en-AU" sz="4100">
                <a:solidFill>
                  <a:schemeClr val="dk1"/>
                </a:solidFill>
                <a:latin typeface="Twentieth Century"/>
                <a:ea typeface="Twentieth Century"/>
                <a:cs typeface="Twentieth Century"/>
                <a:sym typeface="Twentieth Century"/>
              </a:rPr>
              <a:t>nsights </a:t>
            </a:r>
            <a:r>
              <a:rPr lang="en-AU" sz="4100"/>
              <a:t>and</a:t>
            </a:r>
            <a:r>
              <a:rPr lang="en-AU" sz="4100">
                <a:solidFill>
                  <a:schemeClr val="dk1"/>
                </a:solidFill>
                <a:latin typeface="Twentieth Century"/>
                <a:ea typeface="Twentieth Century"/>
                <a:cs typeface="Twentieth Century"/>
                <a:sym typeface="Twentieth Century"/>
              </a:rPr>
              <a:t> </a:t>
            </a:r>
            <a:r>
              <a:rPr lang="en-AU" sz="4100"/>
              <a:t>R</a:t>
            </a:r>
            <a:r>
              <a:rPr lang="en-AU" sz="4100">
                <a:solidFill>
                  <a:schemeClr val="dk1"/>
                </a:solidFill>
                <a:latin typeface="Twentieth Century"/>
                <a:ea typeface="Twentieth Century"/>
                <a:cs typeface="Twentieth Century"/>
                <a:sym typeface="Twentieth Century"/>
              </a:rPr>
              <a:t>evisions)</a:t>
            </a:r>
            <a:endParaRPr/>
          </a:p>
        </p:txBody>
      </p:sp>
      <p:pic>
        <p:nvPicPr>
          <p:cNvPr id="365" name="Google Shape;365;p33"/>
          <p:cNvPicPr preferRelativeResize="0"/>
          <p:nvPr/>
        </p:nvPicPr>
        <p:blipFill rotWithShape="1">
          <a:blip r:embed="rId3">
            <a:alphaModFix/>
          </a:blip>
          <a:srcRect b="0" l="0" r="0" t="0"/>
          <a:stretch/>
        </p:blipFill>
        <p:spPr>
          <a:xfrm>
            <a:off x="502024" y="845412"/>
            <a:ext cx="5167125" cy="3526563"/>
          </a:xfrm>
          <a:prstGeom prst="rect">
            <a:avLst/>
          </a:prstGeom>
          <a:noFill/>
          <a:ln>
            <a:noFill/>
          </a:ln>
          <a:effectLst>
            <a:outerShdw blurRad="292100" rotWithShape="0" algn="tl" dir="2700000" dist="139700">
              <a:srgbClr val="333333">
                <a:alpha val="64705"/>
              </a:srgbClr>
            </a:outerShdw>
          </a:effectLst>
        </p:spPr>
      </p:pic>
      <p:pic>
        <p:nvPicPr>
          <p:cNvPr id="366" name="Google Shape;366;p33"/>
          <p:cNvPicPr preferRelativeResize="0"/>
          <p:nvPr>
            <p:ph idx="1" type="body"/>
          </p:nvPr>
        </p:nvPicPr>
        <p:blipFill rotWithShape="1">
          <a:blip r:embed="rId4">
            <a:alphaModFix/>
          </a:blip>
          <a:srcRect b="0" l="0" r="0" t="0"/>
          <a:stretch/>
        </p:blipFill>
        <p:spPr>
          <a:xfrm>
            <a:off x="6094476" y="2085975"/>
            <a:ext cx="5511056" cy="3885295"/>
          </a:xfrm>
          <a:prstGeom prst="rect">
            <a:avLst/>
          </a:prstGeom>
          <a:noFill/>
          <a:ln>
            <a:noFill/>
          </a:ln>
          <a:effectLst>
            <a:outerShdw blurRad="292100" rotWithShape="0" algn="tl" dir="2700000" dist="139700">
              <a:srgbClr val="333333">
                <a:alpha val="64705"/>
              </a:srgbClr>
            </a:outerShdw>
          </a:effectLst>
        </p:spPr>
      </p:pic>
      <p:sp>
        <p:nvSpPr>
          <p:cNvPr id="367" name="Google Shape;367;p33"/>
          <p:cNvSpPr/>
          <p:nvPr/>
        </p:nvSpPr>
        <p:spPr>
          <a:xfrm rot="-535889">
            <a:off x="-991925" y="5644752"/>
            <a:ext cx="2987899" cy="2987899"/>
          </a:xfrm>
          <a:prstGeom prst="arc">
            <a:avLst>
              <a:gd fmla="val 16200000" name="adj1"/>
              <a:gd fmla="val 21581479"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4"/>
          <p:cNvSpPr txBox="1"/>
          <p:nvPr>
            <p:ph type="title"/>
          </p:nvPr>
        </p:nvSpPr>
        <p:spPr>
          <a:xfrm>
            <a:off x="838200" y="365125"/>
            <a:ext cx="587284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Reflect on your brief and project scope</a:t>
            </a:r>
            <a:endParaRPr/>
          </a:p>
        </p:txBody>
      </p:sp>
      <p:sp>
        <p:nvSpPr>
          <p:cNvPr id="373" name="Google Shape;373;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215265" lvl="0" marL="228600" rtl="0" algn="l">
              <a:lnSpc>
                <a:spcPct val="90000"/>
              </a:lnSpc>
              <a:spcBef>
                <a:spcPts val="0"/>
              </a:spcBef>
              <a:spcAft>
                <a:spcPts val="0"/>
              </a:spcAft>
              <a:buClr>
                <a:schemeClr val="dk1"/>
              </a:buClr>
              <a:buSzPct val="100000"/>
              <a:buChar char="•"/>
            </a:pPr>
            <a:r>
              <a:rPr lang="en-AU" sz="2800"/>
              <a:t>Include the brief as an appendix </a:t>
            </a:r>
            <a:r>
              <a:rPr lang="en-AU"/>
              <a:t>or </a:t>
            </a:r>
            <a:r>
              <a:rPr lang="en-AU" sz="2800"/>
              <a:t>add a photo in here</a:t>
            </a:r>
            <a:endParaRPr/>
          </a:p>
          <a:p>
            <a:pPr indent="-215265" lvl="0" marL="228600" rtl="0" algn="l">
              <a:lnSpc>
                <a:spcPct val="90000"/>
              </a:lnSpc>
              <a:spcBef>
                <a:spcPts val="1000"/>
              </a:spcBef>
              <a:spcAft>
                <a:spcPts val="0"/>
              </a:spcAft>
              <a:buClr>
                <a:schemeClr val="dk1"/>
              </a:buClr>
              <a:buSzPct val="100000"/>
              <a:buChar char="•"/>
            </a:pPr>
            <a:r>
              <a:rPr lang="en-AU" sz="2800"/>
              <a:t>Summarise what</a:t>
            </a:r>
            <a:r>
              <a:rPr lang="en-AU"/>
              <a:t> i</a:t>
            </a:r>
            <a:r>
              <a:rPr lang="en-AU" sz="2800"/>
              <a:t>s really important</a:t>
            </a:r>
            <a:endParaRPr/>
          </a:p>
          <a:p>
            <a:pPr indent="-215265" lvl="0" marL="228600" rtl="0" algn="l">
              <a:lnSpc>
                <a:spcPct val="90000"/>
              </a:lnSpc>
              <a:spcBef>
                <a:spcPts val="1000"/>
              </a:spcBef>
              <a:spcAft>
                <a:spcPts val="0"/>
              </a:spcAft>
              <a:buClr>
                <a:schemeClr val="dk1"/>
              </a:buClr>
              <a:buSzPct val="100000"/>
              <a:buChar char="•"/>
            </a:pPr>
            <a:r>
              <a:rPr lang="en-AU" sz="2800"/>
              <a:t>A </a:t>
            </a:r>
            <a:r>
              <a:rPr lang="en-AU"/>
              <a:t>b</a:t>
            </a:r>
            <a:r>
              <a:rPr lang="en-AU" sz="2800"/>
              <a:t>rief should be brief!</a:t>
            </a:r>
            <a:endParaRPr/>
          </a:p>
          <a:p>
            <a:pPr indent="-215265" lvl="0" marL="228600" rtl="0" algn="l">
              <a:lnSpc>
                <a:spcPct val="90000"/>
              </a:lnSpc>
              <a:spcBef>
                <a:spcPts val="1000"/>
              </a:spcBef>
              <a:spcAft>
                <a:spcPts val="0"/>
              </a:spcAft>
              <a:buClr>
                <a:schemeClr val="dk1"/>
              </a:buClr>
              <a:buSzPct val="100000"/>
              <a:buChar char="•"/>
            </a:pPr>
            <a:r>
              <a:rPr lang="en-AU" sz="2800">
                <a:highlight>
                  <a:srgbClr val="FFFF00"/>
                </a:highlight>
              </a:rPr>
              <a:t>Performance </a:t>
            </a:r>
            <a:r>
              <a:rPr lang="en-AU">
                <a:highlight>
                  <a:srgbClr val="FFFF00"/>
                </a:highlight>
              </a:rPr>
              <a:t>C</a:t>
            </a:r>
            <a:r>
              <a:rPr lang="en-AU" sz="2800">
                <a:highlight>
                  <a:srgbClr val="FFFF00"/>
                </a:highlight>
              </a:rPr>
              <a:t>riteria specifically requires you to develop and submit a design criteria. </a:t>
            </a:r>
            <a:r>
              <a:rPr lang="en-AU">
                <a:highlight>
                  <a:srgbClr val="FFFF00"/>
                </a:highlight>
              </a:rPr>
              <a:t>Hence, </a:t>
            </a:r>
            <a:r>
              <a:rPr lang="en-AU" sz="2800">
                <a:highlight>
                  <a:srgbClr val="FFFF00"/>
                </a:highlight>
              </a:rPr>
              <a:t>this is critical</a:t>
            </a:r>
            <a:endParaRPr/>
          </a:p>
          <a:p>
            <a:pPr indent="-215265" lvl="0" marL="228600" rtl="0" algn="l">
              <a:lnSpc>
                <a:spcPct val="90000"/>
              </a:lnSpc>
              <a:spcBef>
                <a:spcPts val="1000"/>
              </a:spcBef>
              <a:spcAft>
                <a:spcPts val="0"/>
              </a:spcAft>
              <a:buClr>
                <a:schemeClr val="dk1"/>
              </a:buClr>
              <a:buSzPct val="100000"/>
              <a:buChar char="•"/>
            </a:pPr>
            <a:r>
              <a:rPr lang="en-AU" sz="2800"/>
              <a:t>Insights are what matters. How did your understanding of the problem change as you used the different tools?</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374" name="Google Shape;374;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64135" lvl="0" marL="228600" rtl="0" algn="l">
              <a:lnSpc>
                <a:spcPct val="90000"/>
              </a:lnSpc>
              <a:spcBef>
                <a:spcPts val="0"/>
              </a:spcBef>
              <a:spcAft>
                <a:spcPts val="0"/>
              </a:spcAft>
              <a:buClr>
                <a:schemeClr val="dk1"/>
              </a:buClr>
              <a:buSzPct val="100000"/>
              <a:buNone/>
            </a:pPr>
            <a:r>
              <a:t/>
            </a:r>
            <a:endParaRPr/>
          </a:p>
        </p:txBody>
      </p:sp>
      <p:graphicFrame>
        <p:nvGraphicFramePr>
          <p:cNvPr id="375" name="Google Shape;375;p34"/>
          <p:cNvGraphicFramePr/>
          <p:nvPr/>
        </p:nvGraphicFramePr>
        <p:xfrm>
          <a:off x="7029450" y="144780"/>
          <a:ext cx="3000000" cy="3000000"/>
        </p:xfrm>
        <a:graphic>
          <a:graphicData uri="http://schemas.openxmlformats.org/drawingml/2006/table">
            <a:tbl>
              <a:tblPr bandRow="1" firstRow="1">
                <a:noFill/>
                <a:tableStyleId>{3B326975-DDC9-49A1-8052-3DFF201F4187}</a:tableStyleId>
              </a:tblPr>
              <a:tblGrid>
                <a:gridCol w="1611150"/>
                <a:gridCol w="3407875"/>
              </a:tblGrid>
              <a:tr h="630025">
                <a:tc>
                  <a:txBody>
                    <a:bodyPr/>
                    <a:lstStyle/>
                    <a:p>
                      <a:pPr indent="0" lvl="0" marL="0" marR="0" rtl="0" algn="l">
                        <a:spcBef>
                          <a:spcPts val="0"/>
                        </a:spcBef>
                        <a:spcAft>
                          <a:spcPts val="0"/>
                        </a:spcAft>
                        <a:buNone/>
                      </a:pPr>
                      <a:r>
                        <a:rPr lang="en-AU" sz="1800" u="none" cap="none" strike="noStrike"/>
                        <a:t>Reflection Prompt</a:t>
                      </a:r>
                      <a:endParaRPr/>
                    </a:p>
                  </a:txBody>
                  <a:tcPr marT="45725" marB="45725" marR="91450" marL="91450"/>
                </a:tc>
                <a:tc>
                  <a:txBody>
                    <a:bodyPr/>
                    <a:lstStyle/>
                    <a:p>
                      <a:pPr indent="0" lvl="0" marL="0" marR="0" rtl="0" algn="l">
                        <a:spcBef>
                          <a:spcPts val="0"/>
                        </a:spcBef>
                        <a:spcAft>
                          <a:spcPts val="0"/>
                        </a:spcAft>
                        <a:buNone/>
                      </a:pPr>
                      <a:r>
                        <a:rPr lang="en-AU" sz="1800"/>
                        <a:t>What to Cover</a:t>
                      </a:r>
                      <a:endParaRPr/>
                    </a:p>
                  </a:txBody>
                  <a:tcPr marT="45725" marB="45725" marR="91450" marL="91450"/>
                </a:tc>
              </a:tr>
              <a:tr h="1035050">
                <a:tc>
                  <a:txBody>
                    <a:bodyPr/>
                    <a:lstStyle/>
                    <a:p>
                      <a:pPr indent="0" lvl="0" marL="0" marR="0" rtl="0" algn="l">
                        <a:spcBef>
                          <a:spcPts val="0"/>
                        </a:spcBef>
                        <a:spcAft>
                          <a:spcPts val="0"/>
                        </a:spcAft>
                        <a:buNone/>
                      </a:pPr>
                      <a:r>
                        <a:rPr lang="en-AU" sz="1800"/>
                        <a:t>Report / Respond</a:t>
                      </a:r>
                      <a:endParaRPr/>
                    </a:p>
                  </a:txBody>
                  <a:tcPr marT="45725" marB="45725" marR="91450" marL="91450"/>
                </a:tc>
                <a:tc>
                  <a:txBody>
                    <a:bodyPr/>
                    <a:lstStyle/>
                    <a:p>
                      <a:pPr indent="0" lvl="0" marL="0" marR="0" rtl="0" algn="l">
                        <a:spcBef>
                          <a:spcPts val="0"/>
                        </a:spcBef>
                        <a:spcAft>
                          <a:spcPts val="0"/>
                        </a:spcAft>
                        <a:buNone/>
                      </a:pPr>
                      <a:r>
                        <a:rPr b="0" lang="en-AU" sz="900">
                          <a:solidFill>
                            <a:schemeClr val="dk1"/>
                          </a:solidFill>
                        </a:rPr>
                        <a:t>Include a brief description of the tool, how you used it, and what you learn</a:t>
                      </a:r>
                      <a:r>
                        <a:rPr lang="en-AU" sz="900"/>
                        <a:t>t</a:t>
                      </a:r>
                      <a:r>
                        <a:rPr b="0" lang="en-AU" sz="900">
                          <a:solidFill>
                            <a:schemeClr val="dk1"/>
                          </a:solidFill>
                        </a:rPr>
                        <a:t> about the problem by using it</a:t>
                      </a:r>
                      <a:br>
                        <a:rPr b="0" lang="en-AU" sz="900">
                          <a:solidFill>
                            <a:schemeClr val="dk1"/>
                          </a:solidFill>
                        </a:rPr>
                      </a:br>
                      <a:r>
                        <a:rPr b="0" lang="en-AU" sz="900">
                          <a:solidFill>
                            <a:schemeClr val="dk1"/>
                          </a:solidFill>
                        </a:rPr>
                        <a:t>State your reaction to the tool. </a:t>
                      </a:r>
                      <a:r>
                        <a:rPr lang="en-AU" sz="900"/>
                        <a:t>W</a:t>
                      </a:r>
                      <a:r>
                        <a:rPr b="0" lang="en-AU" sz="900">
                          <a:solidFill>
                            <a:schemeClr val="dk1"/>
                          </a:solidFill>
                        </a:rPr>
                        <a:t>hat did you learn about your own learning, and </a:t>
                      </a:r>
                      <a:r>
                        <a:rPr lang="en-AU" sz="900"/>
                        <a:t>how would </a:t>
                      </a:r>
                      <a:r>
                        <a:rPr b="0" lang="en-AU" sz="900">
                          <a:solidFill>
                            <a:schemeClr val="dk1"/>
                          </a:solidFill>
                        </a:rPr>
                        <a:t>you use this tool in the future. </a:t>
                      </a:r>
                      <a:endParaRPr/>
                    </a:p>
                    <a:p>
                      <a:pPr indent="0" lvl="0" marL="0" marR="0" rtl="0" algn="l">
                        <a:spcBef>
                          <a:spcPts val="0"/>
                        </a:spcBef>
                        <a:spcAft>
                          <a:spcPts val="0"/>
                        </a:spcAft>
                        <a:buNone/>
                      </a:pPr>
                      <a:r>
                        <a:rPr lang="en-AU" sz="900">
                          <a:solidFill>
                            <a:schemeClr val="dk1"/>
                          </a:solidFill>
                        </a:rPr>
                        <a:t>What happened? </a:t>
                      </a:r>
                      <a:endParaRPr/>
                    </a:p>
                    <a:p>
                      <a:pPr indent="0" lvl="0" marL="0" marR="0" rtl="0" algn="l">
                        <a:spcBef>
                          <a:spcPts val="0"/>
                        </a:spcBef>
                        <a:spcAft>
                          <a:spcPts val="0"/>
                        </a:spcAft>
                        <a:buNone/>
                      </a:pPr>
                      <a:r>
                        <a:rPr lang="en-AU" sz="900">
                          <a:solidFill>
                            <a:schemeClr val="dk1"/>
                          </a:solidFill>
                        </a:rPr>
                        <a:t>What did you observe/feel/question about the experience?</a:t>
                      </a:r>
                      <a:endParaRPr sz="900">
                        <a:solidFill>
                          <a:schemeClr val="dk1"/>
                        </a:solidFill>
                        <a:latin typeface="Avenir"/>
                        <a:ea typeface="Avenir"/>
                        <a:cs typeface="Avenir"/>
                        <a:sym typeface="Avenir"/>
                      </a:endParaRPr>
                    </a:p>
                  </a:txBody>
                  <a:tcPr marT="45725" marB="45725" marR="91450" marL="91450"/>
                </a:tc>
              </a:tr>
              <a:tr h="1170050">
                <a:tc>
                  <a:txBody>
                    <a:bodyPr/>
                    <a:lstStyle/>
                    <a:p>
                      <a:pPr indent="0" lvl="0" marL="0" marR="0" rtl="0" algn="l">
                        <a:spcBef>
                          <a:spcPts val="0"/>
                        </a:spcBef>
                        <a:spcAft>
                          <a:spcPts val="0"/>
                        </a:spcAft>
                        <a:buNone/>
                      </a:pPr>
                      <a:r>
                        <a:rPr lang="en-AU" sz="1800"/>
                        <a:t>Relate</a:t>
                      </a:r>
                      <a:endParaRPr/>
                    </a:p>
                  </a:txBody>
                  <a:tcPr marT="45725" marB="45725" marR="91450" marL="91450"/>
                </a:tc>
                <a:tc>
                  <a:txBody>
                    <a:bodyPr/>
                    <a:lstStyle/>
                    <a:p>
                      <a:pPr indent="0" lvl="0" marL="0" marR="0" rtl="0" algn="l">
                        <a:spcBef>
                          <a:spcPts val="0"/>
                        </a:spcBef>
                        <a:spcAft>
                          <a:spcPts val="0"/>
                        </a:spcAft>
                        <a:buNone/>
                      </a:pPr>
                      <a:r>
                        <a:rPr lang="en-AU" sz="900">
                          <a:solidFill>
                            <a:schemeClr val="dk1"/>
                          </a:solidFill>
                        </a:rPr>
                        <a:t>Make a connection between the issue/situation and your own personal skills, experience and understanding</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Relate this to any relevant theoretical understandings</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Have you experienced this before? </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What sense can you make of the situation based on what you already understand?</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How does this situation relate to the theories in your course?</a:t>
                      </a:r>
                      <a:endParaRPr sz="900">
                        <a:solidFill>
                          <a:schemeClr val="dk1"/>
                        </a:solidFill>
                        <a:latin typeface="Avenir"/>
                        <a:ea typeface="Avenir"/>
                        <a:cs typeface="Avenir"/>
                        <a:sym typeface="Avenir"/>
                      </a:endParaRPr>
                    </a:p>
                  </a:txBody>
                  <a:tcPr marT="45725" marB="45725" marR="91450" marL="91450"/>
                </a:tc>
              </a:tr>
              <a:tr h="1890075">
                <a:tc>
                  <a:txBody>
                    <a:bodyPr/>
                    <a:lstStyle/>
                    <a:p>
                      <a:pPr indent="0" lvl="0" marL="0" marR="0" rtl="0" algn="l">
                        <a:spcBef>
                          <a:spcPts val="0"/>
                        </a:spcBef>
                        <a:spcAft>
                          <a:spcPts val="0"/>
                        </a:spcAft>
                        <a:buNone/>
                      </a:pPr>
                      <a:r>
                        <a:rPr lang="en-AU" sz="1800"/>
                        <a:t>Reason</a:t>
                      </a:r>
                      <a:endParaRPr/>
                    </a:p>
                  </a:txBody>
                  <a:tcPr marT="45725" marB="45725" marR="91450" marL="91450"/>
                </a:tc>
                <a:tc>
                  <a:txBody>
                    <a:bodyPr/>
                    <a:lstStyle/>
                    <a:p>
                      <a:pPr indent="0" lvl="0" marL="0" marR="0" rtl="0" algn="l">
                        <a:spcBef>
                          <a:spcPts val="0"/>
                        </a:spcBef>
                        <a:spcAft>
                          <a:spcPts val="0"/>
                        </a:spcAft>
                        <a:buNone/>
                      </a:pPr>
                      <a:r>
                        <a:rPr lang="en-AU" sz="1000">
                          <a:solidFill>
                            <a:schemeClr val="dk1"/>
                          </a:solidFill>
                        </a:rPr>
                        <a:t>Find an explanation for the situation/issue. Discover a relationship between theory and practice in order to seek a deep understanding of why something has happened</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significant factors impacted the situation/issue?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How do these relate to what you have previously experienced?</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evidence can you find in relevant theories to support your understanding of the events?</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impact do other perspectives have on the issue?</a:t>
                      </a:r>
                      <a:endParaRPr sz="1000"/>
                    </a:p>
                  </a:txBody>
                  <a:tcPr marT="45725" marB="45725" marR="91450" marL="91450"/>
                </a:tc>
              </a:tr>
              <a:tr h="1890075">
                <a:tc>
                  <a:txBody>
                    <a:bodyPr/>
                    <a:lstStyle/>
                    <a:p>
                      <a:pPr indent="0" lvl="0" marL="0" marR="0" rtl="0" algn="l">
                        <a:spcBef>
                          <a:spcPts val="0"/>
                        </a:spcBef>
                        <a:spcAft>
                          <a:spcPts val="0"/>
                        </a:spcAft>
                        <a:buNone/>
                      </a:pPr>
                      <a:r>
                        <a:rPr lang="en-AU" sz="1800"/>
                        <a:t>Reconstruct</a:t>
                      </a:r>
                      <a:endParaRPr/>
                    </a:p>
                  </a:txBody>
                  <a:tcPr marT="45725" marB="45725" marR="91450" marL="91450"/>
                </a:tc>
                <a:tc>
                  <a:txBody>
                    <a:bodyPr/>
                    <a:lstStyle/>
                    <a:p>
                      <a:pPr indent="0" lvl="0" marL="0" marR="0" rtl="0" algn="l">
                        <a:spcBef>
                          <a:spcPts val="0"/>
                        </a:spcBef>
                        <a:spcAft>
                          <a:spcPts val="0"/>
                        </a:spcAft>
                        <a:buClr>
                          <a:schemeClr val="dk1"/>
                        </a:buClr>
                        <a:buSzPts val="1000"/>
                        <a:buFont typeface="Arial"/>
                        <a:buNone/>
                      </a:pPr>
                      <a:r>
                        <a:rPr lang="en-AU" sz="1000">
                          <a:solidFill>
                            <a:schemeClr val="dk1"/>
                          </a:solidFill>
                        </a:rPr>
                        <a:t>Draw a conclusion and discuss the improvements that could be made. Identify any changes or improvements for future planning. Apply your learning to other contexts and your future professional practice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Why did this situation/issue occur?</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theories support your rationale?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How would you deal with the situation next time?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strategies would you develop for future practice based on what you now know? (It</a:t>
                      </a:r>
                      <a:r>
                        <a:rPr lang="en-AU" sz="1000"/>
                        <a:t> i</a:t>
                      </a:r>
                      <a:r>
                        <a:rPr lang="en-AU" sz="1000">
                          <a:solidFill>
                            <a:schemeClr val="dk1"/>
                          </a:solidFill>
                        </a:rPr>
                        <a:t>s a good practice to </a:t>
                      </a:r>
                      <a:r>
                        <a:rPr lang="en-AU" sz="1000"/>
                        <a:t>come back </a:t>
                      </a:r>
                      <a:r>
                        <a:rPr lang="en-AU" sz="1000">
                          <a:solidFill>
                            <a:schemeClr val="dk1"/>
                          </a:solidFill>
                        </a:rPr>
                        <a:t>later and adjust your responses after you</a:t>
                      </a:r>
                      <a:r>
                        <a:rPr lang="en-AU" sz="1000"/>
                        <a:t> ha</a:t>
                      </a:r>
                      <a:r>
                        <a:rPr lang="en-AU" sz="1000">
                          <a:solidFill>
                            <a:schemeClr val="dk1"/>
                          </a:solidFill>
                        </a:rPr>
                        <a:t>ve used more tool</a:t>
                      </a:r>
                      <a:r>
                        <a:rPr lang="en-AU" sz="1000"/>
                        <a:t>s</a:t>
                      </a:r>
                      <a:r>
                        <a:rPr lang="en-AU" sz="1000">
                          <a:solidFill>
                            <a:schemeClr val="dk1"/>
                          </a:solidFill>
                        </a:rPr>
                        <a:t>)</a:t>
                      </a:r>
                      <a:endParaRPr sz="1000"/>
                    </a:p>
                  </a:txBody>
                  <a:tcPr marT="45725" marB="45725" marR="91450" marL="9145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1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43" name="Google Shape;143;p17"/>
          <p:cNvSpPr/>
          <p:nvPr/>
        </p:nvSpPr>
        <p:spPr>
          <a:xfrm rot="-853893">
            <a:off x="8175088" y="457951"/>
            <a:ext cx="2987899" cy="2987899"/>
          </a:xfrm>
          <a:prstGeom prst="arc">
            <a:avLst>
              <a:gd fmla="val 14612914"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44" name="Google Shape;14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wentieth Century"/>
              <a:buNone/>
            </a:pPr>
            <a:r>
              <a:rPr lang="en-AU"/>
              <a:t>Features of Annotated Portfolios</a:t>
            </a:r>
            <a:endParaRPr/>
          </a:p>
        </p:txBody>
      </p:sp>
      <p:sp>
        <p:nvSpPr>
          <p:cNvPr id="145" name="Google Shape;14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t/>
            </a:r>
            <a:endParaRPr>
              <a:solidFill>
                <a:srgbClr val="888888"/>
              </a:solidFill>
            </a:endParaRPr>
          </a:p>
        </p:txBody>
      </p:sp>
      <p:sp>
        <p:nvSpPr>
          <p:cNvPr id="146" name="Google Shape;14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t/>
            </a:r>
            <a:endParaRPr>
              <a:solidFill>
                <a:srgbClr val="888888"/>
              </a:solidFill>
            </a:endParaRPr>
          </a:p>
        </p:txBody>
      </p:sp>
      <p:sp>
        <p:nvSpPr>
          <p:cNvPr id="147" name="Google Shape;14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AU">
                <a:solidFill>
                  <a:srgbClr val="888888"/>
                </a:solidFill>
              </a:rPr>
              <a:t>‹#›</a:t>
            </a:fld>
            <a:endParaRPr>
              <a:solidFill>
                <a:srgbClr val="888888"/>
              </a:solidFill>
            </a:endParaRPr>
          </a:p>
        </p:txBody>
      </p:sp>
      <p:grpSp>
        <p:nvGrpSpPr>
          <p:cNvPr id="148" name="Google Shape;148;p17"/>
          <p:cNvGrpSpPr/>
          <p:nvPr/>
        </p:nvGrpSpPr>
        <p:grpSpPr>
          <a:xfrm>
            <a:off x="838251" y="2031551"/>
            <a:ext cx="10515496" cy="3447360"/>
            <a:chOff x="51" y="205926"/>
            <a:chExt cx="10515496" cy="3447360"/>
          </a:xfrm>
        </p:grpSpPr>
        <p:sp>
          <p:nvSpPr>
            <p:cNvPr id="149" name="Google Shape;149;p17"/>
            <p:cNvSpPr/>
            <p:nvPr/>
          </p:nvSpPr>
          <p:spPr>
            <a:xfrm>
              <a:off x="51" y="205926"/>
              <a:ext cx="4913783" cy="460800"/>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txBox="1"/>
            <p:nvPr/>
          </p:nvSpPr>
          <p:spPr>
            <a:xfrm>
              <a:off x="51" y="205926"/>
              <a:ext cx="4913783" cy="460800"/>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venir"/>
                <a:buNone/>
              </a:pPr>
              <a:r>
                <a:rPr b="0" i="0" lang="en-AU" sz="1600" u="none" cap="none" strike="noStrike">
                  <a:solidFill>
                    <a:schemeClr val="lt1"/>
                  </a:solidFill>
                  <a:latin typeface="Avenir"/>
                  <a:ea typeface="Avenir"/>
                  <a:cs typeface="Avenir"/>
                  <a:sym typeface="Avenir"/>
                </a:rPr>
                <a:t>What</a:t>
              </a:r>
              <a:r>
                <a:rPr lang="en-AU" sz="1600">
                  <a:solidFill>
                    <a:schemeClr val="lt1"/>
                  </a:solidFill>
                  <a:latin typeface="Avenir"/>
                  <a:ea typeface="Avenir"/>
                  <a:cs typeface="Avenir"/>
                  <a:sym typeface="Avenir"/>
                </a:rPr>
                <a:t> I</a:t>
              </a:r>
              <a:r>
                <a:rPr b="0" i="0" lang="en-AU" sz="1600" u="none" cap="none" strike="noStrike">
                  <a:solidFill>
                    <a:schemeClr val="lt1"/>
                  </a:solidFill>
                  <a:latin typeface="Avenir"/>
                  <a:ea typeface="Avenir"/>
                  <a:cs typeface="Avenir"/>
                  <a:sym typeface="Avenir"/>
                </a:rPr>
                <a:t>s </a:t>
              </a:r>
              <a:r>
                <a:rPr lang="en-AU" sz="1600">
                  <a:solidFill>
                    <a:schemeClr val="lt1"/>
                  </a:solidFill>
                  <a:latin typeface="Avenir"/>
                  <a:ea typeface="Avenir"/>
                  <a:cs typeface="Avenir"/>
                  <a:sym typeface="Avenir"/>
                </a:rPr>
                <a:t>I</a:t>
              </a:r>
              <a:r>
                <a:rPr b="0" i="0" lang="en-AU" sz="1600" u="none" cap="none" strike="noStrike">
                  <a:solidFill>
                    <a:schemeClr val="lt1"/>
                  </a:solidFill>
                  <a:latin typeface="Avenir"/>
                  <a:ea typeface="Avenir"/>
                  <a:cs typeface="Avenir"/>
                  <a:sym typeface="Avenir"/>
                </a:rPr>
                <a:t>ncluded</a:t>
              </a:r>
              <a:endParaRPr/>
            </a:p>
          </p:txBody>
        </p:sp>
        <p:sp>
          <p:nvSpPr>
            <p:cNvPr id="151" name="Google Shape;151;p17"/>
            <p:cNvSpPr/>
            <p:nvPr/>
          </p:nvSpPr>
          <p:spPr>
            <a:xfrm>
              <a:off x="51" y="666726"/>
              <a:ext cx="4913783" cy="2986560"/>
            </a:xfrm>
            <a:prstGeom prst="rect">
              <a:avLst/>
            </a:prstGeom>
            <a:solidFill>
              <a:srgbClr val="DED8E8">
                <a:alpha val="89803"/>
              </a:srgbClr>
            </a:solidFill>
            <a:ln cap="flat" cmpd="sng" w="12700">
              <a:solidFill>
                <a:srgbClr val="DED8E8">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txBox="1"/>
            <p:nvPr/>
          </p:nvSpPr>
          <p:spPr>
            <a:xfrm>
              <a:off x="51" y="666726"/>
              <a:ext cx="4913783" cy="29865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venir"/>
                <a:buChar char="•"/>
              </a:pPr>
              <a:r>
                <a:rPr b="0" i="0" lang="en-AU" sz="1600" u="none" cap="none" strike="noStrike">
                  <a:solidFill>
                    <a:schemeClr val="dk1"/>
                  </a:solidFill>
                  <a:latin typeface="Avenir"/>
                  <a:ea typeface="Avenir"/>
                  <a:cs typeface="Avenir"/>
                  <a:sym typeface="Avenir"/>
                </a:rPr>
                <a:t>Works </a:t>
              </a:r>
              <a:r>
                <a:rPr b="0" i="0" lang="en-AU" sz="1600" u="none" cap="none" strike="noStrike">
                  <a:solidFill>
                    <a:schemeClr val="dk1"/>
                  </a:solidFill>
                  <a:latin typeface="Avenir"/>
                  <a:ea typeface="Avenir"/>
                  <a:cs typeface="Avenir"/>
                  <a:sym typeface="Avenir"/>
                </a:rPr>
                <a:t>are organised, categorised and arranged in their presentation to have or illustrate a point, or several points, in order to reveal or make clear something in the work you</a:t>
              </a:r>
              <a:r>
                <a:rPr lang="en-AU" sz="1600">
                  <a:solidFill>
                    <a:schemeClr val="dk1"/>
                  </a:solidFill>
                  <a:latin typeface="Avenir"/>
                  <a:ea typeface="Avenir"/>
                  <a:cs typeface="Avenir"/>
                  <a:sym typeface="Avenir"/>
                </a:rPr>
                <a:t> ha</a:t>
              </a:r>
              <a:r>
                <a:rPr b="0" i="0" lang="en-AU" sz="1600" u="none" cap="none" strike="noStrike">
                  <a:solidFill>
                    <a:schemeClr val="dk1"/>
                  </a:solidFill>
                  <a:latin typeface="Avenir"/>
                  <a:ea typeface="Avenir"/>
                  <a:cs typeface="Avenir"/>
                  <a:sym typeface="Avenir"/>
                </a:rPr>
                <a:t>ve done that you want to highlight and the nature of the contribution you have made (Hint: </a:t>
              </a:r>
              <a:r>
                <a:rPr lang="en-AU" sz="1600">
                  <a:solidFill>
                    <a:schemeClr val="dk1"/>
                  </a:solidFill>
                  <a:latin typeface="Avenir"/>
                  <a:ea typeface="Avenir"/>
                  <a:cs typeface="Avenir"/>
                  <a:sym typeface="Avenir"/>
                </a:rPr>
                <a:t>F</a:t>
              </a:r>
              <a:r>
                <a:rPr b="0" i="0" lang="en-AU" sz="1600" u="none" cap="none" strike="noStrike">
                  <a:solidFill>
                    <a:schemeClr val="dk1"/>
                  </a:solidFill>
                  <a:latin typeface="Avenir"/>
                  <a:ea typeface="Avenir"/>
                  <a:cs typeface="Avenir"/>
                  <a:sym typeface="Avenir"/>
                </a:rPr>
                <a:t>eature elements that match the CLOs </a:t>
              </a:r>
              <a:r>
                <a:rPr lang="en-AU" sz="1600">
                  <a:solidFill>
                    <a:schemeClr val="dk1"/>
                  </a:solidFill>
                  <a:latin typeface="Avenir"/>
                  <a:ea typeface="Avenir"/>
                  <a:cs typeface="Avenir"/>
                  <a:sym typeface="Avenir"/>
                </a:rPr>
                <a:t>or</a:t>
              </a:r>
              <a:r>
                <a:rPr b="0" i="0" lang="en-AU" sz="1600" u="none" cap="none" strike="noStrike">
                  <a:solidFill>
                    <a:schemeClr val="dk1"/>
                  </a:solidFill>
                  <a:latin typeface="Avenir"/>
                  <a:ea typeface="Avenir"/>
                  <a:cs typeface="Avenir"/>
                  <a:sym typeface="Avenir"/>
                </a:rPr>
                <a:t> </a:t>
              </a:r>
              <a:r>
                <a:rPr lang="en-AU" sz="1600">
                  <a:solidFill>
                    <a:schemeClr val="dk1"/>
                  </a:solidFill>
                  <a:latin typeface="Avenir"/>
                  <a:ea typeface="Avenir"/>
                  <a:cs typeface="Avenir"/>
                  <a:sym typeface="Avenir"/>
                </a:rPr>
                <a:t>the </a:t>
              </a:r>
              <a:r>
                <a:rPr b="0" i="0" lang="en-AU" sz="1600" u="none" cap="none" strike="noStrike">
                  <a:solidFill>
                    <a:schemeClr val="dk1"/>
                  </a:solidFill>
                  <a:latin typeface="Avenir"/>
                  <a:ea typeface="Avenir"/>
                  <a:cs typeface="Avenir"/>
                  <a:sym typeface="Avenir"/>
                </a:rPr>
                <a:t>assessment criteria)</a:t>
              </a:r>
              <a:endParaRPr b="0" i="0" sz="1600" u="none" cap="none" strike="noStrike">
                <a:solidFill>
                  <a:schemeClr val="dk1"/>
                </a:solidFill>
                <a:latin typeface="Avenir"/>
                <a:ea typeface="Avenir"/>
                <a:cs typeface="Avenir"/>
                <a:sym typeface="Avenir"/>
              </a:endParaRPr>
            </a:p>
            <a:p>
              <a:pPr indent="-171450" lvl="1" marL="171450" marR="0" rtl="0" algn="l">
                <a:lnSpc>
                  <a:spcPct val="90000"/>
                </a:lnSpc>
                <a:spcBef>
                  <a:spcPts val="240"/>
                </a:spcBef>
                <a:spcAft>
                  <a:spcPts val="0"/>
                </a:spcAft>
                <a:buClr>
                  <a:schemeClr val="dk1"/>
                </a:buClr>
                <a:buSzPts val="1600"/>
                <a:buFont typeface="Avenir"/>
                <a:buChar char="•"/>
              </a:pPr>
              <a:r>
                <a:rPr lang="en-AU" sz="1600">
                  <a:solidFill>
                    <a:schemeClr val="dk1"/>
                  </a:solidFill>
                  <a:latin typeface="Avenir"/>
                  <a:ea typeface="Avenir"/>
                  <a:cs typeface="Avenir"/>
                  <a:sym typeface="Avenir"/>
                </a:rPr>
                <a:t>Works </a:t>
              </a:r>
              <a:r>
                <a:rPr b="1" i="0" lang="en-AU" sz="1600" u="none" cap="none" strike="noStrike">
                  <a:solidFill>
                    <a:schemeClr val="dk1"/>
                  </a:solidFill>
                  <a:latin typeface="Avenir"/>
                  <a:ea typeface="Avenir"/>
                  <a:cs typeface="Avenir"/>
                  <a:sym typeface="Avenir"/>
                </a:rPr>
                <a:t>do not speak for themselves. They are annotated to show how they fit into a portfolio of the related endeavour</a:t>
              </a:r>
              <a:r>
                <a:rPr b="1" lang="en-AU" sz="1600">
                  <a:solidFill>
                    <a:schemeClr val="dk1"/>
                  </a:solidFill>
                  <a:latin typeface="Avenir"/>
                  <a:ea typeface="Avenir"/>
                  <a:cs typeface="Avenir"/>
                  <a:sym typeface="Avenir"/>
                </a:rPr>
                <a:t> and</a:t>
              </a:r>
              <a:r>
                <a:rPr b="1" i="0" lang="en-AU" sz="1600" u="none" cap="none" strike="noStrike">
                  <a:solidFill>
                    <a:schemeClr val="dk1"/>
                  </a:solidFill>
                  <a:latin typeface="Avenir"/>
                  <a:ea typeface="Avenir"/>
                  <a:cs typeface="Avenir"/>
                  <a:sym typeface="Avenir"/>
                </a:rPr>
                <a:t> in particular to address the assessment criteria</a:t>
              </a:r>
              <a:endParaRPr/>
            </a:p>
          </p:txBody>
        </p:sp>
        <p:sp>
          <p:nvSpPr>
            <p:cNvPr id="153" name="Google Shape;153;p17"/>
            <p:cNvSpPr/>
            <p:nvPr/>
          </p:nvSpPr>
          <p:spPr>
            <a:xfrm>
              <a:off x="5601764" y="205926"/>
              <a:ext cx="4913783" cy="460800"/>
            </a:xfrm>
            <a:prstGeom prst="rect">
              <a:avLst/>
            </a:prstGeom>
            <a:solidFill>
              <a:srgbClr val="7F9CC1"/>
            </a:solidFill>
            <a:ln cap="flat" cmpd="sng" w="12700">
              <a:solidFill>
                <a:srgbClr val="7F9CC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txBox="1"/>
            <p:nvPr/>
          </p:nvSpPr>
          <p:spPr>
            <a:xfrm>
              <a:off x="5601764" y="205926"/>
              <a:ext cx="4913783" cy="460800"/>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chemeClr val="lt1"/>
                </a:buClr>
                <a:buSzPts val="1600"/>
                <a:buFont typeface="Avenir"/>
                <a:buNone/>
              </a:pPr>
              <a:r>
                <a:rPr b="0" i="0" lang="en-AU" sz="1600" u="none" cap="none" strike="noStrike">
                  <a:solidFill>
                    <a:schemeClr val="lt1"/>
                  </a:solidFill>
                  <a:latin typeface="Avenir"/>
                  <a:ea typeface="Avenir"/>
                  <a:cs typeface="Avenir"/>
                  <a:sym typeface="Avenir"/>
                </a:rPr>
                <a:t>Relationships</a:t>
              </a:r>
              <a:endParaRPr/>
            </a:p>
          </p:txBody>
        </p:sp>
        <p:sp>
          <p:nvSpPr>
            <p:cNvPr id="155" name="Google Shape;155;p17"/>
            <p:cNvSpPr/>
            <p:nvPr/>
          </p:nvSpPr>
          <p:spPr>
            <a:xfrm>
              <a:off x="5601764" y="666726"/>
              <a:ext cx="4913783" cy="2986560"/>
            </a:xfrm>
            <a:prstGeom prst="rect">
              <a:avLst/>
            </a:prstGeom>
            <a:solidFill>
              <a:srgbClr val="D6DBE7">
                <a:alpha val="89803"/>
              </a:srgbClr>
            </a:solidFill>
            <a:ln cap="flat" cmpd="sng" w="12700">
              <a:solidFill>
                <a:srgbClr val="D6DBE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txBox="1"/>
            <p:nvPr/>
          </p:nvSpPr>
          <p:spPr>
            <a:xfrm>
              <a:off x="5601764" y="666726"/>
              <a:ext cx="4913783" cy="29865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Avenir"/>
                <a:buChar char="•"/>
              </a:pPr>
              <a:r>
                <a:rPr b="0" i="0" lang="en-AU" sz="1600" u="none" cap="none" strike="noStrike">
                  <a:solidFill>
                    <a:schemeClr val="dk1"/>
                  </a:solidFill>
                  <a:latin typeface="Avenir"/>
                  <a:ea typeface="Avenir"/>
                  <a:cs typeface="Avenir"/>
                  <a:sym typeface="Avenir"/>
                </a:rPr>
                <a:t>Annotations capture resemblances and relationships.</a:t>
              </a:r>
              <a:r>
                <a:rPr lang="en-AU" sz="1600">
                  <a:solidFill>
                    <a:schemeClr val="dk1"/>
                  </a:solidFill>
                  <a:latin typeface="Avenir"/>
                  <a:ea typeface="Avenir"/>
                  <a:cs typeface="Avenir"/>
                  <a:sym typeface="Avenir"/>
                </a:rPr>
                <a:t> </a:t>
              </a:r>
              <a:r>
                <a:rPr b="0" i="0" lang="en-AU" sz="1600" u="none" cap="none" strike="noStrike">
                  <a:solidFill>
                    <a:schemeClr val="dk1"/>
                  </a:solidFill>
                  <a:latin typeface="Avenir"/>
                  <a:ea typeface="Avenir"/>
                  <a:cs typeface="Avenir"/>
                  <a:sym typeface="Avenir"/>
                </a:rPr>
                <a:t>How does this work reflect (or differ) from your coursework </a:t>
              </a:r>
              <a:r>
                <a:rPr lang="en-AU" sz="1600">
                  <a:solidFill>
                    <a:schemeClr val="dk1"/>
                  </a:solidFill>
                  <a:latin typeface="Avenir"/>
                  <a:ea typeface="Avenir"/>
                  <a:cs typeface="Avenir"/>
                  <a:sym typeface="Avenir"/>
                </a:rPr>
                <a:t>or</a:t>
              </a:r>
              <a:r>
                <a:rPr b="0" i="0" lang="en-AU" sz="1600" u="none" cap="none" strike="noStrike">
                  <a:solidFill>
                    <a:schemeClr val="dk1"/>
                  </a:solidFill>
                  <a:latin typeface="Avenir"/>
                  <a:ea typeface="Avenir"/>
                  <a:cs typeface="Avenir"/>
                  <a:sym typeface="Avenir"/>
                </a:rPr>
                <a:t> expectations</a:t>
              </a:r>
              <a:r>
                <a:rPr lang="en-AU" sz="1600">
                  <a:solidFill>
                    <a:schemeClr val="dk1"/>
                  </a:solidFill>
                  <a:latin typeface="Avenir"/>
                  <a:ea typeface="Avenir"/>
                  <a:cs typeface="Avenir"/>
                  <a:sym typeface="Avenir"/>
                </a:rPr>
                <a:t>?</a:t>
              </a:r>
              <a:endParaRPr b="0" i="0" sz="1600" u="none" cap="none" strike="noStrike">
                <a:solidFill>
                  <a:schemeClr val="dk1"/>
                </a:solidFill>
                <a:latin typeface="Avenir"/>
                <a:ea typeface="Avenir"/>
                <a:cs typeface="Avenir"/>
                <a:sym typeface="Avenir"/>
              </a:endParaRPr>
            </a:p>
            <a:p>
              <a:pPr indent="-171450" lvl="1" marL="171450" marR="0" rtl="0" algn="l">
                <a:lnSpc>
                  <a:spcPct val="90000"/>
                </a:lnSpc>
                <a:spcBef>
                  <a:spcPts val="240"/>
                </a:spcBef>
                <a:spcAft>
                  <a:spcPts val="0"/>
                </a:spcAft>
                <a:buClr>
                  <a:schemeClr val="dk1"/>
                </a:buClr>
                <a:buSzPts val="1600"/>
                <a:buFont typeface="Avenir"/>
                <a:buChar char="•"/>
              </a:pPr>
              <a:r>
                <a:rPr b="0" i="0" lang="en-AU" sz="1600" u="none" cap="none" strike="noStrike">
                  <a:solidFill>
                    <a:schemeClr val="dk1"/>
                  </a:solidFill>
                  <a:latin typeface="Avenir"/>
                  <a:ea typeface="Avenir"/>
                  <a:cs typeface="Avenir"/>
                  <a:sym typeface="Avenir"/>
                </a:rPr>
                <a:t>Chart the similarities and differences between the </a:t>
              </a:r>
              <a:r>
                <a:rPr b="0" i="0" lang="en-AU" sz="1600" u="none" cap="none" strike="noStrike">
                  <a:solidFill>
                    <a:schemeClr val="dk1"/>
                  </a:solidFill>
                  <a:latin typeface="Avenir"/>
                  <a:ea typeface="Avenir"/>
                  <a:cs typeface="Avenir"/>
                  <a:sym typeface="Avenir"/>
                </a:rPr>
                <a:t>work</a:t>
              </a:r>
              <a:endParaRPr/>
            </a:p>
            <a:p>
              <a:pPr indent="-171450" lvl="1" marL="171450" marR="0" rtl="0" algn="l">
                <a:lnSpc>
                  <a:spcPct val="90000"/>
                </a:lnSpc>
                <a:spcBef>
                  <a:spcPts val="240"/>
                </a:spcBef>
                <a:spcAft>
                  <a:spcPts val="0"/>
                </a:spcAft>
                <a:buClr>
                  <a:schemeClr val="dk1"/>
                </a:buClr>
                <a:buSzPts val="1600"/>
                <a:buFont typeface="Avenir"/>
                <a:buChar char="•"/>
              </a:pPr>
              <a:r>
                <a:rPr b="1" i="0" lang="en-AU" sz="1600" u="none" cap="none" strike="noStrike">
                  <a:solidFill>
                    <a:schemeClr val="dk1"/>
                  </a:solidFill>
                  <a:latin typeface="Avenir"/>
                  <a:ea typeface="Avenir"/>
                  <a:cs typeface="Avenir"/>
                  <a:sym typeface="Avenir"/>
                </a:rPr>
                <a:t>Annotations need to link back to each of the CLOs and identify the particular issue </a:t>
              </a:r>
              <a:r>
                <a:rPr b="1" lang="en-AU" sz="1600">
                  <a:solidFill>
                    <a:schemeClr val="dk1"/>
                  </a:solidFill>
                  <a:latin typeface="Avenir"/>
                  <a:ea typeface="Avenir"/>
                  <a:cs typeface="Avenir"/>
                  <a:sym typeface="Avenir"/>
                </a:rPr>
                <a:t>or</a:t>
              </a:r>
              <a:r>
                <a:rPr b="1" i="0" lang="en-AU" sz="1600" u="none" cap="none" strike="noStrike">
                  <a:solidFill>
                    <a:schemeClr val="dk1"/>
                  </a:solidFill>
                  <a:latin typeface="Avenir"/>
                  <a:ea typeface="Avenir"/>
                  <a:cs typeface="Avenir"/>
                  <a:sym typeface="Avenir"/>
                </a:rPr>
                <a:t> element that each example provided demonstrates</a:t>
              </a:r>
              <a:r>
                <a:rPr b="0" i="0" lang="en-AU" sz="1600" u="none" cap="none" strike="noStrike">
                  <a:solidFill>
                    <a:schemeClr val="dk1"/>
                  </a:solidFill>
                  <a:latin typeface="Avenir"/>
                  <a:ea typeface="Avenir"/>
                  <a:cs typeface="Avenir"/>
                  <a:sym typeface="Avenir"/>
                </a:rPr>
                <a:t> (</a:t>
              </a:r>
              <a:r>
                <a:rPr lang="en-AU" sz="1600">
                  <a:solidFill>
                    <a:schemeClr val="dk1"/>
                  </a:solidFill>
                  <a:latin typeface="Avenir"/>
                  <a:ea typeface="Avenir"/>
                  <a:cs typeface="Avenir"/>
                  <a:sym typeface="Avenir"/>
                </a:rPr>
                <a:t>for example, l</a:t>
              </a:r>
              <a:r>
                <a:rPr b="0" i="0" lang="en-AU" sz="1600" u="none" cap="none" strike="noStrike">
                  <a:solidFill>
                    <a:schemeClr val="dk1"/>
                  </a:solidFill>
                  <a:latin typeface="Avenir"/>
                  <a:ea typeface="Avenir"/>
                  <a:cs typeface="Avenir"/>
                  <a:sym typeface="Avenir"/>
                </a:rPr>
                <a:t>inkages to coursework</a:t>
              </a:r>
              <a:r>
                <a:rPr b="0" i="0" lang="en-AU" sz="1600" u="none" cap="none" strike="noStrike">
                  <a:solidFill>
                    <a:schemeClr val="dk1"/>
                  </a:solidFill>
                  <a:latin typeface="Avenir"/>
                  <a:ea typeface="Avenir"/>
                  <a:cs typeface="Avenir"/>
                  <a:sym typeface="Avenir"/>
                </a:rPr>
                <a:t>, reflections on the work you</a:t>
              </a:r>
              <a:r>
                <a:rPr lang="en-AU" sz="1600">
                  <a:solidFill>
                    <a:schemeClr val="dk1"/>
                  </a:solidFill>
                  <a:latin typeface="Avenir"/>
                  <a:ea typeface="Avenir"/>
                  <a:cs typeface="Avenir"/>
                  <a:sym typeface="Avenir"/>
                </a:rPr>
                <a:t> ha</a:t>
              </a:r>
              <a:r>
                <a:rPr b="0" i="0" lang="en-AU" sz="1600" u="none" cap="none" strike="noStrike">
                  <a:solidFill>
                    <a:schemeClr val="dk1"/>
                  </a:solidFill>
                  <a:latin typeface="Avenir"/>
                  <a:ea typeface="Avenir"/>
                  <a:cs typeface="Avenir"/>
                  <a:sym typeface="Avenir"/>
                </a:rPr>
                <a:t>ve done, </a:t>
              </a:r>
              <a:r>
                <a:rPr b="0" i="0" lang="en-AU" sz="1600" u="none" cap="none" strike="noStrike">
                  <a:solidFill>
                    <a:schemeClr val="dk1"/>
                  </a:solidFill>
                  <a:latin typeface="Avenir"/>
                  <a:ea typeface="Avenir"/>
                  <a:cs typeface="Avenir"/>
                  <a:sym typeface="Avenir"/>
                </a:rPr>
                <a:t>link back to your initial understanding of the problem and how to approach it</a:t>
              </a:r>
              <a:r>
                <a:rPr lang="en-AU" sz="1600">
                  <a:solidFill>
                    <a:schemeClr val="dk1"/>
                  </a:solidFill>
                  <a:latin typeface="Avenir"/>
                  <a:ea typeface="Avenir"/>
                  <a:cs typeface="Avenir"/>
                  <a:sym typeface="Avenir"/>
                </a:rPr>
                <a:t> or the</a:t>
              </a:r>
              <a:r>
                <a:rPr b="0" i="0" lang="en-AU" sz="1600" u="none" cap="none" strike="noStrike">
                  <a:solidFill>
                    <a:schemeClr val="dk1"/>
                  </a:solidFill>
                  <a:latin typeface="Avenir"/>
                  <a:ea typeface="Avenir"/>
                  <a:cs typeface="Avenir"/>
                  <a:sym typeface="Avenir"/>
                </a:rPr>
                <a:t> overall reflectio</a:t>
              </a:r>
              <a:r>
                <a:rPr lang="en-AU" sz="1600">
                  <a:solidFill>
                    <a:schemeClr val="dk1"/>
                  </a:solidFill>
                  <a:latin typeface="Avenir"/>
                  <a:ea typeface="Avenir"/>
                  <a:cs typeface="Avenir"/>
                  <a:sym typeface="Avenir"/>
                </a:rPr>
                <a:t>n</a:t>
              </a:r>
              <a:r>
                <a:rPr b="0" i="0" lang="en-AU" sz="1600" u="none" cap="none" strike="noStrike">
                  <a:solidFill>
                    <a:schemeClr val="dk1"/>
                  </a:solidFill>
                  <a:latin typeface="Avenir"/>
                  <a:ea typeface="Avenir"/>
                  <a:cs typeface="Avenir"/>
                  <a:sym typeface="Avenir"/>
                </a:rPr>
                <a:t>)</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35"/>
          <p:cNvPicPr preferRelativeResize="0"/>
          <p:nvPr/>
        </p:nvPicPr>
        <p:blipFill rotWithShape="1">
          <a:blip r:embed="rId3">
            <a:alphaModFix/>
          </a:blip>
          <a:srcRect b="0" l="0" r="0" t="0"/>
          <a:stretch/>
        </p:blipFill>
        <p:spPr>
          <a:xfrm>
            <a:off x="587580" y="1690688"/>
            <a:ext cx="5391189" cy="3157561"/>
          </a:xfrm>
          <a:prstGeom prst="rect">
            <a:avLst/>
          </a:prstGeom>
          <a:noFill/>
          <a:ln>
            <a:noFill/>
          </a:ln>
        </p:spPr>
      </p:pic>
      <p:sp>
        <p:nvSpPr>
          <p:cNvPr id="381" name="Google Shape;38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5WHY Tool</a:t>
            </a:r>
            <a:endParaRPr/>
          </a:p>
        </p:txBody>
      </p:sp>
      <p:sp>
        <p:nvSpPr>
          <p:cNvPr id="382" name="Google Shape;382;p35"/>
          <p:cNvSpPr txBox="1"/>
          <p:nvPr>
            <p:ph idx="2" type="body"/>
          </p:nvPr>
        </p:nvSpPr>
        <p:spPr>
          <a:xfrm>
            <a:off x="6829587" y="565688"/>
            <a:ext cx="4953109" cy="6063712"/>
          </a:xfrm>
          <a:prstGeom prst="rect">
            <a:avLst/>
          </a:prstGeom>
          <a:noFill/>
          <a:ln>
            <a:noFill/>
          </a:ln>
        </p:spPr>
        <p:txBody>
          <a:bodyPr anchorCtr="0" anchor="t" bIns="45700" lIns="91425" spcFirstLastPara="1" rIns="91425" wrap="square" tIns="45700">
            <a:normAutofit fontScale="77500" lnSpcReduction="10000"/>
          </a:bodyPr>
          <a:lstStyle/>
          <a:p>
            <a:pPr indent="-215265" lvl="0" marL="228600" rtl="0" algn="l">
              <a:lnSpc>
                <a:spcPct val="100000"/>
              </a:lnSpc>
              <a:spcBef>
                <a:spcPts val="0"/>
              </a:spcBef>
              <a:spcAft>
                <a:spcPts val="0"/>
              </a:spcAft>
              <a:buClr>
                <a:schemeClr val="dk1"/>
              </a:buClr>
              <a:buSzPct val="100000"/>
              <a:buChar char="•"/>
            </a:pPr>
            <a:r>
              <a:rPr lang="en-AU"/>
              <a:t>As a</a:t>
            </a:r>
            <a:r>
              <a:rPr lang="en-AU"/>
              <a:t>lways</a:t>
            </a:r>
            <a:r>
              <a:rPr lang="en-AU"/>
              <a:t>,</a:t>
            </a:r>
            <a:r>
              <a:rPr lang="en-AU"/>
              <a:t> include evidence of the work you did</a:t>
            </a:r>
            <a:endParaRPr/>
          </a:p>
          <a:p>
            <a:pPr indent="-215265" lvl="0" marL="228600" rtl="0" algn="l">
              <a:lnSpc>
                <a:spcPct val="100000"/>
              </a:lnSpc>
              <a:spcBef>
                <a:spcPts val="1000"/>
              </a:spcBef>
              <a:spcAft>
                <a:spcPts val="0"/>
              </a:spcAft>
              <a:buClr>
                <a:schemeClr val="dk1"/>
              </a:buClr>
              <a:buSzPct val="100000"/>
              <a:buChar char="•"/>
            </a:pPr>
            <a:r>
              <a:rPr lang="en-AU"/>
              <a:t>This is a great tool for identifying insights</a:t>
            </a:r>
            <a:r>
              <a:rPr lang="en-AU"/>
              <a:t>: What did you learn that you might otherwise have missed?</a:t>
            </a:r>
            <a:endParaRPr/>
          </a:p>
          <a:p>
            <a:pPr indent="-215265" lvl="0" marL="228600" rtl="0" algn="l">
              <a:lnSpc>
                <a:spcPct val="100000"/>
              </a:lnSpc>
              <a:spcBef>
                <a:spcPts val="1000"/>
              </a:spcBef>
              <a:spcAft>
                <a:spcPts val="0"/>
              </a:spcAft>
              <a:buClr>
                <a:schemeClr val="dk1"/>
              </a:buClr>
              <a:buSzPct val="100000"/>
              <a:buChar char="•"/>
            </a:pPr>
            <a:r>
              <a:rPr lang="en-AU"/>
              <a:t>Would you use this again?  When? How? Why? What would you do differently next time?</a:t>
            </a:r>
            <a:endParaRPr/>
          </a:p>
          <a:p>
            <a:pPr indent="-215265" lvl="0" marL="228600" rtl="0" algn="l">
              <a:lnSpc>
                <a:spcPct val="100000"/>
              </a:lnSpc>
              <a:spcBef>
                <a:spcPts val="1000"/>
              </a:spcBef>
              <a:spcAft>
                <a:spcPts val="0"/>
              </a:spcAft>
              <a:buClr>
                <a:schemeClr val="dk1"/>
              </a:buClr>
              <a:buSzPct val="100000"/>
              <a:buChar char="•"/>
            </a:pPr>
            <a:r>
              <a:rPr lang="en-AU"/>
              <a:t>Show relationships</a:t>
            </a:r>
            <a:endParaRPr/>
          </a:p>
          <a:p>
            <a:pPr indent="-215265" lvl="0" marL="228600" rtl="0" algn="l">
              <a:lnSpc>
                <a:spcPct val="100000"/>
              </a:lnSpc>
              <a:spcBef>
                <a:spcPts val="1000"/>
              </a:spcBef>
              <a:spcAft>
                <a:spcPts val="0"/>
              </a:spcAft>
              <a:buClr>
                <a:schemeClr val="dk1"/>
              </a:buClr>
              <a:buSzPct val="100000"/>
              <a:buChar char="•"/>
            </a:pPr>
            <a:r>
              <a:rPr lang="en-AU"/>
              <a:t>Answer the questions mentioned in the rubric</a:t>
            </a:r>
            <a:endParaRPr/>
          </a:p>
          <a:p>
            <a:pPr indent="-215265" lvl="0" marL="228600" rtl="0" algn="l">
              <a:lnSpc>
                <a:spcPct val="100000"/>
              </a:lnSpc>
              <a:spcBef>
                <a:spcPts val="1000"/>
              </a:spcBef>
              <a:spcAft>
                <a:spcPts val="0"/>
              </a:spcAft>
              <a:buClr>
                <a:schemeClr val="dk1"/>
              </a:buClr>
              <a:buSzPct val="100000"/>
              <a:buChar char="•"/>
            </a:pPr>
            <a:r>
              <a:rPr lang="en-AU"/>
              <a:t>Focus; going deep is better than going broad (as long as you cover all the material across the whole </a:t>
            </a:r>
            <a:r>
              <a:rPr lang="en-AU"/>
              <a:t>of your </a:t>
            </a:r>
            <a:r>
              <a:rPr lang="en-AU"/>
              <a:t>assignment/portfolio)</a:t>
            </a:r>
            <a:endParaRPr/>
          </a:p>
          <a:p>
            <a:pPr indent="-215265" lvl="0" marL="228600" rtl="0" algn="l">
              <a:lnSpc>
                <a:spcPct val="100000"/>
              </a:lnSpc>
              <a:spcBef>
                <a:spcPts val="1000"/>
              </a:spcBef>
              <a:spcAft>
                <a:spcPts val="0"/>
              </a:spcAft>
              <a:buClr>
                <a:schemeClr val="dk1"/>
              </a:buClr>
              <a:buSzPct val="100000"/>
              <a:buChar char="•"/>
            </a:pPr>
            <a:r>
              <a:rPr lang="en-AU"/>
              <a:t>Use the 4R framework, if it proves to be helpful for you</a:t>
            </a:r>
            <a:endParaRPr/>
          </a:p>
        </p:txBody>
      </p:sp>
      <p:sp>
        <p:nvSpPr>
          <p:cNvPr id="383" name="Google Shape;383;p35"/>
          <p:cNvSpPr/>
          <p:nvPr/>
        </p:nvSpPr>
        <p:spPr>
          <a:xfrm>
            <a:off x="5424464" y="5167312"/>
            <a:ext cx="979714" cy="869632"/>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venir"/>
                <a:ea typeface="Avenir"/>
                <a:cs typeface="Avenir"/>
                <a:sym typeface="Avenir"/>
              </a:rPr>
              <a:t>[Enter text here]</a:t>
            </a:r>
            <a:endParaRPr/>
          </a:p>
        </p:txBody>
      </p:sp>
      <p:cxnSp>
        <p:nvCxnSpPr>
          <p:cNvPr id="384" name="Google Shape;384;p35"/>
          <p:cNvCxnSpPr>
            <a:endCxn id="383" idx="0"/>
          </p:cNvCxnSpPr>
          <p:nvPr/>
        </p:nvCxnSpPr>
        <p:spPr>
          <a:xfrm>
            <a:off x="4486321" y="3016312"/>
            <a:ext cx="1428000" cy="2151000"/>
          </a:xfrm>
          <a:prstGeom prst="straightConnector1">
            <a:avLst/>
          </a:prstGeom>
          <a:noFill/>
          <a:ln cap="flat" cmpd="sng" w="19050">
            <a:solidFill>
              <a:schemeClr val="accent6"/>
            </a:solidFill>
            <a:prstDash val="solid"/>
            <a:miter lim="800000"/>
            <a:headEnd len="sm" w="sm" type="none"/>
            <a:tailEnd len="med" w="med" type="triangle"/>
          </a:ln>
        </p:spPr>
      </p:cxnSp>
      <p:cxnSp>
        <p:nvCxnSpPr>
          <p:cNvPr id="385" name="Google Shape;385;p35"/>
          <p:cNvCxnSpPr>
            <a:stCxn id="383" idx="1"/>
          </p:cNvCxnSpPr>
          <p:nvPr/>
        </p:nvCxnSpPr>
        <p:spPr>
          <a:xfrm rot="10800000">
            <a:off x="4180064" y="4670028"/>
            <a:ext cx="1244400" cy="932100"/>
          </a:xfrm>
          <a:prstGeom prst="straightConnector1">
            <a:avLst/>
          </a:prstGeom>
          <a:noFill/>
          <a:ln cap="flat" cmpd="sng" w="19050">
            <a:solidFill>
              <a:schemeClr val="accent6"/>
            </a:solidFill>
            <a:prstDash val="solid"/>
            <a:miter lim="800000"/>
            <a:headEnd len="sm" w="sm"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RBT Tools</a:t>
            </a:r>
            <a:endParaRPr/>
          </a:p>
        </p:txBody>
      </p:sp>
      <p:sp>
        <p:nvSpPr>
          <p:cNvPr id="391" name="Google Shape;391;p36"/>
          <p:cNvSpPr txBox="1"/>
          <p:nvPr>
            <p:ph idx="2" type="body"/>
          </p:nvPr>
        </p:nvSpPr>
        <p:spPr>
          <a:xfrm>
            <a:off x="5917474" y="529046"/>
            <a:ext cx="5436326" cy="5647917"/>
          </a:xfrm>
          <a:prstGeom prst="rect">
            <a:avLst/>
          </a:prstGeom>
          <a:noFill/>
          <a:ln>
            <a:noFill/>
          </a:ln>
        </p:spPr>
        <p:txBody>
          <a:bodyPr anchorCtr="0" anchor="t" bIns="45700" lIns="91425" spcFirstLastPara="1" rIns="91425" wrap="square" tIns="45700">
            <a:normAutofit fontScale="85000" lnSpcReduction="20000"/>
          </a:bodyPr>
          <a:lstStyle/>
          <a:p>
            <a:pPr indent="-215265" lvl="0" marL="228600" rtl="0" algn="l">
              <a:lnSpc>
                <a:spcPct val="100000"/>
              </a:lnSpc>
              <a:spcBef>
                <a:spcPts val="0"/>
              </a:spcBef>
              <a:spcAft>
                <a:spcPts val="0"/>
              </a:spcAft>
              <a:buClr>
                <a:schemeClr val="dk1"/>
              </a:buClr>
              <a:buSzPct val="100000"/>
              <a:buChar char="•"/>
            </a:pPr>
            <a:r>
              <a:rPr lang="en-AU"/>
              <a:t>As always, show your work</a:t>
            </a:r>
            <a:endParaRPr/>
          </a:p>
          <a:p>
            <a:pPr indent="-215265" lvl="0" marL="228600" rtl="0" algn="l">
              <a:lnSpc>
                <a:spcPct val="100000"/>
              </a:lnSpc>
              <a:spcBef>
                <a:spcPts val="1000"/>
              </a:spcBef>
              <a:spcAft>
                <a:spcPts val="0"/>
              </a:spcAft>
              <a:buClr>
                <a:schemeClr val="dk1"/>
              </a:buClr>
              <a:buSzPct val="100000"/>
              <a:buChar char="•"/>
            </a:pPr>
            <a:r>
              <a:rPr lang="en-AU"/>
              <a:t>This is a good tool to </a:t>
            </a:r>
            <a:r>
              <a:rPr lang="en-AU"/>
              <a:t>show both what you collecte</a:t>
            </a:r>
            <a:r>
              <a:rPr lang="en-AU"/>
              <a:t>d</a:t>
            </a:r>
            <a:r>
              <a:rPr lang="en-AU"/>
              <a:t> and what you did with the information you collected. What did you realise?</a:t>
            </a:r>
            <a:endParaRPr/>
          </a:p>
          <a:p>
            <a:pPr indent="-215265" lvl="0" marL="228600" rtl="0" algn="l">
              <a:lnSpc>
                <a:spcPct val="100000"/>
              </a:lnSpc>
              <a:spcBef>
                <a:spcPts val="1000"/>
              </a:spcBef>
              <a:spcAft>
                <a:spcPts val="0"/>
              </a:spcAft>
              <a:buClr>
                <a:schemeClr val="dk1"/>
              </a:buClr>
              <a:buSzPct val="100000"/>
              <a:buChar char="•"/>
            </a:pPr>
            <a:r>
              <a:rPr lang="en-AU"/>
              <a:t>Again, look at the questions mentioned in the rubric or assignment brief and go deep on at least one of them</a:t>
            </a:r>
            <a:endParaRPr/>
          </a:p>
          <a:p>
            <a:pPr indent="-215265" lvl="0" marL="228600" rtl="0" algn="l">
              <a:lnSpc>
                <a:spcPct val="100000"/>
              </a:lnSpc>
              <a:spcBef>
                <a:spcPts val="1000"/>
              </a:spcBef>
              <a:spcAft>
                <a:spcPts val="0"/>
              </a:spcAft>
              <a:buClr>
                <a:schemeClr val="dk1"/>
              </a:buClr>
              <a:buSzPct val="100000"/>
              <a:buChar char="•"/>
            </a:pPr>
            <a:r>
              <a:rPr lang="en-AU"/>
              <a:t>Annotate, make connections, and focus on insights</a:t>
            </a:r>
            <a:endParaRPr/>
          </a:p>
          <a:p>
            <a:pPr indent="-215265" lvl="0" marL="228600" rtl="0" algn="l">
              <a:lnSpc>
                <a:spcPct val="100000"/>
              </a:lnSpc>
              <a:spcBef>
                <a:spcPts val="1000"/>
              </a:spcBef>
              <a:spcAft>
                <a:spcPts val="0"/>
              </a:spcAft>
              <a:buClr>
                <a:schemeClr val="dk1"/>
              </a:buClr>
              <a:buSzPct val="100000"/>
              <a:buChar char="•"/>
            </a:pPr>
            <a:r>
              <a:rPr lang="en-AU"/>
              <a:t>Use the 4R framework, if it proves to be helpful for you</a:t>
            </a:r>
            <a:endParaRPr/>
          </a:p>
          <a:p>
            <a:pPr indent="-215265" lvl="0" marL="228600" rtl="0" algn="l">
              <a:lnSpc>
                <a:spcPct val="100000"/>
              </a:lnSpc>
              <a:spcBef>
                <a:spcPts val="1000"/>
              </a:spcBef>
              <a:spcAft>
                <a:spcPts val="0"/>
              </a:spcAft>
              <a:buClr>
                <a:schemeClr val="dk1"/>
              </a:buClr>
              <a:buSzPct val="100000"/>
              <a:buChar char="•"/>
            </a:pPr>
            <a:r>
              <a:rPr lang="en-AU">
                <a:highlight>
                  <a:srgbClr val="FFFF00"/>
                </a:highlight>
              </a:rPr>
              <a:t>Hint: Students who take time to do the affinity clustering gain more insights from this tool</a:t>
            </a:r>
            <a:endParaRPr/>
          </a:p>
        </p:txBody>
      </p:sp>
      <p:pic>
        <p:nvPicPr>
          <p:cNvPr descr="What's Exceptional, What's Demanding, What's Developing with Drupal 8 |  Promet Source" id="392" name="Google Shape;392;p36"/>
          <p:cNvPicPr preferRelativeResize="0"/>
          <p:nvPr/>
        </p:nvPicPr>
        <p:blipFill rotWithShape="1">
          <a:blip r:embed="rId3">
            <a:alphaModFix/>
          </a:blip>
          <a:srcRect b="0" l="0" r="0" t="0"/>
          <a:stretch/>
        </p:blipFill>
        <p:spPr>
          <a:xfrm>
            <a:off x="1642410" y="4001294"/>
            <a:ext cx="3573179" cy="2642664"/>
          </a:xfrm>
          <a:prstGeom prst="rect">
            <a:avLst/>
          </a:prstGeom>
          <a:noFill/>
          <a:ln>
            <a:noFill/>
          </a:ln>
        </p:spPr>
      </p:pic>
      <p:pic>
        <p:nvPicPr>
          <p:cNvPr descr="The best Design Thinking activities &amp; tools for 2020 | Conceptboard blog" id="393" name="Google Shape;393;p36"/>
          <p:cNvPicPr preferRelativeResize="0"/>
          <p:nvPr/>
        </p:nvPicPr>
        <p:blipFill rotWithShape="1">
          <a:blip r:embed="rId4">
            <a:alphaModFix/>
          </a:blip>
          <a:srcRect b="0" l="0" r="0" t="0"/>
          <a:stretch/>
        </p:blipFill>
        <p:spPr>
          <a:xfrm>
            <a:off x="1882775" y="1536792"/>
            <a:ext cx="3424097" cy="2397034"/>
          </a:xfrm>
          <a:prstGeom prst="rect">
            <a:avLst/>
          </a:prstGeom>
          <a:noFill/>
          <a:ln>
            <a:noFill/>
          </a:ln>
        </p:spPr>
      </p:pic>
      <p:sp>
        <p:nvSpPr>
          <p:cNvPr id="394" name="Google Shape;394;p36"/>
          <p:cNvSpPr/>
          <p:nvPr/>
        </p:nvSpPr>
        <p:spPr>
          <a:xfrm rot="6046756">
            <a:off x="3598921" y="3219993"/>
            <a:ext cx="881743" cy="738052"/>
          </a:xfrm>
          <a:prstGeom prst="rightArrow">
            <a:avLst>
              <a:gd fmla="val 50000" name="adj1"/>
              <a:gd fmla="val 50000" name="adj2"/>
            </a:avLst>
          </a:prstGeom>
          <a:solidFill>
            <a:schemeClr val="accent1"/>
          </a:solidFill>
          <a:ln cap="flat" cmpd="sng" w="12700">
            <a:solidFill>
              <a:srgbClr val="78846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395" name="Google Shape;395;p36"/>
          <p:cNvSpPr/>
          <p:nvPr/>
        </p:nvSpPr>
        <p:spPr>
          <a:xfrm>
            <a:off x="3924201" y="365125"/>
            <a:ext cx="979714" cy="869632"/>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venir"/>
                <a:ea typeface="Avenir"/>
                <a:cs typeface="Avenir"/>
                <a:sym typeface="Avenir"/>
              </a:rPr>
              <a:t>[Enter text here]</a:t>
            </a:r>
            <a:endParaRPr/>
          </a:p>
        </p:txBody>
      </p:sp>
      <p:cxnSp>
        <p:nvCxnSpPr>
          <p:cNvPr id="396" name="Google Shape;396;p36"/>
          <p:cNvCxnSpPr>
            <a:stCxn id="395" idx="2"/>
          </p:cNvCxnSpPr>
          <p:nvPr/>
        </p:nvCxnSpPr>
        <p:spPr>
          <a:xfrm>
            <a:off x="4414058" y="1234757"/>
            <a:ext cx="399600" cy="1005600"/>
          </a:xfrm>
          <a:prstGeom prst="straightConnector1">
            <a:avLst/>
          </a:prstGeom>
          <a:noFill/>
          <a:ln cap="flat" cmpd="sng" w="19050">
            <a:solidFill>
              <a:schemeClr val="accent2"/>
            </a:solidFill>
            <a:prstDash val="solid"/>
            <a:miter lim="800000"/>
            <a:headEnd len="sm" w="sm" type="none"/>
            <a:tailEnd len="med" w="med" type="triangle"/>
          </a:ln>
        </p:spPr>
      </p:cxnSp>
      <p:sp>
        <p:nvSpPr>
          <p:cNvPr id="397" name="Google Shape;397;p36"/>
          <p:cNvSpPr/>
          <p:nvPr/>
        </p:nvSpPr>
        <p:spPr>
          <a:xfrm>
            <a:off x="289107" y="1805464"/>
            <a:ext cx="979714" cy="869632"/>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Font typeface="Arial"/>
              <a:buNone/>
            </a:pPr>
            <a:r>
              <a:rPr lang="en-AU" sz="1800">
                <a:solidFill>
                  <a:schemeClr val="lt1"/>
                </a:solidFill>
                <a:latin typeface="Avenir"/>
                <a:ea typeface="Avenir"/>
                <a:cs typeface="Avenir"/>
                <a:sym typeface="Avenir"/>
              </a:rPr>
              <a:t>[Enter text here]</a:t>
            </a:r>
            <a:endParaRPr/>
          </a:p>
        </p:txBody>
      </p:sp>
      <p:cxnSp>
        <p:nvCxnSpPr>
          <p:cNvPr id="398" name="Google Shape;398;p36"/>
          <p:cNvCxnSpPr>
            <a:stCxn id="397" idx="2"/>
          </p:cNvCxnSpPr>
          <p:nvPr/>
        </p:nvCxnSpPr>
        <p:spPr>
          <a:xfrm>
            <a:off x="778964" y="2675096"/>
            <a:ext cx="1357200" cy="185700"/>
          </a:xfrm>
          <a:prstGeom prst="straightConnector1">
            <a:avLst/>
          </a:prstGeom>
          <a:noFill/>
          <a:ln cap="flat" cmpd="sng" w="19050">
            <a:solidFill>
              <a:schemeClr val="accent2"/>
            </a:solidFill>
            <a:prstDash val="solid"/>
            <a:miter lim="800000"/>
            <a:headEnd len="sm" w="sm" type="none"/>
            <a:tailEnd len="med" w="med" type="triangle"/>
          </a:ln>
        </p:spPr>
      </p:cxnSp>
      <p:cxnSp>
        <p:nvCxnSpPr>
          <p:cNvPr id="399" name="Google Shape;399;p36"/>
          <p:cNvCxnSpPr>
            <a:stCxn id="397" idx="2"/>
          </p:cNvCxnSpPr>
          <p:nvPr/>
        </p:nvCxnSpPr>
        <p:spPr>
          <a:xfrm>
            <a:off x="778964" y="2675096"/>
            <a:ext cx="1100400" cy="2132100"/>
          </a:xfrm>
          <a:prstGeom prst="straightConnector1">
            <a:avLst/>
          </a:prstGeom>
          <a:noFill/>
          <a:ln cap="flat" cmpd="sng" w="19050">
            <a:solidFill>
              <a:schemeClr val="accent2"/>
            </a:solidFill>
            <a:prstDash val="solid"/>
            <a:miter lim="800000"/>
            <a:headEnd len="sm" w="sm" type="none"/>
            <a:tailEnd len="med" w="med" type="triangle"/>
          </a:ln>
        </p:spPr>
      </p:cxnSp>
      <p:cxnSp>
        <p:nvCxnSpPr>
          <p:cNvPr id="400" name="Google Shape;400;p36"/>
          <p:cNvCxnSpPr/>
          <p:nvPr/>
        </p:nvCxnSpPr>
        <p:spPr>
          <a:xfrm flipH="1">
            <a:off x="2923998" y="2571035"/>
            <a:ext cx="831574" cy="2366723"/>
          </a:xfrm>
          <a:prstGeom prst="straightConnector1">
            <a:avLst/>
          </a:prstGeom>
          <a:noFill/>
          <a:ln cap="flat" cmpd="sng" w="19050">
            <a:solidFill>
              <a:schemeClr val="accent2"/>
            </a:solidFill>
            <a:prstDash val="solid"/>
            <a:miter lim="800000"/>
            <a:headEnd len="sm" w="sm"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 name="Shape 404"/>
        <p:cNvGrpSpPr/>
        <p:nvPr/>
      </p:nvGrpSpPr>
      <p:grpSpPr>
        <a:xfrm>
          <a:off x="0" y="0"/>
          <a:ext cx="0" cy="0"/>
          <a:chOff x="0" y="0"/>
          <a:chExt cx="0" cy="0"/>
        </a:xfrm>
      </p:grpSpPr>
      <p:sp>
        <p:nvSpPr>
          <p:cNvPr id="405" name="Google Shape;405;p3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06" name="Google Shape;406;p37"/>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07" name="Google Shape;407;p3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408" name="Google Shape;408;p37"/>
          <p:cNvSpPr txBox="1"/>
          <p:nvPr>
            <p:ph type="title"/>
          </p:nvPr>
        </p:nvSpPr>
        <p:spPr>
          <a:xfrm>
            <a:off x="5430129" y="486184"/>
            <a:ext cx="611840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solidFill>
                  <a:schemeClr val="dk1"/>
                </a:solidFill>
                <a:latin typeface="Twentieth Century"/>
                <a:ea typeface="Twentieth Century"/>
                <a:cs typeface="Twentieth Century"/>
                <a:sym typeface="Twentieth Century"/>
              </a:rPr>
              <a:t>JTBD </a:t>
            </a:r>
            <a:r>
              <a:rPr lang="en-AU"/>
              <a:t>A</a:t>
            </a:r>
            <a:r>
              <a:rPr lang="en-AU">
                <a:solidFill>
                  <a:schemeClr val="dk1"/>
                </a:solidFill>
                <a:latin typeface="Twentieth Century"/>
                <a:ea typeface="Twentieth Century"/>
                <a:cs typeface="Twentieth Century"/>
                <a:sym typeface="Twentieth Century"/>
              </a:rPr>
              <a:t>nalysis</a:t>
            </a:r>
            <a:endParaRPr/>
          </a:p>
        </p:txBody>
      </p:sp>
      <p:pic>
        <p:nvPicPr>
          <p:cNvPr descr="Image for post" id="409" name="Google Shape;409;p37"/>
          <p:cNvPicPr preferRelativeResize="0"/>
          <p:nvPr/>
        </p:nvPicPr>
        <p:blipFill rotWithShape="1">
          <a:blip r:embed="rId3">
            <a:alphaModFix/>
          </a:blip>
          <a:srcRect b="0" l="0" r="0" t="0"/>
          <a:stretch/>
        </p:blipFill>
        <p:spPr>
          <a:xfrm>
            <a:off x="643466" y="736202"/>
            <a:ext cx="4100921" cy="2235002"/>
          </a:xfrm>
          <a:prstGeom prst="rect">
            <a:avLst/>
          </a:prstGeom>
          <a:noFill/>
          <a:ln>
            <a:noFill/>
          </a:ln>
          <a:effectLst>
            <a:outerShdw blurRad="292100" rotWithShape="0" algn="tl" dir="2700000" dist="139700">
              <a:srgbClr val="333333">
                <a:alpha val="64705"/>
              </a:srgbClr>
            </a:outerShdw>
          </a:effectLst>
        </p:spPr>
      </p:pic>
      <p:sp>
        <p:nvSpPr>
          <p:cNvPr id="410" name="Google Shape;410;p37"/>
          <p:cNvSpPr txBox="1"/>
          <p:nvPr>
            <p:ph idx="2" type="body"/>
          </p:nvPr>
        </p:nvSpPr>
        <p:spPr>
          <a:xfrm>
            <a:off x="5430129" y="1946684"/>
            <a:ext cx="6118403" cy="4351338"/>
          </a:xfrm>
          <a:prstGeom prst="rect">
            <a:avLst/>
          </a:prstGeom>
          <a:noFill/>
          <a:ln>
            <a:noFill/>
          </a:ln>
        </p:spPr>
        <p:txBody>
          <a:bodyPr anchorCtr="0" anchor="t" bIns="45700" lIns="91425" spcFirstLastPara="1" rIns="91425" wrap="square" tIns="45700">
            <a:normAutofit fontScale="92500" lnSpcReduction="20000"/>
          </a:bodyPr>
          <a:lstStyle/>
          <a:p>
            <a:pPr indent="-219551" lvl="0" marL="228600" rtl="0" algn="l">
              <a:lnSpc>
                <a:spcPct val="100000"/>
              </a:lnSpc>
              <a:spcBef>
                <a:spcPts val="0"/>
              </a:spcBef>
              <a:spcAft>
                <a:spcPts val="0"/>
              </a:spcAft>
              <a:buClr>
                <a:schemeClr val="dk1"/>
              </a:buClr>
              <a:buSzPct val="100000"/>
              <a:buChar char="•"/>
            </a:pPr>
            <a:r>
              <a:rPr lang="en-AU" sz="1900"/>
              <a:t>What does your persona hire the product to do?</a:t>
            </a:r>
            <a:endParaRPr/>
          </a:p>
          <a:p>
            <a:pPr indent="-219551" lvl="0" marL="228600" rtl="0" algn="l">
              <a:lnSpc>
                <a:spcPct val="100000"/>
              </a:lnSpc>
              <a:spcBef>
                <a:spcPts val="1000"/>
              </a:spcBef>
              <a:spcAft>
                <a:spcPts val="0"/>
              </a:spcAft>
              <a:buClr>
                <a:schemeClr val="dk1"/>
              </a:buClr>
              <a:buSzPct val="100000"/>
              <a:buChar char="•"/>
            </a:pPr>
            <a:r>
              <a:rPr lang="en-AU" sz="1900"/>
              <a:t>What are </a:t>
            </a:r>
            <a:r>
              <a:rPr lang="en-AU" sz="1900"/>
              <a:t>social and emotional jobs</a:t>
            </a:r>
            <a:r>
              <a:rPr lang="en-AU" sz="1900"/>
              <a:t>?</a:t>
            </a:r>
            <a:endParaRPr/>
          </a:p>
          <a:p>
            <a:pPr indent="-219551" lvl="0" marL="228600" rtl="0" algn="l">
              <a:lnSpc>
                <a:spcPct val="100000"/>
              </a:lnSpc>
              <a:spcBef>
                <a:spcPts val="1000"/>
              </a:spcBef>
              <a:spcAft>
                <a:spcPts val="0"/>
              </a:spcAft>
              <a:buClr>
                <a:schemeClr val="dk1"/>
              </a:buClr>
              <a:buSzPct val="100000"/>
              <a:buChar char="•"/>
            </a:pPr>
            <a:r>
              <a:rPr lang="en-AU" sz="1900"/>
              <a:t>As always, include evidence of the work you did</a:t>
            </a:r>
            <a:endParaRPr/>
          </a:p>
          <a:p>
            <a:pPr indent="-219551" lvl="0" marL="228600" rtl="0" algn="l">
              <a:lnSpc>
                <a:spcPct val="100000"/>
              </a:lnSpc>
              <a:spcBef>
                <a:spcPts val="1000"/>
              </a:spcBef>
              <a:spcAft>
                <a:spcPts val="0"/>
              </a:spcAft>
              <a:buClr>
                <a:schemeClr val="dk1"/>
              </a:buClr>
              <a:buSzPct val="100000"/>
              <a:buChar char="•"/>
            </a:pPr>
            <a:r>
              <a:rPr lang="en-AU" sz="1900"/>
              <a:t>This is a great one for identifying insights</a:t>
            </a:r>
            <a:r>
              <a:rPr lang="en-AU" sz="1900"/>
              <a:t>: What did you learn that you might otherwise have missed?</a:t>
            </a:r>
            <a:endParaRPr/>
          </a:p>
          <a:p>
            <a:pPr indent="-219551" lvl="0" marL="228600" rtl="0" algn="l">
              <a:lnSpc>
                <a:spcPct val="100000"/>
              </a:lnSpc>
              <a:spcBef>
                <a:spcPts val="1000"/>
              </a:spcBef>
              <a:spcAft>
                <a:spcPts val="0"/>
              </a:spcAft>
              <a:buClr>
                <a:schemeClr val="dk1"/>
              </a:buClr>
              <a:buSzPct val="100000"/>
              <a:buChar char="•"/>
            </a:pPr>
            <a:r>
              <a:rPr lang="en-AU" sz="1900"/>
              <a:t>Would you use this again? When? How? Why? What would you do differently next time?</a:t>
            </a:r>
            <a:endParaRPr/>
          </a:p>
          <a:p>
            <a:pPr indent="-219551" lvl="0" marL="228600" rtl="0" algn="l">
              <a:lnSpc>
                <a:spcPct val="100000"/>
              </a:lnSpc>
              <a:spcBef>
                <a:spcPts val="1000"/>
              </a:spcBef>
              <a:spcAft>
                <a:spcPts val="0"/>
              </a:spcAft>
              <a:buClr>
                <a:schemeClr val="dk1"/>
              </a:buClr>
              <a:buSzPct val="100000"/>
              <a:buChar char="•"/>
            </a:pPr>
            <a:r>
              <a:rPr lang="en-AU" sz="1900"/>
              <a:t>Show relationships</a:t>
            </a:r>
            <a:endParaRPr/>
          </a:p>
          <a:p>
            <a:pPr indent="-219551" lvl="0" marL="228600" rtl="0" algn="l">
              <a:lnSpc>
                <a:spcPct val="100000"/>
              </a:lnSpc>
              <a:spcBef>
                <a:spcPts val="1000"/>
              </a:spcBef>
              <a:spcAft>
                <a:spcPts val="0"/>
              </a:spcAft>
              <a:buClr>
                <a:schemeClr val="dk1"/>
              </a:buClr>
              <a:buSzPct val="100000"/>
              <a:buChar char="•"/>
            </a:pPr>
            <a:r>
              <a:rPr lang="en-AU" sz="1900"/>
              <a:t>Answer the questions mentioned in the rubric</a:t>
            </a:r>
            <a:endParaRPr/>
          </a:p>
          <a:p>
            <a:pPr indent="-219551" lvl="0" marL="228600" rtl="0" algn="l">
              <a:lnSpc>
                <a:spcPct val="100000"/>
              </a:lnSpc>
              <a:spcBef>
                <a:spcPts val="1000"/>
              </a:spcBef>
              <a:spcAft>
                <a:spcPts val="0"/>
              </a:spcAft>
              <a:buClr>
                <a:schemeClr val="dk1"/>
              </a:buClr>
              <a:buSzPct val="100000"/>
              <a:buChar char="•"/>
            </a:pPr>
            <a:r>
              <a:rPr lang="en-AU" sz="1900"/>
              <a:t>Focus; </a:t>
            </a:r>
            <a:r>
              <a:rPr lang="en-AU" sz="1900"/>
              <a:t>going deep is better than going broad (as long as you cover all the material across the whole of your assignment/portfolio)</a:t>
            </a:r>
            <a:endParaRPr/>
          </a:p>
          <a:p>
            <a:pPr indent="-107950" lvl="0" marL="228600" rtl="0" algn="l">
              <a:lnSpc>
                <a:spcPct val="90000"/>
              </a:lnSpc>
              <a:spcBef>
                <a:spcPts val="1000"/>
              </a:spcBef>
              <a:spcAft>
                <a:spcPts val="0"/>
              </a:spcAft>
              <a:buClr>
                <a:schemeClr val="dk1"/>
              </a:buClr>
              <a:buSzPct val="100000"/>
              <a:buNone/>
            </a:pPr>
            <a:r>
              <a:t/>
            </a:r>
            <a:endParaRPr sz="1900"/>
          </a:p>
        </p:txBody>
      </p:sp>
      <p:pic>
        <p:nvPicPr>
          <p:cNvPr id="411" name="Google Shape;411;p37"/>
          <p:cNvPicPr preferRelativeResize="0"/>
          <p:nvPr/>
        </p:nvPicPr>
        <p:blipFill rotWithShape="1">
          <a:blip r:embed="rId4">
            <a:alphaModFix/>
          </a:blip>
          <a:srcRect b="0" l="0" r="0" t="0"/>
          <a:stretch/>
        </p:blipFill>
        <p:spPr>
          <a:xfrm>
            <a:off x="671966" y="3763732"/>
            <a:ext cx="4072421" cy="2372185"/>
          </a:xfrm>
          <a:prstGeom prst="rect">
            <a:avLst/>
          </a:prstGeom>
          <a:noFill/>
          <a:ln>
            <a:noFill/>
          </a:ln>
          <a:effectLst>
            <a:outerShdw blurRad="292100" rotWithShape="0" algn="tl" dir="2700000" dist="139700">
              <a:srgbClr val="333333">
                <a:alpha val="64705"/>
              </a:srgbClr>
            </a:outerShdw>
          </a:effectLst>
        </p:spPr>
      </p:pic>
      <p:sp>
        <p:nvSpPr>
          <p:cNvPr id="412" name="Google Shape;412;p37"/>
          <p:cNvSpPr/>
          <p:nvPr/>
        </p:nvSpPr>
        <p:spPr>
          <a:xfrm rot="-535889">
            <a:off x="-991925" y="5644752"/>
            <a:ext cx="2987899" cy="2987899"/>
          </a:xfrm>
          <a:prstGeom prst="arc">
            <a:avLst>
              <a:gd fmla="val 16200000" name="adj1"/>
              <a:gd fmla="val 21581479"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Love Letter / Break-up Letter</a:t>
            </a:r>
            <a:endParaRPr/>
          </a:p>
        </p:txBody>
      </p:sp>
      <p:sp>
        <p:nvSpPr>
          <p:cNvPr id="418" name="Google Shape;418;p38"/>
          <p:cNvSpPr txBox="1"/>
          <p:nvPr>
            <p:ph idx="1" type="body"/>
          </p:nvPr>
        </p:nvSpPr>
        <p:spPr>
          <a:xfrm>
            <a:off x="838200" y="1825625"/>
            <a:ext cx="3389922"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latin typeface="Caveat"/>
                <a:ea typeface="Caveat"/>
                <a:cs typeface="Caveat"/>
                <a:sym typeface="Caveat"/>
              </a:rPr>
              <a:t>Dear problem,</a:t>
            </a:r>
            <a:endParaRPr/>
          </a:p>
          <a:p>
            <a:pPr indent="0" lvl="0" marL="0" rtl="0" algn="l">
              <a:lnSpc>
                <a:spcPct val="90000"/>
              </a:lnSpc>
              <a:spcBef>
                <a:spcPts val="1000"/>
              </a:spcBef>
              <a:spcAft>
                <a:spcPts val="0"/>
              </a:spcAft>
              <a:buClr>
                <a:schemeClr val="dk1"/>
              </a:buClr>
              <a:buSzPts val="2800"/>
              <a:buNone/>
            </a:pPr>
            <a:r>
              <a:rPr lang="en-AU">
                <a:latin typeface="Caveat"/>
                <a:ea typeface="Caveat"/>
                <a:cs typeface="Caveat"/>
                <a:sym typeface="Caveat"/>
              </a:rPr>
              <a:t>What I love about you is…</a:t>
            </a:r>
            <a:endParaRPr/>
          </a:p>
          <a:p>
            <a:pPr indent="0" lvl="0" marL="0" rtl="0" algn="l">
              <a:lnSpc>
                <a:spcPct val="90000"/>
              </a:lnSpc>
              <a:spcBef>
                <a:spcPts val="1000"/>
              </a:spcBef>
              <a:spcAft>
                <a:spcPts val="0"/>
              </a:spcAft>
              <a:buClr>
                <a:schemeClr val="dk1"/>
              </a:buClr>
              <a:buSzPts val="2800"/>
              <a:buNone/>
            </a:pPr>
            <a:r>
              <a:rPr lang="en-AU">
                <a:latin typeface="Caveat"/>
                <a:ea typeface="Caveat"/>
                <a:cs typeface="Caveat"/>
                <a:sym typeface="Caveat"/>
              </a:rPr>
              <a:t>Blah, blah, blah, insights about what’ awesome</a:t>
            </a:r>
            <a:endParaRPr/>
          </a:p>
          <a:p>
            <a:pPr indent="0" lvl="0" marL="0" rtl="0" algn="l">
              <a:lnSpc>
                <a:spcPct val="90000"/>
              </a:lnSpc>
              <a:spcBef>
                <a:spcPts val="1000"/>
              </a:spcBef>
              <a:spcAft>
                <a:spcPts val="0"/>
              </a:spcAft>
              <a:buClr>
                <a:schemeClr val="dk1"/>
              </a:buClr>
              <a:buSzPts val="2800"/>
              <a:buNone/>
            </a:pPr>
            <a:r>
              <a:rPr lang="en-AU">
                <a:latin typeface="Caveat"/>
                <a:ea typeface="Caveat"/>
                <a:cs typeface="Caveat"/>
                <a:sym typeface="Caveat"/>
              </a:rPr>
              <a:t>List the features that you love</a:t>
            </a:r>
            <a:endParaRPr/>
          </a:p>
          <a:p>
            <a:pPr indent="0" lvl="0" marL="0" rtl="0" algn="l">
              <a:lnSpc>
                <a:spcPct val="90000"/>
              </a:lnSpc>
              <a:spcBef>
                <a:spcPts val="1000"/>
              </a:spcBef>
              <a:spcAft>
                <a:spcPts val="0"/>
              </a:spcAft>
              <a:buClr>
                <a:schemeClr val="dk1"/>
              </a:buClr>
              <a:buSzPts val="2800"/>
              <a:buNone/>
            </a:pPr>
            <a:r>
              <a:rPr lang="en-AU">
                <a:latin typeface="Caveat"/>
                <a:ea typeface="Caveat"/>
                <a:cs typeface="Caveat"/>
                <a:sym typeface="Caveat"/>
              </a:rPr>
              <a:t>Focus on the benefits</a:t>
            </a:r>
            <a:endParaRPr/>
          </a:p>
          <a:p>
            <a:pPr indent="0" lvl="0" marL="0" rtl="0" algn="l">
              <a:lnSpc>
                <a:spcPct val="90000"/>
              </a:lnSpc>
              <a:spcBef>
                <a:spcPts val="1000"/>
              </a:spcBef>
              <a:spcAft>
                <a:spcPts val="0"/>
              </a:spcAft>
              <a:buClr>
                <a:schemeClr val="dk1"/>
              </a:buClr>
              <a:buSzPts val="2800"/>
              <a:buNone/>
            </a:pPr>
            <a:r>
              <a:rPr lang="en-AU">
                <a:latin typeface="Caveat"/>
                <a:ea typeface="Caveat"/>
                <a:cs typeface="Caveat"/>
                <a:sym typeface="Caveat"/>
              </a:rPr>
              <a:t>Affectionately,</a:t>
            </a:r>
            <a:endParaRPr/>
          </a:p>
          <a:p>
            <a:pPr indent="0" lvl="0" marL="0" rtl="0" algn="l">
              <a:lnSpc>
                <a:spcPct val="90000"/>
              </a:lnSpc>
              <a:spcBef>
                <a:spcPts val="1000"/>
              </a:spcBef>
              <a:spcAft>
                <a:spcPts val="0"/>
              </a:spcAft>
              <a:buClr>
                <a:schemeClr val="dk1"/>
              </a:buClr>
              <a:buSzPts val="2800"/>
              <a:buNone/>
            </a:pPr>
            <a:r>
              <a:rPr lang="en-AU">
                <a:latin typeface="Caveat"/>
                <a:ea typeface="Caveat"/>
                <a:cs typeface="Caveat"/>
                <a:sym typeface="Caveat"/>
              </a:rPr>
              <a:t>You...</a:t>
            </a:r>
            <a:endParaRPr/>
          </a:p>
        </p:txBody>
      </p:sp>
      <p:sp>
        <p:nvSpPr>
          <p:cNvPr id="419" name="Google Shape;419;p38"/>
          <p:cNvSpPr txBox="1"/>
          <p:nvPr>
            <p:ph idx="2" type="body"/>
          </p:nvPr>
        </p:nvSpPr>
        <p:spPr>
          <a:xfrm>
            <a:off x="7739742" y="1825625"/>
            <a:ext cx="3614057"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AU">
                <a:latin typeface="Caveat"/>
                <a:ea typeface="Caveat"/>
                <a:cs typeface="Caveat"/>
                <a:sym typeface="Caveat"/>
              </a:rPr>
              <a:t>Dear problem,</a:t>
            </a:r>
            <a:endParaRPr/>
          </a:p>
          <a:p>
            <a:pPr indent="0" lvl="0" marL="0" rtl="0" algn="l">
              <a:lnSpc>
                <a:spcPct val="90000"/>
              </a:lnSpc>
              <a:spcBef>
                <a:spcPts val="1000"/>
              </a:spcBef>
              <a:spcAft>
                <a:spcPts val="0"/>
              </a:spcAft>
              <a:buClr>
                <a:schemeClr val="dk1"/>
              </a:buClr>
              <a:buSzPct val="100000"/>
              <a:buNone/>
            </a:pPr>
            <a:r>
              <a:rPr lang="en-AU">
                <a:latin typeface="Caveat"/>
                <a:ea typeface="Caveat"/>
                <a:cs typeface="Caveat"/>
                <a:sym typeface="Caveat"/>
              </a:rPr>
              <a:t>We need to break up.  It’s not you, it’s me. No, actually, it’s you!</a:t>
            </a:r>
            <a:endParaRPr/>
          </a:p>
          <a:p>
            <a:pPr indent="0" lvl="0" marL="0" rtl="0" algn="l">
              <a:lnSpc>
                <a:spcPct val="90000"/>
              </a:lnSpc>
              <a:spcBef>
                <a:spcPts val="1000"/>
              </a:spcBef>
              <a:spcAft>
                <a:spcPts val="0"/>
              </a:spcAft>
              <a:buClr>
                <a:schemeClr val="dk1"/>
              </a:buClr>
              <a:buSzPct val="100000"/>
              <a:buNone/>
            </a:pPr>
            <a:r>
              <a:rPr lang="en-AU">
                <a:latin typeface="Caveat"/>
                <a:ea typeface="Caveat"/>
                <a:cs typeface="Caveat"/>
                <a:sym typeface="Caveat"/>
              </a:rPr>
              <a:t>Blah, blah, blah, insights about what you really don’t like about the </a:t>
            </a:r>
            <a:r>
              <a:rPr lang="en-AU">
                <a:latin typeface="Caveat"/>
                <a:ea typeface="Caveat"/>
                <a:cs typeface="Caveat"/>
                <a:sym typeface="Caveat"/>
              </a:rPr>
              <a:t>problem</a:t>
            </a:r>
            <a:endParaRPr/>
          </a:p>
          <a:p>
            <a:pPr indent="0" lvl="0" marL="0" rtl="0" algn="l">
              <a:lnSpc>
                <a:spcPct val="90000"/>
              </a:lnSpc>
              <a:spcBef>
                <a:spcPts val="1000"/>
              </a:spcBef>
              <a:spcAft>
                <a:spcPts val="0"/>
              </a:spcAft>
              <a:buClr>
                <a:schemeClr val="dk1"/>
              </a:buClr>
              <a:buSzPct val="100000"/>
              <a:buNone/>
            </a:pPr>
            <a:r>
              <a:rPr lang="en-AU">
                <a:latin typeface="Caveat"/>
                <a:ea typeface="Caveat"/>
                <a:cs typeface="Caveat"/>
                <a:sym typeface="Caveat"/>
              </a:rPr>
              <a:t>List the features that you detest</a:t>
            </a:r>
            <a:endParaRPr/>
          </a:p>
          <a:p>
            <a:pPr indent="0" lvl="0" marL="0" rtl="0" algn="l">
              <a:lnSpc>
                <a:spcPct val="90000"/>
              </a:lnSpc>
              <a:spcBef>
                <a:spcPts val="1000"/>
              </a:spcBef>
              <a:spcAft>
                <a:spcPts val="0"/>
              </a:spcAft>
              <a:buClr>
                <a:schemeClr val="dk1"/>
              </a:buClr>
              <a:buSzPct val="100000"/>
              <a:buNone/>
            </a:pPr>
            <a:r>
              <a:rPr lang="en-AU">
                <a:latin typeface="Caveat"/>
                <a:ea typeface="Caveat"/>
                <a:cs typeface="Caveat"/>
                <a:sym typeface="Caveat"/>
              </a:rPr>
              <a:t>Focus on the stuff that you do not like</a:t>
            </a:r>
            <a:endParaRPr/>
          </a:p>
          <a:p>
            <a:pPr indent="0" lvl="0" marL="0" rtl="0" algn="l">
              <a:lnSpc>
                <a:spcPct val="90000"/>
              </a:lnSpc>
              <a:spcBef>
                <a:spcPts val="1000"/>
              </a:spcBef>
              <a:spcAft>
                <a:spcPts val="0"/>
              </a:spcAft>
              <a:buClr>
                <a:schemeClr val="dk1"/>
              </a:buClr>
              <a:buSzPct val="100000"/>
              <a:buNone/>
            </a:pPr>
            <a:r>
              <a:rPr lang="en-AU">
                <a:latin typeface="Caveat"/>
                <a:ea typeface="Caveat"/>
                <a:cs typeface="Caveat"/>
                <a:sym typeface="Caveat"/>
              </a:rPr>
              <a:t>I’m unfriending you on Facebook</a:t>
            </a:r>
            <a:endParaRPr/>
          </a:p>
          <a:p>
            <a:pPr indent="0" lvl="0" marL="0" rtl="0" algn="l">
              <a:lnSpc>
                <a:spcPct val="90000"/>
              </a:lnSpc>
              <a:spcBef>
                <a:spcPts val="1000"/>
              </a:spcBef>
              <a:spcAft>
                <a:spcPts val="0"/>
              </a:spcAft>
              <a:buClr>
                <a:schemeClr val="dk1"/>
              </a:buClr>
              <a:buSzPct val="100000"/>
              <a:buNone/>
            </a:pPr>
            <a:r>
              <a:rPr lang="en-AU">
                <a:latin typeface="Caveat"/>
                <a:ea typeface="Caveat"/>
                <a:cs typeface="Caveat"/>
                <a:sym typeface="Caveat"/>
              </a:rPr>
              <a:t>You</a:t>
            </a:r>
            <a:r>
              <a:rPr lang="en-AU">
                <a:latin typeface="Caveat"/>
                <a:ea typeface="Caveat"/>
                <a:cs typeface="Caveat"/>
                <a:sym typeface="Caveat"/>
              </a:rPr>
              <a:t>...</a:t>
            </a:r>
            <a:endParaRPr/>
          </a:p>
          <a:p>
            <a:pPr indent="-64135" lvl="0" marL="228600" rtl="0" algn="l">
              <a:lnSpc>
                <a:spcPct val="90000"/>
              </a:lnSpc>
              <a:spcBef>
                <a:spcPts val="1000"/>
              </a:spcBef>
              <a:spcAft>
                <a:spcPts val="0"/>
              </a:spcAft>
              <a:buClr>
                <a:schemeClr val="dk1"/>
              </a:buClr>
              <a:buSzPct val="100000"/>
              <a:buNone/>
            </a:pPr>
            <a:r>
              <a:t/>
            </a:r>
            <a:endParaRPr>
              <a:latin typeface="Caveat"/>
              <a:ea typeface="Caveat"/>
              <a:cs typeface="Caveat"/>
              <a:sym typeface="Caveat"/>
            </a:endParaRPr>
          </a:p>
        </p:txBody>
      </p:sp>
      <p:sp>
        <p:nvSpPr>
          <p:cNvPr id="420" name="Google Shape;420;p38"/>
          <p:cNvSpPr/>
          <p:nvPr/>
        </p:nvSpPr>
        <p:spPr>
          <a:xfrm>
            <a:off x="4141037" y="5316583"/>
            <a:ext cx="1515180" cy="1121886"/>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venir"/>
                <a:ea typeface="Avenir"/>
                <a:cs typeface="Avenir"/>
                <a:sym typeface="Avenir"/>
              </a:rPr>
              <a:t>What are the benefits you need?</a:t>
            </a:r>
            <a:endParaRPr/>
          </a:p>
        </p:txBody>
      </p:sp>
      <p:sp>
        <p:nvSpPr>
          <p:cNvPr id="421" name="Google Shape;421;p38"/>
          <p:cNvSpPr/>
          <p:nvPr/>
        </p:nvSpPr>
        <p:spPr>
          <a:xfrm>
            <a:off x="4744105" y="3457303"/>
            <a:ext cx="1515180" cy="1121886"/>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venir"/>
                <a:ea typeface="Avenir"/>
                <a:cs typeface="Avenir"/>
                <a:sym typeface="Avenir"/>
              </a:rPr>
              <a:t>What are the insights?</a:t>
            </a:r>
            <a:endParaRPr/>
          </a:p>
        </p:txBody>
      </p:sp>
      <p:sp>
        <p:nvSpPr>
          <p:cNvPr id="422" name="Google Shape;422;p38"/>
          <p:cNvSpPr/>
          <p:nvPr/>
        </p:nvSpPr>
        <p:spPr>
          <a:xfrm>
            <a:off x="5484334" y="1820806"/>
            <a:ext cx="1515180" cy="1121886"/>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venir"/>
                <a:ea typeface="Avenir"/>
                <a:cs typeface="Avenir"/>
                <a:sym typeface="Avenir"/>
              </a:rPr>
              <a:t>What are the features that matter?</a:t>
            </a:r>
            <a:endParaRPr/>
          </a:p>
        </p:txBody>
      </p:sp>
      <p:cxnSp>
        <p:nvCxnSpPr>
          <p:cNvPr id="423" name="Google Shape;423;p38"/>
          <p:cNvCxnSpPr>
            <a:stCxn id="422" idx="1"/>
          </p:cNvCxnSpPr>
          <p:nvPr/>
        </p:nvCxnSpPr>
        <p:spPr>
          <a:xfrm flipH="1">
            <a:off x="3579334" y="2381749"/>
            <a:ext cx="1905000" cy="1347600"/>
          </a:xfrm>
          <a:prstGeom prst="straightConnector1">
            <a:avLst/>
          </a:prstGeom>
          <a:noFill/>
          <a:ln cap="flat" cmpd="sng" w="19050">
            <a:solidFill>
              <a:schemeClr val="accent6"/>
            </a:solidFill>
            <a:prstDash val="solid"/>
            <a:miter lim="800000"/>
            <a:headEnd len="sm" w="sm" type="none"/>
            <a:tailEnd len="med" w="med" type="triangle"/>
          </a:ln>
        </p:spPr>
      </p:cxnSp>
      <p:cxnSp>
        <p:nvCxnSpPr>
          <p:cNvPr id="424" name="Google Shape;424;p38"/>
          <p:cNvCxnSpPr>
            <a:stCxn id="421" idx="1"/>
          </p:cNvCxnSpPr>
          <p:nvPr/>
        </p:nvCxnSpPr>
        <p:spPr>
          <a:xfrm rot="10800000">
            <a:off x="3801205" y="2942746"/>
            <a:ext cx="942900" cy="1075500"/>
          </a:xfrm>
          <a:prstGeom prst="straightConnector1">
            <a:avLst/>
          </a:prstGeom>
          <a:noFill/>
          <a:ln cap="flat" cmpd="sng" w="19050">
            <a:solidFill>
              <a:schemeClr val="accent6"/>
            </a:solidFill>
            <a:prstDash val="solid"/>
            <a:miter lim="800000"/>
            <a:headEnd len="sm" w="sm" type="none"/>
            <a:tailEnd len="med" w="med" type="triangle"/>
          </a:ln>
        </p:spPr>
      </p:cxnSp>
      <p:cxnSp>
        <p:nvCxnSpPr>
          <p:cNvPr id="425" name="Google Shape;425;p38"/>
          <p:cNvCxnSpPr>
            <a:stCxn id="420" idx="1"/>
          </p:cNvCxnSpPr>
          <p:nvPr/>
        </p:nvCxnSpPr>
        <p:spPr>
          <a:xfrm rot="10800000">
            <a:off x="2743337" y="4016926"/>
            <a:ext cx="1397700" cy="1860600"/>
          </a:xfrm>
          <a:prstGeom prst="straightConnector1">
            <a:avLst/>
          </a:prstGeom>
          <a:noFill/>
          <a:ln cap="flat" cmpd="sng" w="19050">
            <a:solidFill>
              <a:schemeClr val="accent6"/>
            </a:solidFill>
            <a:prstDash val="solid"/>
            <a:miter lim="800000"/>
            <a:headEnd len="sm" w="sm" type="none"/>
            <a:tailEnd len="med" w="med" type="triangle"/>
          </a:ln>
        </p:spPr>
      </p:cxnSp>
      <p:cxnSp>
        <p:nvCxnSpPr>
          <p:cNvPr id="426" name="Google Shape;426;p38"/>
          <p:cNvCxnSpPr>
            <a:stCxn id="420" idx="3"/>
          </p:cNvCxnSpPr>
          <p:nvPr/>
        </p:nvCxnSpPr>
        <p:spPr>
          <a:xfrm flipH="1" rot="10800000">
            <a:off x="5656217" y="4787626"/>
            <a:ext cx="2307600" cy="1089900"/>
          </a:xfrm>
          <a:prstGeom prst="straightConnector1">
            <a:avLst/>
          </a:prstGeom>
          <a:noFill/>
          <a:ln cap="flat" cmpd="sng" w="19050">
            <a:solidFill>
              <a:schemeClr val="accent6"/>
            </a:solidFill>
            <a:prstDash val="solid"/>
            <a:miter lim="800000"/>
            <a:headEnd len="sm" w="sm" type="none"/>
            <a:tailEnd len="med" w="med" type="triangle"/>
          </a:ln>
        </p:spPr>
      </p:cxnSp>
      <p:cxnSp>
        <p:nvCxnSpPr>
          <p:cNvPr id="427" name="Google Shape;427;p38"/>
          <p:cNvCxnSpPr>
            <a:stCxn id="421" idx="3"/>
          </p:cNvCxnSpPr>
          <p:nvPr/>
        </p:nvCxnSpPr>
        <p:spPr>
          <a:xfrm flipH="1" rot="10800000">
            <a:off x="6259285" y="3553246"/>
            <a:ext cx="1617600" cy="465000"/>
          </a:xfrm>
          <a:prstGeom prst="straightConnector1">
            <a:avLst/>
          </a:prstGeom>
          <a:noFill/>
          <a:ln cap="flat" cmpd="sng" w="19050">
            <a:solidFill>
              <a:schemeClr val="accent6"/>
            </a:solidFill>
            <a:prstDash val="solid"/>
            <a:miter lim="800000"/>
            <a:headEnd len="sm" w="sm" type="none"/>
            <a:tailEnd len="med" w="med" type="triangle"/>
          </a:ln>
        </p:spPr>
      </p:cxnSp>
      <p:cxnSp>
        <p:nvCxnSpPr>
          <p:cNvPr id="428" name="Google Shape;428;p38"/>
          <p:cNvCxnSpPr>
            <a:stCxn id="422" idx="2"/>
          </p:cNvCxnSpPr>
          <p:nvPr/>
        </p:nvCxnSpPr>
        <p:spPr>
          <a:xfrm>
            <a:off x="6241924" y="2942692"/>
            <a:ext cx="2947800" cy="1355100"/>
          </a:xfrm>
          <a:prstGeom prst="straightConnector1">
            <a:avLst/>
          </a:prstGeom>
          <a:noFill/>
          <a:ln cap="flat" cmpd="sng" w="19050">
            <a:solidFill>
              <a:schemeClr val="accent6"/>
            </a:solidFill>
            <a:prstDash val="solid"/>
            <a:miter lim="800000"/>
            <a:headEnd len="sm" w="sm" type="none"/>
            <a:tailEnd len="med" w="med" type="triangle"/>
          </a:ln>
        </p:spPr>
      </p:cxnSp>
      <p:sp>
        <p:nvSpPr>
          <p:cNvPr id="429" name="Google Shape;429;p38"/>
          <p:cNvSpPr/>
          <p:nvPr/>
        </p:nvSpPr>
        <p:spPr>
          <a:xfrm>
            <a:off x="1732029" y="5316583"/>
            <a:ext cx="1515180" cy="1121886"/>
          </a:xfrm>
          <a:prstGeom prst="rect">
            <a:avLst/>
          </a:prstGeom>
          <a:solidFill>
            <a:schemeClr val="accent3"/>
          </a:solidFill>
          <a:ln cap="flat" cmpd="sng" w="12700">
            <a:solidFill>
              <a:srgbClr val="A889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Avenir"/>
                <a:ea typeface="Avenir"/>
                <a:cs typeface="Avenir"/>
                <a:sym typeface="Avenir"/>
              </a:rPr>
              <a:t>Draw connections</a:t>
            </a:r>
            <a:endParaRPr/>
          </a:p>
        </p:txBody>
      </p:sp>
      <p:cxnSp>
        <p:nvCxnSpPr>
          <p:cNvPr id="430" name="Google Shape;430;p38"/>
          <p:cNvCxnSpPr>
            <a:stCxn id="429" idx="0"/>
          </p:cNvCxnSpPr>
          <p:nvPr/>
        </p:nvCxnSpPr>
        <p:spPr>
          <a:xfrm flipH="1" rot="10800000">
            <a:off x="2489619" y="4258483"/>
            <a:ext cx="2313300" cy="1058100"/>
          </a:xfrm>
          <a:prstGeom prst="straightConnector1">
            <a:avLst/>
          </a:prstGeom>
          <a:noFill/>
          <a:ln cap="flat" cmpd="sng" w="19050">
            <a:solidFill>
              <a:schemeClr val="accent6"/>
            </a:solidFill>
            <a:prstDash val="solid"/>
            <a:miter lim="800000"/>
            <a:headEnd len="sm" w="sm"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Establish a POV</a:t>
            </a:r>
            <a:endParaRPr/>
          </a:p>
        </p:txBody>
      </p:sp>
      <p:sp>
        <p:nvSpPr>
          <p:cNvPr id="436" name="Google Shape;436;p39"/>
          <p:cNvSpPr/>
          <p:nvPr>
            <p:ph idx="1" type="body"/>
          </p:nvPr>
        </p:nvSpPr>
        <p:spPr>
          <a:xfrm>
            <a:off x="548640" y="1463040"/>
            <a:ext cx="6263640" cy="5101046"/>
          </a:xfrm>
          <a:prstGeom prst="flowChartAlternateProcess">
            <a:avLst/>
          </a:prstGeom>
          <a:gradFill>
            <a:gsLst>
              <a:gs pos="0">
                <a:srgbClr val="D59EB1"/>
              </a:gs>
              <a:gs pos="50000">
                <a:srgbClr val="D38EA6"/>
              </a:gs>
              <a:gs pos="100000">
                <a:srgbClr val="BD7991"/>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None/>
            </a:pPr>
            <a:br>
              <a:rPr lang="en-AU" sz="4000">
                <a:solidFill>
                  <a:schemeClr val="lt1"/>
                </a:solidFill>
                <a:latin typeface="Avenir"/>
                <a:ea typeface="Avenir"/>
                <a:cs typeface="Avenir"/>
                <a:sym typeface="Avenir"/>
              </a:rPr>
            </a:br>
            <a:r>
              <a:rPr lang="en-AU" sz="4000">
                <a:solidFill>
                  <a:schemeClr val="lt1"/>
                </a:solidFill>
                <a:latin typeface="Avenir"/>
                <a:ea typeface="Avenir"/>
                <a:cs typeface="Avenir"/>
                <a:sym typeface="Avenir"/>
              </a:rPr>
              <a:t>[PERSONA] </a:t>
            </a:r>
            <a:endParaRPr/>
          </a:p>
          <a:p>
            <a:pPr indent="0" lvl="0" marL="0" rtl="0" algn="ctr">
              <a:lnSpc>
                <a:spcPct val="90000"/>
              </a:lnSpc>
              <a:spcBef>
                <a:spcPts val="1000"/>
              </a:spcBef>
              <a:spcAft>
                <a:spcPts val="0"/>
              </a:spcAft>
              <a:buClr>
                <a:schemeClr val="lt1"/>
              </a:buClr>
              <a:buSzPts val="4000"/>
              <a:buNone/>
            </a:pPr>
            <a:r>
              <a:rPr lang="en-AU" sz="4000">
                <a:solidFill>
                  <a:schemeClr val="lt1"/>
                </a:solidFill>
                <a:latin typeface="Avenir"/>
                <a:ea typeface="Avenir"/>
                <a:cs typeface="Avenir"/>
                <a:sym typeface="Avenir"/>
              </a:rPr>
              <a:t>needs to</a:t>
            </a:r>
            <a:endParaRPr/>
          </a:p>
          <a:p>
            <a:pPr indent="0" lvl="0" marL="0" rtl="0" algn="ctr">
              <a:lnSpc>
                <a:spcPct val="90000"/>
              </a:lnSpc>
              <a:spcBef>
                <a:spcPts val="1000"/>
              </a:spcBef>
              <a:spcAft>
                <a:spcPts val="0"/>
              </a:spcAft>
              <a:buClr>
                <a:schemeClr val="lt1"/>
              </a:buClr>
              <a:buSzPts val="4000"/>
              <a:buNone/>
            </a:pPr>
            <a:r>
              <a:rPr lang="en-AU" sz="4000">
                <a:solidFill>
                  <a:schemeClr val="lt1"/>
                </a:solidFill>
                <a:latin typeface="Avenir"/>
                <a:ea typeface="Avenir"/>
                <a:cs typeface="Avenir"/>
                <a:sym typeface="Avenir"/>
              </a:rPr>
              <a:t> [USER’S NEEDS] </a:t>
            </a:r>
            <a:endParaRPr/>
          </a:p>
          <a:p>
            <a:pPr indent="0" lvl="0" marL="0" rtl="0" algn="ctr">
              <a:lnSpc>
                <a:spcPct val="90000"/>
              </a:lnSpc>
              <a:spcBef>
                <a:spcPts val="1000"/>
              </a:spcBef>
              <a:spcAft>
                <a:spcPts val="0"/>
              </a:spcAft>
              <a:buClr>
                <a:schemeClr val="lt1"/>
              </a:buClr>
              <a:buSzPts val="4000"/>
              <a:buNone/>
            </a:pPr>
            <a:r>
              <a:rPr lang="en-AU" sz="4000">
                <a:solidFill>
                  <a:schemeClr val="lt1"/>
                </a:solidFill>
                <a:latin typeface="Avenir"/>
                <a:ea typeface="Avenir"/>
                <a:cs typeface="Avenir"/>
                <a:sym typeface="Avenir"/>
              </a:rPr>
              <a:t>because </a:t>
            </a:r>
            <a:endParaRPr/>
          </a:p>
          <a:p>
            <a:pPr indent="0" lvl="0" marL="0" rtl="0" algn="ctr">
              <a:lnSpc>
                <a:spcPct val="90000"/>
              </a:lnSpc>
              <a:spcBef>
                <a:spcPts val="1000"/>
              </a:spcBef>
              <a:spcAft>
                <a:spcPts val="0"/>
              </a:spcAft>
              <a:buClr>
                <a:schemeClr val="lt1"/>
              </a:buClr>
              <a:buSzPts val="4000"/>
              <a:buNone/>
            </a:pPr>
            <a:r>
              <a:rPr lang="en-AU" sz="4000">
                <a:solidFill>
                  <a:schemeClr val="lt1"/>
                </a:solidFill>
                <a:latin typeface="Avenir"/>
                <a:ea typeface="Avenir"/>
                <a:cs typeface="Avenir"/>
                <a:sym typeface="Avenir"/>
              </a:rPr>
              <a:t>[SURPRISING INSIGHT]</a:t>
            </a:r>
            <a:endParaRPr/>
          </a:p>
        </p:txBody>
      </p:sp>
      <p:sp>
        <p:nvSpPr>
          <p:cNvPr id="437" name="Google Shape;437;p39"/>
          <p:cNvSpPr txBox="1"/>
          <p:nvPr>
            <p:ph idx="2" type="body"/>
          </p:nvPr>
        </p:nvSpPr>
        <p:spPr>
          <a:xfrm>
            <a:off x="7164976" y="738051"/>
            <a:ext cx="4188823" cy="5438912"/>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AU"/>
              <a:t>Perhaps you can present a couple of options</a:t>
            </a:r>
            <a:endParaRPr/>
          </a:p>
          <a:p>
            <a:pPr indent="-228600" lvl="0" marL="228600" rtl="0" algn="l">
              <a:lnSpc>
                <a:spcPct val="90000"/>
              </a:lnSpc>
              <a:spcBef>
                <a:spcPts val="1000"/>
              </a:spcBef>
              <a:spcAft>
                <a:spcPts val="0"/>
              </a:spcAft>
              <a:buClr>
                <a:schemeClr val="dk1"/>
              </a:buClr>
              <a:buSzPts val="2800"/>
              <a:buChar char="•"/>
            </a:pPr>
            <a:r>
              <a:rPr lang="en-AU"/>
              <a:t>Be clear about which option you think is the best one (and why) </a:t>
            </a:r>
            <a:endParaRPr/>
          </a:p>
          <a:p>
            <a:pPr indent="-228600" lvl="0" marL="228600" rtl="0" algn="l">
              <a:lnSpc>
                <a:spcPct val="90000"/>
              </a:lnSpc>
              <a:spcBef>
                <a:spcPts val="1000"/>
              </a:spcBef>
              <a:spcAft>
                <a:spcPts val="0"/>
              </a:spcAft>
              <a:buClr>
                <a:schemeClr val="dk1"/>
              </a:buClr>
              <a:buSzPts val="2800"/>
              <a:buChar char="•"/>
            </a:pPr>
            <a:r>
              <a:rPr lang="en-AU"/>
              <a:t>Link your point of view back to the work you have already done</a:t>
            </a:r>
            <a:endParaRPr/>
          </a:p>
          <a:p>
            <a:pPr indent="-228600" lvl="0" marL="228600" rtl="0" algn="l">
              <a:lnSpc>
                <a:spcPct val="90000"/>
              </a:lnSpc>
              <a:spcBef>
                <a:spcPts val="1000"/>
              </a:spcBef>
              <a:spcAft>
                <a:spcPts val="0"/>
              </a:spcAft>
              <a:buClr>
                <a:schemeClr val="dk1"/>
              </a:buClr>
              <a:buSzPts val="2800"/>
              <a:buChar char="•"/>
            </a:pPr>
            <a:r>
              <a:rPr lang="en-AU"/>
              <a:t>Try for actionable and generative</a:t>
            </a:r>
            <a:endParaRPr/>
          </a:p>
          <a:p>
            <a:pPr indent="-228600" lvl="0" marL="228600" rtl="0" algn="l">
              <a:lnSpc>
                <a:spcPct val="90000"/>
              </a:lnSpc>
              <a:spcBef>
                <a:spcPts val="1000"/>
              </a:spcBef>
              <a:spcAft>
                <a:spcPts val="0"/>
              </a:spcAft>
              <a:buClr>
                <a:schemeClr val="dk1"/>
              </a:buClr>
              <a:buSzPts val="2800"/>
              <a:buChar char="•"/>
            </a:pPr>
            <a:r>
              <a:rPr lang="en-AU"/>
              <a:t>What is exciting?</a:t>
            </a:r>
            <a:endParaRPr/>
          </a:p>
          <a:p>
            <a:pPr indent="-228600" lvl="0" marL="228600" rtl="0" algn="l">
              <a:lnSpc>
                <a:spcPct val="90000"/>
              </a:lnSpc>
              <a:spcBef>
                <a:spcPts val="1000"/>
              </a:spcBef>
              <a:spcAft>
                <a:spcPts val="0"/>
              </a:spcAft>
              <a:buClr>
                <a:schemeClr val="dk1"/>
              </a:buClr>
              <a:buSzPts val="2800"/>
              <a:buChar char="•"/>
            </a:pPr>
            <a:r>
              <a:rPr lang="en-AU"/>
              <a:t>What is interesting?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HMW Exercise (5-10 questions)</a:t>
            </a:r>
            <a:endParaRPr/>
          </a:p>
        </p:txBody>
      </p:sp>
      <p:sp>
        <p:nvSpPr>
          <p:cNvPr id="443" name="Google Shape;443;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l">
              <a:lnSpc>
                <a:spcPct val="90000"/>
              </a:lnSpc>
              <a:spcBef>
                <a:spcPts val="0"/>
              </a:spcBef>
              <a:spcAft>
                <a:spcPts val="0"/>
              </a:spcAft>
              <a:buClr>
                <a:schemeClr val="dk1"/>
              </a:buClr>
              <a:buSzPct val="100000"/>
              <a:buChar char="•"/>
            </a:pPr>
            <a:r>
              <a:rPr lang="en-AU"/>
              <a:t>List your questions: Dig deep and use your insights, track the desired outcomes, write positively and keep them broad enough to ensure many ideas</a:t>
            </a:r>
            <a:endParaRPr/>
          </a:p>
          <a:p>
            <a:pPr indent="-228600" lvl="0" marL="228600" rtl="0" algn="l">
              <a:lnSpc>
                <a:spcPct val="90000"/>
              </a:lnSpc>
              <a:spcBef>
                <a:spcPts val="1000"/>
              </a:spcBef>
              <a:spcAft>
                <a:spcPts val="0"/>
              </a:spcAft>
              <a:buClr>
                <a:schemeClr val="dk1"/>
              </a:buClr>
              <a:buSzPct val="100000"/>
              <a:buChar char="•"/>
            </a:pPr>
            <a:r>
              <a:rPr lang="en-AU">
                <a:highlight>
                  <a:srgbClr val="FFFF00"/>
                </a:highlight>
              </a:rPr>
              <a:t>Revisit the literature and readings about problem framing: How would you use/eliminate the frame to land on the right question?</a:t>
            </a:r>
            <a:endParaRPr/>
          </a:p>
          <a:p>
            <a:pPr indent="-228600" lvl="0" marL="228600" rtl="0" algn="l">
              <a:lnSpc>
                <a:spcPct val="90000"/>
              </a:lnSpc>
              <a:spcBef>
                <a:spcPts val="1000"/>
              </a:spcBef>
              <a:spcAft>
                <a:spcPts val="0"/>
              </a:spcAft>
              <a:buClr>
                <a:schemeClr val="dk1"/>
              </a:buClr>
              <a:buSzPct val="100000"/>
              <a:buChar char="•"/>
            </a:pPr>
            <a:r>
              <a:rPr lang="en-AU"/>
              <a:t>Notice where you embed a solution in your question (it’s alright</a:t>
            </a:r>
            <a:r>
              <a:rPr lang="en-AU"/>
              <a:t>,</a:t>
            </a:r>
            <a:r>
              <a:rPr lang="en-AU"/>
              <a:t> </a:t>
            </a:r>
            <a:r>
              <a:rPr lang="en-AU"/>
              <a:t>until </a:t>
            </a:r>
            <a:r>
              <a:rPr lang="en-AU"/>
              <a:t>we have a lot of practice most of us do that</a:t>
            </a:r>
            <a:r>
              <a:rPr lang="en-AU"/>
              <a:t>): Show us how you move from a poor question to a good one, and from a good question to a great one</a:t>
            </a:r>
            <a:endParaRPr/>
          </a:p>
          <a:p>
            <a:pPr indent="-228600" lvl="0" marL="228600" rtl="0" algn="l">
              <a:lnSpc>
                <a:spcPct val="90000"/>
              </a:lnSpc>
              <a:spcBef>
                <a:spcPts val="1000"/>
              </a:spcBef>
              <a:spcAft>
                <a:spcPts val="0"/>
              </a:spcAft>
              <a:buClr>
                <a:schemeClr val="dk1"/>
              </a:buClr>
              <a:buSzPct val="100000"/>
              <a:buChar char="•"/>
            </a:pPr>
            <a:r>
              <a:rPr lang="en-AU"/>
              <a:t>Think about each question in terms of User + Need + Insight</a:t>
            </a:r>
            <a:endParaRPr/>
          </a:p>
          <a:p>
            <a:pPr indent="-228600" lvl="0" marL="228600" rtl="0" algn="l">
              <a:lnSpc>
                <a:spcPct val="90000"/>
              </a:lnSpc>
              <a:spcBef>
                <a:spcPts val="1000"/>
              </a:spcBef>
              <a:spcAft>
                <a:spcPts val="0"/>
              </a:spcAft>
              <a:buClr>
                <a:schemeClr val="dk1"/>
              </a:buClr>
              <a:buSzPct val="100000"/>
              <a:buChar char="•"/>
            </a:pPr>
            <a:r>
              <a:rPr lang="en-AU"/>
              <a:t>Include annotations: U</a:t>
            </a:r>
            <a:r>
              <a:rPr lang="en-AU">
                <a:highlight>
                  <a:srgbClr val="FFFF00"/>
                </a:highlight>
              </a:rPr>
              <a:t>se the 4Rs approach, if you wish</a:t>
            </a:r>
            <a:endParaRPr/>
          </a:p>
          <a:p>
            <a:pPr indent="-228600" lvl="0" marL="228600" rtl="0" algn="l">
              <a:lnSpc>
                <a:spcPct val="90000"/>
              </a:lnSpc>
              <a:spcBef>
                <a:spcPts val="1000"/>
              </a:spcBef>
              <a:spcAft>
                <a:spcPts val="0"/>
              </a:spcAft>
              <a:buClr>
                <a:schemeClr val="dk1"/>
              </a:buClr>
              <a:buSzPct val="100000"/>
              <a:buChar char="•"/>
            </a:pPr>
            <a:r>
              <a:rPr lang="en-AU"/>
              <a:t>Reflect on this tool: How does it connect with others?  Would you use it again? How? When? Why? What would you do differently?</a:t>
            </a:r>
            <a:endParaRPr/>
          </a:p>
          <a:p>
            <a:pPr indent="-228600" lvl="0" marL="228600" rtl="0" algn="l">
              <a:lnSpc>
                <a:spcPct val="90000"/>
              </a:lnSpc>
              <a:spcBef>
                <a:spcPts val="1000"/>
              </a:spcBef>
              <a:spcAft>
                <a:spcPts val="0"/>
              </a:spcAft>
              <a:buClr>
                <a:schemeClr val="dk1"/>
              </a:buClr>
              <a:buSzPct val="100000"/>
              <a:buChar char="•"/>
            </a:pPr>
            <a:r>
              <a:rPr lang="en-AU"/>
              <a:t>Check the rubric again: Is there something on which you can go deep?</a:t>
            </a:r>
            <a:endParaRPr/>
          </a:p>
          <a:p>
            <a:pPr indent="-130810" lvl="0" marL="228600" rtl="0" algn="l">
              <a:lnSpc>
                <a:spcPct val="90000"/>
              </a:lnSpc>
              <a:spcBef>
                <a:spcPts val="1000"/>
              </a:spcBef>
              <a:spcAft>
                <a:spcPts val="0"/>
              </a:spcAft>
              <a:buClr>
                <a:schemeClr val="dk1"/>
              </a:buClr>
              <a:buSzPct val="100000"/>
              <a:buNone/>
            </a:pPr>
            <a:r>
              <a:t/>
            </a:r>
            <a:endParaRPr/>
          </a:p>
        </p:txBody>
      </p:sp>
      <p:pic>
        <p:nvPicPr>
          <p:cNvPr descr="How Might We” Notes. Lessons learned from running GV style… | by Yasith  Abeynayaka | Medium" id="444" name="Google Shape;444;p40"/>
          <p:cNvPicPr preferRelativeResize="0"/>
          <p:nvPr>
            <p:ph idx="1" type="body"/>
          </p:nvPr>
        </p:nvPicPr>
        <p:blipFill rotWithShape="1">
          <a:blip r:embed="rId4">
            <a:alphaModFix/>
          </a:blip>
          <a:srcRect b="0" l="0" r="0" t="0"/>
          <a:stretch/>
        </p:blipFill>
        <p:spPr>
          <a:xfrm>
            <a:off x="628973" y="1693863"/>
            <a:ext cx="5181600" cy="2307431"/>
          </a:xfrm>
          <a:prstGeom prst="rect">
            <a:avLst/>
          </a:prstGeom>
          <a:noFill/>
          <a:ln>
            <a:noFill/>
          </a:ln>
        </p:spPr>
      </p:pic>
      <p:pic>
        <p:nvPicPr>
          <p:cNvPr descr="HMW(affinity map) | by Rachelle Agha | Medium" id="445" name="Google Shape;445;p40"/>
          <p:cNvPicPr preferRelativeResize="0"/>
          <p:nvPr/>
        </p:nvPicPr>
        <p:blipFill rotWithShape="1">
          <a:blip r:embed="rId5">
            <a:alphaModFix/>
          </a:blip>
          <a:srcRect b="0" l="0" r="0" t="0"/>
          <a:stretch/>
        </p:blipFill>
        <p:spPr>
          <a:xfrm>
            <a:off x="1399826" y="4184542"/>
            <a:ext cx="2980841" cy="22317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Final Design Brief</a:t>
            </a:r>
            <a:endParaRPr/>
          </a:p>
        </p:txBody>
      </p:sp>
      <p:sp>
        <p:nvSpPr>
          <p:cNvPr id="451" name="Google Shape;451;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215265" lvl="0" marL="228600" rtl="0" algn="l">
              <a:lnSpc>
                <a:spcPct val="100000"/>
              </a:lnSpc>
              <a:spcBef>
                <a:spcPts val="0"/>
              </a:spcBef>
              <a:spcAft>
                <a:spcPts val="0"/>
              </a:spcAft>
              <a:buClr>
                <a:schemeClr val="dk1"/>
              </a:buClr>
              <a:buSzPct val="100000"/>
              <a:buChar char="•"/>
            </a:pPr>
            <a:r>
              <a:rPr lang="en-AU"/>
              <a:t>Include the brief as an appendix or add a photo here. The point is to link it to your first draft so that you do need not have two sections (This is up to you)</a:t>
            </a:r>
            <a:endParaRPr/>
          </a:p>
          <a:p>
            <a:pPr indent="-215265" lvl="0" marL="228600" rtl="0" algn="l">
              <a:lnSpc>
                <a:spcPct val="100000"/>
              </a:lnSpc>
              <a:spcBef>
                <a:spcPts val="1000"/>
              </a:spcBef>
              <a:spcAft>
                <a:spcPts val="0"/>
              </a:spcAft>
              <a:buClr>
                <a:schemeClr val="dk1"/>
              </a:buClr>
              <a:buSzPct val="100000"/>
              <a:buChar char="•"/>
            </a:pPr>
            <a:r>
              <a:rPr lang="en-AU"/>
              <a:t>Summarise what is really important. Here, we are interested in how </a:t>
            </a:r>
            <a:r>
              <a:rPr lang="en-AU"/>
              <a:t>your understanding </a:t>
            </a:r>
            <a:r>
              <a:rPr lang="en-AU"/>
              <a:t>evolved over time</a:t>
            </a:r>
            <a:endParaRPr/>
          </a:p>
          <a:p>
            <a:pPr indent="-215265" lvl="0" marL="228600" rtl="0" algn="l">
              <a:lnSpc>
                <a:spcPct val="100000"/>
              </a:lnSpc>
              <a:spcBef>
                <a:spcPts val="1000"/>
              </a:spcBef>
              <a:spcAft>
                <a:spcPts val="0"/>
              </a:spcAft>
              <a:buClr>
                <a:schemeClr val="dk1"/>
              </a:buClr>
              <a:buSzPct val="100000"/>
              <a:buChar char="•"/>
            </a:pPr>
            <a:r>
              <a:rPr lang="en-AU"/>
              <a:t>A brief should be brief!</a:t>
            </a:r>
            <a:endParaRPr/>
          </a:p>
        </p:txBody>
      </p:sp>
      <p:sp>
        <p:nvSpPr>
          <p:cNvPr id="452" name="Google Shape;452;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AU">
                <a:highlight>
                  <a:srgbClr val="FFFF00"/>
                </a:highlight>
              </a:rPr>
              <a:t>Performance Criteria specifically requires you to develop and submit a design criteria. This is critical</a:t>
            </a:r>
            <a:endParaRPr/>
          </a:p>
          <a:p>
            <a:pPr indent="-228600" lvl="0" marL="228600" rtl="0" algn="l">
              <a:lnSpc>
                <a:spcPct val="100000"/>
              </a:lnSpc>
              <a:spcBef>
                <a:spcPts val="1000"/>
              </a:spcBef>
              <a:spcAft>
                <a:spcPts val="0"/>
              </a:spcAft>
              <a:buClr>
                <a:schemeClr val="dk1"/>
              </a:buClr>
              <a:buSzPts val="2800"/>
              <a:buChar char="•"/>
            </a:pPr>
            <a:r>
              <a:rPr lang="en-AU"/>
              <a:t>Insights are what matters.  How did your understanding of the problem change as you used the different tools?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Final Problem Definition</a:t>
            </a:r>
            <a:endParaRPr/>
          </a:p>
        </p:txBody>
      </p:sp>
      <p:sp>
        <p:nvSpPr>
          <p:cNvPr id="458" name="Google Shape;458;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t>Clearly define the problem. This will ‘fall’ out of the work you have already done</a:t>
            </a:r>
            <a:endParaRPr/>
          </a:p>
        </p:txBody>
      </p:sp>
      <p:sp>
        <p:nvSpPr>
          <p:cNvPr id="459" name="Google Shape;459;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highlight>
                  <a:srgbClr val="FFFF00"/>
                </a:highlight>
              </a:rPr>
              <a:t>Performance Criteria specifically requires you to develop and submit a problem statement. This is critical</a:t>
            </a:r>
            <a:endParaRPr/>
          </a:p>
          <a:p>
            <a:pPr indent="-228600" lvl="0" marL="228600" rtl="0" algn="l">
              <a:lnSpc>
                <a:spcPct val="90000"/>
              </a:lnSpc>
              <a:spcBef>
                <a:spcPts val="1000"/>
              </a:spcBef>
              <a:spcAft>
                <a:spcPts val="0"/>
              </a:spcAft>
              <a:buClr>
                <a:schemeClr val="dk1"/>
              </a:buClr>
              <a:buSzPts val="2800"/>
              <a:buChar char="•"/>
            </a:pPr>
            <a:r>
              <a:rPr lang="en-AU"/>
              <a:t>Check the rubric carefully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Conclusions About The Industry Problem</a:t>
            </a:r>
            <a:endParaRPr/>
          </a:p>
        </p:txBody>
      </p:sp>
      <p:sp>
        <p:nvSpPr>
          <p:cNvPr id="465" name="Google Shape;465;p43"/>
          <p:cNvSpPr txBox="1"/>
          <p:nvPr>
            <p:ph idx="1" type="body"/>
          </p:nvPr>
        </p:nvSpPr>
        <p:spPr>
          <a:xfrm>
            <a:off x="838199" y="1825625"/>
            <a:ext cx="10585269"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AU"/>
              <a:t>This is where you bring it all together</a:t>
            </a:r>
            <a:endParaRPr/>
          </a:p>
          <a:p>
            <a:pPr indent="-228600" lvl="0" marL="228600" rtl="0" algn="l">
              <a:lnSpc>
                <a:spcPct val="100000"/>
              </a:lnSpc>
              <a:spcBef>
                <a:spcPts val="1000"/>
              </a:spcBef>
              <a:spcAft>
                <a:spcPts val="0"/>
              </a:spcAft>
              <a:buClr>
                <a:schemeClr val="dk1"/>
              </a:buClr>
              <a:buSzPts val="2800"/>
              <a:buChar char="•"/>
            </a:pPr>
            <a:r>
              <a:rPr lang="en-AU"/>
              <a:t>Keep it brief</a:t>
            </a:r>
            <a:endParaRPr/>
          </a:p>
          <a:p>
            <a:pPr indent="-228600" lvl="0" marL="228600" rtl="0" algn="l">
              <a:lnSpc>
                <a:spcPct val="100000"/>
              </a:lnSpc>
              <a:spcBef>
                <a:spcPts val="1000"/>
              </a:spcBef>
              <a:spcAft>
                <a:spcPts val="0"/>
              </a:spcAft>
              <a:buClr>
                <a:schemeClr val="dk1"/>
              </a:buClr>
              <a:buSzPts val="2800"/>
              <a:buChar char="•"/>
            </a:pPr>
            <a:r>
              <a:rPr lang="en-AU">
                <a:highlight>
                  <a:srgbClr val="FFFF00"/>
                </a:highlight>
              </a:rPr>
              <a:t>Highlight the key points that you want us to see. These points will help your teammates in the next course</a:t>
            </a:r>
            <a:endParaRPr/>
          </a:p>
          <a:p>
            <a:pPr indent="-228600" lvl="0" marL="228600" rtl="0" algn="l">
              <a:lnSpc>
                <a:spcPct val="100000"/>
              </a:lnSpc>
              <a:spcBef>
                <a:spcPts val="1000"/>
              </a:spcBef>
              <a:spcAft>
                <a:spcPts val="0"/>
              </a:spcAft>
              <a:buClr>
                <a:schemeClr val="dk1"/>
              </a:buClr>
              <a:buSzPts val="2800"/>
              <a:buChar char="•"/>
            </a:pPr>
            <a:r>
              <a:rPr lang="en-AU"/>
              <a:t>Be strategic</a:t>
            </a:r>
            <a:endParaRPr/>
          </a:p>
          <a:p>
            <a:pPr indent="-228600" lvl="0" marL="228600" rtl="0" algn="l">
              <a:lnSpc>
                <a:spcPct val="100000"/>
              </a:lnSpc>
              <a:spcBef>
                <a:spcPts val="1000"/>
              </a:spcBef>
              <a:spcAft>
                <a:spcPts val="0"/>
              </a:spcAft>
              <a:buClr>
                <a:schemeClr val="dk1"/>
              </a:buClr>
              <a:buSzPts val="2800"/>
              <a:buChar char="•"/>
            </a:pPr>
            <a:r>
              <a:rPr lang="en-AU"/>
              <a:t>Check </a:t>
            </a:r>
            <a:r>
              <a:rPr lang="en-AU"/>
              <a:t>against the rubric</a:t>
            </a:r>
            <a:endParaRPr/>
          </a:p>
          <a:p>
            <a:pPr indent="-228600" lvl="0" marL="228600" rtl="0" algn="l">
              <a:lnSpc>
                <a:spcPct val="100000"/>
              </a:lnSpc>
              <a:spcBef>
                <a:spcPts val="1000"/>
              </a:spcBef>
              <a:spcAft>
                <a:spcPts val="0"/>
              </a:spcAft>
              <a:buClr>
                <a:schemeClr val="dk1"/>
              </a:buClr>
              <a:buSzPts val="2800"/>
              <a:buChar char="•"/>
            </a:pPr>
            <a:r>
              <a:rPr lang="en-AU"/>
              <a:t>Use signposts</a:t>
            </a:r>
            <a:endParaRPr/>
          </a:p>
          <a:p>
            <a:pPr indent="-228600" lvl="0" marL="228600" rtl="0" algn="l">
              <a:lnSpc>
                <a:spcPct val="100000"/>
              </a:lnSpc>
              <a:spcBef>
                <a:spcPts val="1000"/>
              </a:spcBef>
              <a:spcAft>
                <a:spcPts val="0"/>
              </a:spcAft>
              <a:buClr>
                <a:schemeClr val="dk1"/>
              </a:buClr>
              <a:buSzPts val="2800"/>
              <a:buChar char="•"/>
            </a:pPr>
            <a:r>
              <a:rPr lang="en-AU">
                <a:highlight>
                  <a:srgbClr val="FFFF00"/>
                </a:highlight>
              </a:rPr>
              <a:t>Do not </a:t>
            </a:r>
            <a:r>
              <a:rPr lang="en-AU">
                <a:highlight>
                  <a:srgbClr val="FFFF00"/>
                </a:highlight>
              </a:rPr>
              <a:t>forget to add references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Twentieth Century"/>
              <a:buNone/>
            </a:pPr>
            <a:r>
              <a:rPr lang="en-AU" sz="2800"/>
              <a:t>JUST CHECKING | </a:t>
            </a:r>
            <a:r>
              <a:rPr lang="en-AU" sz="2800">
                <a:highlight>
                  <a:srgbClr val="FFFF00"/>
                </a:highlight>
              </a:rPr>
              <a:t>HAVE YOU WRITTEN AN EXECUTIVE SUMMARY?  </a:t>
            </a:r>
            <a:r>
              <a:rPr lang="en-AU" sz="2800"/>
              <a:t>Have you addressed each of these key elements in your portfolio in ways that your </a:t>
            </a:r>
            <a:r>
              <a:rPr lang="en-AU" sz="2800"/>
              <a:t>grader </a:t>
            </a:r>
            <a:r>
              <a:rPr lang="en-AU" sz="2800"/>
              <a:t>(</a:t>
            </a:r>
            <a:r>
              <a:rPr lang="en-AU" sz="2800"/>
              <a:t>and your teammates) can easily find them?</a:t>
            </a:r>
            <a:endParaRPr/>
          </a:p>
        </p:txBody>
      </p:sp>
      <p:sp>
        <p:nvSpPr>
          <p:cNvPr id="471" name="Google Shape;471;p44"/>
          <p:cNvSpPr txBox="1"/>
          <p:nvPr>
            <p:ph idx="1" type="body"/>
          </p:nvPr>
        </p:nvSpPr>
        <p:spPr>
          <a:xfrm>
            <a:off x="838200" y="2036989"/>
            <a:ext cx="5129893" cy="4139974"/>
          </a:xfrm>
          <a:prstGeom prst="rect">
            <a:avLst/>
          </a:prstGeom>
          <a:noFill/>
          <a:ln>
            <a:noFill/>
          </a:ln>
        </p:spPr>
        <p:txBody>
          <a:bodyPr anchorCtr="0" anchor="t" bIns="45700" lIns="91425" spcFirstLastPara="1" rIns="91425" wrap="square" tIns="45700">
            <a:normAutofit fontScale="77500" lnSpcReduction="10000"/>
          </a:bodyPr>
          <a:lstStyle/>
          <a:p>
            <a:pPr indent="-228600" lvl="0" marL="228600" rtl="0" algn="l">
              <a:lnSpc>
                <a:spcPct val="100000"/>
              </a:lnSpc>
              <a:spcBef>
                <a:spcPts val="0"/>
              </a:spcBef>
              <a:spcAft>
                <a:spcPts val="0"/>
              </a:spcAft>
              <a:buClr>
                <a:schemeClr val="dk1"/>
              </a:buClr>
              <a:buSzPct val="100000"/>
              <a:buFont typeface="Noto Sans Symbols"/>
              <a:buChar char="❑"/>
            </a:pPr>
            <a:r>
              <a:rPr lang="en-AU"/>
              <a:t>Does it is clearly articulate your problem statement?</a:t>
            </a:r>
            <a:endParaRPr/>
          </a:p>
          <a:p>
            <a:pPr indent="-228600" lvl="0" marL="228600" rtl="0" algn="l">
              <a:lnSpc>
                <a:spcPct val="100000"/>
              </a:lnSpc>
              <a:spcBef>
                <a:spcPts val="1000"/>
              </a:spcBef>
              <a:spcAft>
                <a:spcPts val="0"/>
              </a:spcAft>
              <a:buClr>
                <a:schemeClr val="dk1"/>
              </a:buClr>
              <a:buSzPct val="100000"/>
              <a:buFont typeface="Noto Sans Symbols"/>
              <a:buChar char="❑"/>
            </a:pPr>
            <a:r>
              <a:rPr lang="en-AU"/>
              <a:t>Is your problem statement human-centred?</a:t>
            </a:r>
            <a:endParaRPr/>
          </a:p>
          <a:p>
            <a:pPr indent="-228600" lvl="0" marL="228600" rtl="0" algn="l">
              <a:lnSpc>
                <a:spcPct val="100000"/>
              </a:lnSpc>
              <a:spcBef>
                <a:spcPts val="1000"/>
              </a:spcBef>
              <a:spcAft>
                <a:spcPts val="0"/>
              </a:spcAft>
              <a:buClr>
                <a:schemeClr val="dk1"/>
              </a:buClr>
              <a:buSzPct val="100000"/>
              <a:buFont typeface="Noto Sans Symbols"/>
              <a:buChar char="❑"/>
            </a:pPr>
            <a:r>
              <a:rPr lang="en-AU"/>
              <a:t>Does it make it clear who your key stakeholder is and why you are solving the problem for them?</a:t>
            </a:r>
            <a:endParaRPr/>
          </a:p>
          <a:p>
            <a:pPr indent="-228600" lvl="0" marL="228600" rtl="0" algn="l">
              <a:lnSpc>
                <a:spcPct val="100000"/>
              </a:lnSpc>
              <a:spcBef>
                <a:spcPts val="1000"/>
              </a:spcBef>
              <a:spcAft>
                <a:spcPts val="0"/>
              </a:spcAft>
              <a:buClr>
                <a:schemeClr val="dk1"/>
              </a:buClr>
              <a:buSzPct val="100000"/>
              <a:buFont typeface="Noto Sans Symbols"/>
              <a:buChar char="❑"/>
            </a:pPr>
            <a:r>
              <a:rPr lang="en-AU"/>
              <a:t>Does it include a clear summary of the design criteria you have landed on. Does it answer the </a:t>
            </a:r>
            <a:r>
              <a:rPr lang="en-AU"/>
              <a:t>this </a:t>
            </a:r>
            <a:r>
              <a:rPr lang="en-AU"/>
              <a:t>question: What features and benefits would a solution incorporate?</a:t>
            </a:r>
            <a:endParaRPr/>
          </a:p>
        </p:txBody>
      </p:sp>
      <p:sp>
        <p:nvSpPr>
          <p:cNvPr id="472" name="Google Shape;472;p44"/>
          <p:cNvSpPr txBox="1"/>
          <p:nvPr>
            <p:ph idx="2" type="body"/>
          </p:nvPr>
        </p:nvSpPr>
        <p:spPr>
          <a:xfrm>
            <a:off x="6172200" y="1983921"/>
            <a:ext cx="5181600" cy="4193041"/>
          </a:xfrm>
          <a:prstGeom prst="rect">
            <a:avLst/>
          </a:prstGeom>
          <a:noFill/>
          <a:ln>
            <a:noFill/>
          </a:ln>
        </p:spPr>
        <p:txBody>
          <a:bodyPr anchorCtr="0" anchor="t" bIns="45700" lIns="91425" spcFirstLastPara="1" rIns="91425" wrap="square" tIns="45700">
            <a:normAutofit fontScale="70000"/>
          </a:bodyPr>
          <a:lstStyle/>
          <a:p>
            <a:pPr indent="-215265" lvl="0" marL="228600" rtl="0" algn="l">
              <a:lnSpc>
                <a:spcPct val="100000"/>
              </a:lnSpc>
              <a:spcBef>
                <a:spcPts val="0"/>
              </a:spcBef>
              <a:spcAft>
                <a:spcPts val="0"/>
              </a:spcAft>
              <a:buClr>
                <a:schemeClr val="dk1"/>
              </a:buClr>
              <a:buSzPct val="100000"/>
              <a:buFont typeface="Noto Sans Symbols"/>
              <a:buChar char="❑"/>
            </a:pPr>
            <a:r>
              <a:rPr lang="en-AU"/>
              <a:t>Does it highlight to your reader what insights you derived during the process?</a:t>
            </a:r>
            <a:endParaRPr/>
          </a:p>
          <a:p>
            <a:pPr indent="-217169" lvl="1" marL="685800" rtl="0" algn="l">
              <a:lnSpc>
                <a:spcPct val="100000"/>
              </a:lnSpc>
              <a:spcBef>
                <a:spcPts val="500"/>
              </a:spcBef>
              <a:spcAft>
                <a:spcPts val="0"/>
              </a:spcAft>
              <a:buClr>
                <a:schemeClr val="dk1"/>
              </a:buClr>
              <a:buSzPct val="100000"/>
              <a:buFont typeface="Noto Sans Symbols"/>
              <a:buChar char="❑"/>
            </a:pPr>
            <a:r>
              <a:rPr lang="en-AU"/>
              <a:t>The p</a:t>
            </a:r>
            <a:r>
              <a:rPr lang="en-AU"/>
              <a:t>roblem</a:t>
            </a:r>
            <a:endParaRPr/>
          </a:p>
          <a:p>
            <a:pPr indent="-217169" lvl="1" marL="685800" rtl="0" algn="l">
              <a:lnSpc>
                <a:spcPct val="100000"/>
              </a:lnSpc>
              <a:spcBef>
                <a:spcPts val="500"/>
              </a:spcBef>
              <a:spcAft>
                <a:spcPts val="0"/>
              </a:spcAft>
              <a:buClr>
                <a:schemeClr val="dk1"/>
              </a:buClr>
              <a:buSzPct val="100000"/>
              <a:buFont typeface="Noto Sans Symbols"/>
              <a:buChar char="❑"/>
            </a:pPr>
            <a:r>
              <a:rPr lang="en-AU"/>
              <a:t>Your own learning</a:t>
            </a:r>
            <a:endParaRPr/>
          </a:p>
          <a:p>
            <a:pPr indent="-217169" lvl="1" marL="685800" rtl="0" algn="l">
              <a:lnSpc>
                <a:spcPct val="100000"/>
              </a:lnSpc>
              <a:spcBef>
                <a:spcPts val="500"/>
              </a:spcBef>
              <a:spcAft>
                <a:spcPts val="0"/>
              </a:spcAft>
              <a:buClr>
                <a:schemeClr val="dk1"/>
              </a:buClr>
              <a:buSzPct val="100000"/>
              <a:buFont typeface="Noto Sans Symbols"/>
              <a:buChar char="❑"/>
            </a:pPr>
            <a:r>
              <a:rPr lang="en-AU"/>
              <a:t>How you might use these tools in the future</a:t>
            </a:r>
            <a:endParaRPr/>
          </a:p>
          <a:p>
            <a:pPr indent="-215265" lvl="0" marL="228600" rtl="0" algn="l">
              <a:lnSpc>
                <a:spcPct val="100000"/>
              </a:lnSpc>
              <a:spcBef>
                <a:spcPts val="1000"/>
              </a:spcBef>
              <a:spcAft>
                <a:spcPts val="0"/>
              </a:spcAft>
              <a:buClr>
                <a:schemeClr val="dk1"/>
              </a:buClr>
              <a:buSzPct val="100000"/>
              <a:buFont typeface="Noto Sans Symbols"/>
              <a:buChar char="❑"/>
            </a:pPr>
            <a:r>
              <a:rPr lang="en-AU"/>
              <a:t>Have you articulated the connections and links between the tools and how they work together to provide insights?</a:t>
            </a:r>
            <a:endParaRPr/>
          </a:p>
          <a:p>
            <a:pPr indent="-215265" lvl="0" marL="228600" rtl="0" algn="l">
              <a:lnSpc>
                <a:spcPct val="100000"/>
              </a:lnSpc>
              <a:spcBef>
                <a:spcPts val="1000"/>
              </a:spcBef>
              <a:spcAft>
                <a:spcPts val="0"/>
              </a:spcAft>
              <a:buClr>
                <a:schemeClr val="dk1"/>
              </a:buClr>
              <a:buSzPct val="100000"/>
              <a:buFont typeface="Noto Sans Symbols"/>
              <a:buChar char="❑"/>
            </a:pPr>
            <a:r>
              <a:rPr lang="en-AU"/>
              <a:t>Have you demonstrated critical evaluation by identifying the potential use of the tools in other contexts? </a:t>
            </a:r>
            <a:r>
              <a:rPr lang="en-AU"/>
              <a:t>strengths and weaknesses of each tool?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1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67" name="Google Shape;167;p18"/>
          <p:cNvSpPr/>
          <p:nvPr/>
        </p:nvSpPr>
        <p:spPr>
          <a:xfrm rot="-853893">
            <a:off x="8175088" y="457951"/>
            <a:ext cx="2987899" cy="2987899"/>
          </a:xfrm>
          <a:prstGeom prst="arc">
            <a:avLst>
              <a:gd fmla="val 14612914"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68" name="Google Shape;16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wentieth Century"/>
              <a:buNone/>
            </a:pPr>
            <a:r>
              <a:rPr lang="en-AU"/>
              <a:t>Features of Annotated Portfolios</a:t>
            </a:r>
            <a:endParaRPr/>
          </a:p>
        </p:txBody>
      </p:sp>
      <p:sp>
        <p:nvSpPr>
          <p:cNvPr id="169" name="Google Shape;16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t/>
            </a:r>
            <a:endParaRPr>
              <a:solidFill>
                <a:srgbClr val="888888"/>
              </a:solidFill>
            </a:endParaRPr>
          </a:p>
        </p:txBody>
      </p:sp>
      <p:sp>
        <p:nvSpPr>
          <p:cNvPr id="170" name="Google Shape;17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t/>
            </a:r>
            <a:endParaRPr>
              <a:solidFill>
                <a:srgbClr val="888888"/>
              </a:solidFill>
            </a:endParaRPr>
          </a:p>
        </p:txBody>
      </p:sp>
      <p:sp>
        <p:nvSpPr>
          <p:cNvPr id="171" name="Google Shape;17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AU">
                <a:solidFill>
                  <a:srgbClr val="888888"/>
                </a:solidFill>
              </a:rPr>
              <a:t>‹#›</a:t>
            </a:fld>
            <a:endParaRPr>
              <a:solidFill>
                <a:srgbClr val="888888"/>
              </a:solidFill>
            </a:endParaRPr>
          </a:p>
        </p:txBody>
      </p:sp>
      <p:grpSp>
        <p:nvGrpSpPr>
          <p:cNvPr id="172" name="Google Shape;172;p18"/>
          <p:cNvGrpSpPr/>
          <p:nvPr/>
        </p:nvGrpSpPr>
        <p:grpSpPr>
          <a:xfrm>
            <a:off x="838251" y="2039831"/>
            <a:ext cx="10515496" cy="3430800"/>
            <a:chOff x="51" y="214206"/>
            <a:chExt cx="10515496" cy="3430800"/>
          </a:xfrm>
        </p:grpSpPr>
        <p:sp>
          <p:nvSpPr>
            <p:cNvPr id="173" name="Google Shape;173;p18"/>
            <p:cNvSpPr/>
            <p:nvPr/>
          </p:nvSpPr>
          <p:spPr>
            <a:xfrm>
              <a:off x="51" y="214206"/>
              <a:ext cx="4913783" cy="576000"/>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txBox="1"/>
            <p:nvPr/>
          </p:nvSpPr>
          <p:spPr>
            <a:xfrm>
              <a:off x="51" y="214206"/>
              <a:ext cx="4913783" cy="576000"/>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lt1"/>
                </a:buClr>
                <a:buSzPts val="2000"/>
                <a:buFont typeface="Avenir"/>
                <a:buNone/>
              </a:pPr>
              <a:r>
                <a:rPr lang="en-AU" sz="2000">
                  <a:solidFill>
                    <a:schemeClr val="lt1"/>
                  </a:solidFill>
                  <a:latin typeface="Avenir"/>
                  <a:ea typeface="Avenir"/>
                  <a:cs typeface="Avenir"/>
                  <a:sym typeface="Avenir"/>
                </a:rPr>
                <a:t>Communication</a:t>
              </a:r>
              <a:endParaRPr/>
            </a:p>
          </p:txBody>
        </p:sp>
        <p:sp>
          <p:nvSpPr>
            <p:cNvPr id="175" name="Google Shape;175;p18"/>
            <p:cNvSpPr/>
            <p:nvPr/>
          </p:nvSpPr>
          <p:spPr>
            <a:xfrm>
              <a:off x="51" y="790206"/>
              <a:ext cx="4913783" cy="2854800"/>
            </a:xfrm>
            <a:prstGeom prst="rect">
              <a:avLst/>
            </a:prstGeom>
            <a:solidFill>
              <a:srgbClr val="DED8E8">
                <a:alpha val="89803"/>
              </a:srgbClr>
            </a:solidFill>
            <a:ln cap="flat" cmpd="sng" w="12700">
              <a:solidFill>
                <a:srgbClr val="DED8E8">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8"/>
            <p:cNvSpPr txBox="1"/>
            <p:nvPr/>
          </p:nvSpPr>
          <p:spPr>
            <a:xfrm>
              <a:off x="51" y="790206"/>
              <a:ext cx="4913783" cy="2854800"/>
            </a:xfrm>
            <a:prstGeom prst="rect">
              <a:avLst/>
            </a:prstGeom>
            <a:noFill/>
            <a:ln>
              <a:noFill/>
            </a:ln>
          </p:spPr>
          <p:txBody>
            <a:bodyPr anchorCtr="0" anchor="t" bIns="160000" lIns="106675" spcFirstLastPara="1" rIns="142225" wrap="square" tIns="106675">
              <a:noAutofit/>
            </a:bodyPr>
            <a:lstStyle/>
            <a:p>
              <a:pPr indent="-228600" lvl="1" marL="228600" marR="0" rtl="0" algn="l">
                <a:lnSpc>
                  <a:spcPct val="90000"/>
                </a:lnSpc>
                <a:spcBef>
                  <a:spcPts val="0"/>
                </a:spcBef>
                <a:spcAft>
                  <a:spcPts val="0"/>
                </a:spcAft>
                <a:buClr>
                  <a:schemeClr val="dk1"/>
                </a:buClr>
                <a:buSzPts val="2000"/>
                <a:buFont typeface="Avenir"/>
                <a:buChar char="•"/>
              </a:pPr>
              <a:r>
                <a:rPr b="0" i="0" lang="en-AU" sz="2000" u="none" cap="none" strike="noStrike">
                  <a:solidFill>
                    <a:schemeClr val="dk1"/>
                  </a:solidFill>
                  <a:latin typeface="Avenir"/>
                  <a:ea typeface="Avenir"/>
                  <a:cs typeface="Avenir"/>
                  <a:sym typeface="Avenir"/>
                </a:rPr>
                <a:t>Annotations communicate the nature of the portfolio and enable comparison</a:t>
              </a:r>
              <a:endParaRPr/>
            </a:p>
            <a:p>
              <a:pPr indent="-228600" lvl="1" marL="228600" marR="0" rtl="0" algn="l">
                <a:lnSpc>
                  <a:spcPct val="90000"/>
                </a:lnSpc>
                <a:spcBef>
                  <a:spcPts val="300"/>
                </a:spcBef>
                <a:spcAft>
                  <a:spcPts val="0"/>
                </a:spcAft>
                <a:buClr>
                  <a:schemeClr val="dk1"/>
                </a:buClr>
                <a:buSzPts val="2000"/>
                <a:buFont typeface="Avenir"/>
                <a:buChar char="•"/>
              </a:pPr>
              <a:r>
                <a:rPr b="0" i="0" lang="en-AU" sz="2000" u="none" cap="none" strike="noStrike">
                  <a:solidFill>
                    <a:schemeClr val="dk1"/>
                  </a:solidFill>
                  <a:latin typeface="Avenir"/>
                  <a:ea typeface="Avenir"/>
                  <a:cs typeface="Avenir"/>
                  <a:sym typeface="Avenir"/>
                </a:rPr>
                <a:t>We communicate with our audience </a:t>
              </a:r>
              <a:r>
                <a:rPr b="0" i="0" lang="en-AU" sz="2000" u="none" cap="none" strike="noStrike">
                  <a:solidFill>
                    <a:schemeClr val="dk1"/>
                  </a:solidFill>
                  <a:latin typeface="Avenir"/>
                  <a:ea typeface="Avenir"/>
                  <a:cs typeface="Avenir"/>
                  <a:sym typeface="Avenir"/>
                </a:rPr>
                <a:t>in mind</a:t>
              </a:r>
              <a:r>
                <a:rPr lang="en-AU" sz="2000">
                  <a:solidFill>
                    <a:schemeClr val="dk1"/>
                  </a:solidFill>
                  <a:latin typeface="Avenir"/>
                  <a:ea typeface="Avenir"/>
                  <a:cs typeface="Avenir"/>
                  <a:sym typeface="Avenir"/>
                </a:rPr>
                <a:t>.</a:t>
              </a:r>
              <a:r>
                <a:rPr b="0" i="0" lang="en-AU" sz="2000" u="none" cap="none" strike="noStrike">
                  <a:solidFill>
                    <a:schemeClr val="dk1"/>
                  </a:solidFill>
                  <a:latin typeface="Avenir"/>
                  <a:ea typeface="Avenir"/>
                  <a:cs typeface="Avenir"/>
                  <a:sym typeface="Avenir"/>
                </a:rPr>
                <a:t> </a:t>
              </a:r>
              <a:r>
                <a:rPr lang="en-AU" sz="2000">
                  <a:solidFill>
                    <a:schemeClr val="dk1"/>
                  </a:solidFill>
                  <a:latin typeface="Avenir"/>
                  <a:ea typeface="Avenir"/>
                  <a:cs typeface="Avenir"/>
                  <a:sym typeface="Avenir"/>
                </a:rPr>
                <a:t>A</a:t>
              </a:r>
              <a:r>
                <a:rPr b="0" i="0" lang="en-AU" sz="2000" u="none" cap="none" strike="noStrike">
                  <a:solidFill>
                    <a:schemeClr val="dk1"/>
                  </a:solidFill>
                  <a:latin typeface="Avenir"/>
                  <a:ea typeface="Avenir"/>
                  <a:cs typeface="Avenir"/>
                  <a:sym typeface="Avenir"/>
                </a:rPr>
                <a:t>nnotations </a:t>
              </a:r>
              <a:r>
                <a:rPr lang="en-AU" sz="2000">
                  <a:solidFill>
                    <a:schemeClr val="dk1"/>
                  </a:solidFill>
                  <a:latin typeface="Avenir"/>
                  <a:ea typeface="Avenir"/>
                  <a:cs typeface="Avenir"/>
                  <a:sym typeface="Avenir"/>
                </a:rPr>
                <a:t>should </a:t>
              </a:r>
              <a:r>
                <a:rPr b="0" i="0" lang="en-AU" sz="2000" u="none" cap="none" strike="noStrike">
                  <a:solidFill>
                    <a:schemeClr val="dk1"/>
                  </a:solidFill>
                  <a:latin typeface="Avenir"/>
                  <a:ea typeface="Avenir"/>
                  <a:cs typeface="Avenir"/>
                  <a:sym typeface="Avenir"/>
                </a:rPr>
                <a:t>identify the relevant audience and explain the details that may not be apparent to the non-technical reader but would be clearly understood by an industry </a:t>
              </a:r>
              <a:r>
                <a:rPr lang="en-AU" sz="2000">
                  <a:solidFill>
                    <a:schemeClr val="dk1"/>
                  </a:solidFill>
                  <a:latin typeface="Avenir"/>
                  <a:ea typeface="Avenir"/>
                  <a:cs typeface="Avenir"/>
                  <a:sym typeface="Avenir"/>
                </a:rPr>
                <a:t>expert</a:t>
              </a:r>
              <a:endParaRPr/>
            </a:p>
          </p:txBody>
        </p:sp>
        <p:sp>
          <p:nvSpPr>
            <p:cNvPr id="177" name="Google Shape;177;p18"/>
            <p:cNvSpPr/>
            <p:nvPr/>
          </p:nvSpPr>
          <p:spPr>
            <a:xfrm>
              <a:off x="5601764" y="214206"/>
              <a:ext cx="4913783" cy="576000"/>
            </a:xfrm>
            <a:prstGeom prst="rect">
              <a:avLst/>
            </a:prstGeom>
            <a:solidFill>
              <a:srgbClr val="7F9CC1"/>
            </a:solidFill>
            <a:ln cap="flat" cmpd="sng" w="12700">
              <a:solidFill>
                <a:srgbClr val="7F9CC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txBox="1"/>
            <p:nvPr/>
          </p:nvSpPr>
          <p:spPr>
            <a:xfrm>
              <a:off x="5601764" y="214206"/>
              <a:ext cx="4913783" cy="576000"/>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lt1"/>
                </a:buClr>
                <a:buSzPts val="2000"/>
                <a:buFont typeface="Avenir"/>
                <a:buNone/>
              </a:pPr>
              <a:r>
                <a:rPr lang="en-AU" sz="2000">
                  <a:solidFill>
                    <a:schemeClr val="lt1"/>
                  </a:solidFill>
                  <a:latin typeface="Avenir"/>
                  <a:ea typeface="Avenir"/>
                  <a:cs typeface="Avenir"/>
                  <a:sym typeface="Avenir"/>
                </a:rPr>
                <a:t>Perspective</a:t>
              </a:r>
              <a:endParaRPr/>
            </a:p>
          </p:txBody>
        </p:sp>
        <p:sp>
          <p:nvSpPr>
            <p:cNvPr id="179" name="Google Shape;179;p18"/>
            <p:cNvSpPr/>
            <p:nvPr/>
          </p:nvSpPr>
          <p:spPr>
            <a:xfrm>
              <a:off x="5601764" y="790206"/>
              <a:ext cx="4913783" cy="2854800"/>
            </a:xfrm>
            <a:prstGeom prst="rect">
              <a:avLst/>
            </a:prstGeom>
            <a:solidFill>
              <a:srgbClr val="D6DBE7">
                <a:alpha val="89803"/>
              </a:srgbClr>
            </a:solidFill>
            <a:ln cap="flat" cmpd="sng" w="12700">
              <a:solidFill>
                <a:srgbClr val="D6DBE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txBox="1"/>
            <p:nvPr/>
          </p:nvSpPr>
          <p:spPr>
            <a:xfrm>
              <a:off x="5601764" y="790206"/>
              <a:ext cx="4913783" cy="2854800"/>
            </a:xfrm>
            <a:prstGeom prst="rect">
              <a:avLst/>
            </a:prstGeom>
            <a:noFill/>
            <a:ln>
              <a:noFill/>
            </a:ln>
          </p:spPr>
          <p:txBody>
            <a:bodyPr anchorCtr="0" anchor="t" bIns="160000" lIns="106675" spcFirstLastPara="1" rIns="142225" wrap="square" tIns="106675">
              <a:noAutofit/>
            </a:bodyPr>
            <a:lstStyle/>
            <a:p>
              <a:pPr indent="-228600" lvl="1" marL="228600" marR="0" rtl="0" algn="l">
                <a:lnSpc>
                  <a:spcPct val="90000"/>
                </a:lnSpc>
                <a:spcBef>
                  <a:spcPts val="0"/>
                </a:spcBef>
                <a:spcAft>
                  <a:spcPts val="0"/>
                </a:spcAft>
                <a:buClr>
                  <a:schemeClr val="dk1"/>
                </a:buClr>
                <a:buSzPts val="2000"/>
                <a:buFont typeface="Avenir"/>
                <a:buChar char="•"/>
              </a:pPr>
              <a:r>
                <a:rPr b="0" i="0" lang="en-AU" sz="2000" u="none" cap="none" strike="noStrike">
                  <a:solidFill>
                    <a:schemeClr val="dk1"/>
                  </a:solidFill>
                  <a:latin typeface="Avenir"/>
                  <a:ea typeface="Avenir"/>
                  <a:cs typeface="Avenir"/>
                  <a:sym typeface="Avenir"/>
                </a:rPr>
                <a:t>Annotations reflect different purposes and interests</a:t>
              </a:r>
              <a:endParaRPr/>
            </a:p>
            <a:p>
              <a:pPr indent="-228600" lvl="1" marL="228600" marR="0" rtl="0" algn="l">
                <a:lnSpc>
                  <a:spcPct val="90000"/>
                </a:lnSpc>
                <a:spcBef>
                  <a:spcPts val="300"/>
                </a:spcBef>
                <a:spcAft>
                  <a:spcPts val="0"/>
                </a:spcAft>
                <a:buClr>
                  <a:schemeClr val="dk1"/>
                </a:buClr>
                <a:buSzPts val="2000"/>
                <a:buFont typeface="Avenir"/>
                <a:buChar char="•"/>
              </a:pPr>
              <a:r>
                <a:rPr lang="en-AU" sz="2000">
                  <a:solidFill>
                    <a:schemeClr val="dk1"/>
                  </a:solidFill>
                  <a:latin typeface="Avenir"/>
                  <a:ea typeface="Avenir"/>
                  <a:cs typeface="Avenir"/>
                  <a:sym typeface="Avenir"/>
                </a:rPr>
                <a:t>Remember that </a:t>
              </a:r>
              <a:r>
                <a:rPr b="0" i="0" lang="en-AU" sz="2000" u="none" cap="none" strike="noStrike">
                  <a:solidFill>
                    <a:schemeClr val="dk1"/>
                  </a:solidFill>
                  <a:latin typeface="Avenir"/>
                  <a:ea typeface="Avenir"/>
                  <a:cs typeface="Avenir"/>
                  <a:sym typeface="Avenir"/>
                </a:rPr>
                <a:t>this is an academic work, so references are important. </a:t>
              </a:r>
              <a:r>
                <a:rPr lang="en-AU" sz="2000">
                  <a:solidFill>
                    <a:schemeClr val="dk1"/>
                  </a:solidFill>
                  <a:latin typeface="Avenir"/>
                  <a:ea typeface="Avenir"/>
                  <a:cs typeface="Avenir"/>
                  <a:sym typeface="Avenir"/>
                </a:rPr>
                <a:t>References </a:t>
              </a:r>
              <a:r>
                <a:rPr b="0" i="0" lang="en-AU" sz="2000" u="none" cap="none" strike="noStrike">
                  <a:solidFill>
                    <a:schemeClr val="dk1"/>
                  </a:solidFill>
                  <a:latin typeface="Avenir"/>
                  <a:ea typeface="Avenir"/>
                  <a:cs typeface="Avenir"/>
                  <a:sym typeface="Avenir"/>
                </a:rPr>
                <a:t>add to the credibility of the work and demonstrate </a:t>
              </a:r>
              <a:r>
                <a:rPr b="0" i="0" lang="en-AU" sz="2000" u="none" cap="none" strike="noStrike">
                  <a:solidFill>
                    <a:schemeClr val="dk1"/>
                  </a:solidFill>
                  <a:latin typeface="Avenir"/>
                  <a:ea typeface="Avenir"/>
                  <a:cs typeface="Avenir"/>
                  <a:sym typeface="Avenir"/>
                </a:rPr>
                <a:t>your </a:t>
              </a:r>
              <a:r>
                <a:rPr b="0" i="0" lang="en-AU" sz="2000" u="none" cap="none" strike="noStrike">
                  <a:solidFill>
                    <a:schemeClr val="dk1"/>
                  </a:solidFill>
                  <a:latin typeface="Avenir"/>
                  <a:ea typeface="Avenir"/>
                  <a:cs typeface="Avenir"/>
                  <a:sym typeface="Avenir"/>
                </a:rPr>
                <a:t>ability to choose between various readings to support your point of view</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Personal SWOB: TEAMWORK</a:t>
            </a:r>
            <a:endParaRPr/>
          </a:p>
        </p:txBody>
      </p:sp>
      <p:grpSp>
        <p:nvGrpSpPr>
          <p:cNvPr id="478" name="Google Shape;478;p45"/>
          <p:cNvGrpSpPr/>
          <p:nvPr/>
        </p:nvGrpSpPr>
        <p:grpSpPr>
          <a:xfrm>
            <a:off x="1253330" y="1825625"/>
            <a:ext cx="4351338" cy="4351338"/>
            <a:chOff x="415130" y="0"/>
            <a:chExt cx="4351338" cy="4351338"/>
          </a:xfrm>
        </p:grpSpPr>
        <p:sp>
          <p:nvSpPr>
            <p:cNvPr id="479" name="Google Shape;479;p45"/>
            <p:cNvSpPr/>
            <p:nvPr/>
          </p:nvSpPr>
          <p:spPr>
            <a:xfrm>
              <a:off x="415130" y="0"/>
              <a:ext cx="4351338" cy="4351338"/>
            </a:xfrm>
            <a:prstGeom prst="diamond">
              <a:avLst/>
            </a:prstGeom>
            <a:solidFill>
              <a:srgbClr val="E0E5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5"/>
            <p:cNvSpPr/>
            <p:nvPr/>
          </p:nvSpPr>
          <p:spPr>
            <a:xfrm>
              <a:off x="828508" y="413377"/>
              <a:ext cx="1697021" cy="1697021"/>
            </a:xfrm>
            <a:prstGeom prst="roundRect">
              <a:avLst>
                <a:gd fmla="val 16667" name="adj"/>
              </a:avLst>
            </a:prstGeom>
            <a:solidFill>
              <a:srgbClr val="A5B49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5"/>
            <p:cNvSpPr txBox="1"/>
            <p:nvPr/>
          </p:nvSpPr>
          <p:spPr>
            <a:xfrm>
              <a:off x="911350" y="496219"/>
              <a:ext cx="1531337" cy="153133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Avenir"/>
                <a:buNone/>
              </a:pPr>
              <a:r>
                <a:rPr lang="en-AU" sz="1700">
                  <a:solidFill>
                    <a:schemeClr val="lt1"/>
                  </a:solidFill>
                  <a:latin typeface="Avenir"/>
                  <a:ea typeface="Avenir"/>
                  <a:cs typeface="Avenir"/>
                  <a:sym typeface="Avenir"/>
                </a:rPr>
                <a:t>strengths</a:t>
              </a:r>
              <a:endParaRPr/>
            </a:p>
          </p:txBody>
        </p:sp>
        <p:sp>
          <p:nvSpPr>
            <p:cNvPr id="482" name="Google Shape;482;p45"/>
            <p:cNvSpPr/>
            <p:nvPr/>
          </p:nvSpPr>
          <p:spPr>
            <a:xfrm>
              <a:off x="2656070" y="413377"/>
              <a:ext cx="1697021" cy="1697021"/>
            </a:xfrm>
            <a:prstGeom prst="roundRect">
              <a:avLst>
                <a:gd fmla="val 16667" name="adj"/>
              </a:avLst>
            </a:prstGeom>
            <a:solidFill>
              <a:srgbClr val="A5B49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5"/>
            <p:cNvSpPr txBox="1"/>
            <p:nvPr/>
          </p:nvSpPr>
          <p:spPr>
            <a:xfrm>
              <a:off x="2738912" y="496219"/>
              <a:ext cx="1531337" cy="153133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Avenir"/>
                <a:buNone/>
              </a:pPr>
              <a:r>
                <a:rPr lang="en-AU" sz="1700">
                  <a:solidFill>
                    <a:schemeClr val="lt1"/>
                  </a:solidFill>
                  <a:latin typeface="Avenir"/>
                  <a:ea typeface="Avenir"/>
                  <a:cs typeface="Avenir"/>
                  <a:sym typeface="Avenir"/>
                </a:rPr>
                <a:t>worries</a:t>
              </a:r>
              <a:endParaRPr/>
            </a:p>
          </p:txBody>
        </p:sp>
        <p:sp>
          <p:nvSpPr>
            <p:cNvPr id="484" name="Google Shape;484;p45"/>
            <p:cNvSpPr/>
            <p:nvPr/>
          </p:nvSpPr>
          <p:spPr>
            <a:xfrm>
              <a:off x="828508" y="2240939"/>
              <a:ext cx="1697021" cy="1697021"/>
            </a:xfrm>
            <a:prstGeom prst="roundRect">
              <a:avLst>
                <a:gd fmla="val 16667" name="adj"/>
              </a:avLst>
            </a:prstGeom>
            <a:solidFill>
              <a:srgbClr val="A5B49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5"/>
            <p:cNvSpPr txBox="1"/>
            <p:nvPr/>
          </p:nvSpPr>
          <p:spPr>
            <a:xfrm>
              <a:off x="911350" y="2323781"/>
              <a:ext cx="1531337" cy="153133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Avenir"/>
                <a:buNone/>
              </a:pPr>
              <a:r>
                <a:rPr lang="en-AU" sz="1700">
                  <a:solidFill>
                    <a:schemeClr val="lt1"/>
                  </a:solidFill>
                  <a:latin typeface="Avenir"/>
                  <a:ea typeface="Avenir"/>
                  <a:cs typeface="Avenir"/>
                  <a:sym typeface="Avenir"/>
                </a:rPr>
                <a:t>Opportunities</a:t>
              </a:r>
              <a:endParaRPr/>
            </a:p>
          </p:txBody>
        </p:sp>
        <p:sp>
          <p:nvSpPr>
            <p:cNvPr id="486" name="Google Shape;486;p45"/>
            <p:cNvSpPr/>
            <p:nvPr/>
          </p:nvSpPr>
          <p:spPr>
            <a:xfrm>
              <a:off x="2656070" y="2240939"/>
              <a:ext cx="1697021" cy="1697021"/>
            </a:xfrm>
            <a:prstGeom prst="roundRect">
              <a:avLst>
                <a:gd fmla="val 16667" name="adj"/>
              </a:avLst>
            </a:prstGeom>
            <a:solidFill>
              <a:srgbClr val="A5B49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5"/>
            <p:cNvSpPr txBox="1"/>
            <p:nvPr/>
          </p:nvSpPr>
          <p:spPr>
            <a:xfrm>
              <a:off x="2738912" y="2323781"/>
              <a:ext cx="1531337" cy="153133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Avenir"/>
                <a:buNone/>
              </a:pPr>
              <a:r>
                <a:rPr lang="en-AU" sz="1700">
                  <a:solidFill>
                    <a:schemeClr val="lt1"/>
                  </a:solidFill>
                  <a:latin typeface="Avenir"/>
                  <a:ea typeface="Avenir"/>
                  <a:cs typeface="Avenir"/>
                  <a:sym typeface="Avenir"/>
                </a:rPr>
                <a:t>threats</a:t>
              </a:r>
              <a:endParaRPr/>
            </a:p>
          </p:txBody>
        </p:sp>
      </p:grpSp>
      <p:sp>
        <p:nvSpPr>
          <p:cNvPr id="488" name="Google Shape;488;p45"/>
          <p:cNvSpPr txBox="1"/>
          <p:nvPr>
            <p:ph idx="2" type="body"/>
          </p:nvPr>
        </p:nvSpPr>
        <p:spPr>
          <a:xfrm>
            <a:off x="6172200" y="1310201"/>
            <a:ext cx="5181600" cy="4866900"/>
          </a:xfrm>
          <a:prstGeom prst="rect">
            <a:avLst/>
          </a:prstGeom>
          <a:noFill/>
          <a:ln>
            <a:noFill/>
          </a:ln>
        </p:spPr>
        <p:txBody>
          <a:bodyPr anchorCtr="0" anchor="t" bIns="45700" lIns="91425" spcFirstLastPara="1" rIns="91425" wrap="square" tIns="45700">
            <a:noAutofit/>
          </a:bodyPr>
          <a:lstStyle/>
          <a:p>
            <a:pPr indent="-232727" lvl="0" marL="228600" rtl="0" algn="l">
              <a:lnSpc>
                <a:spcPct val="97000"/>
              </a:lnSpc>
              <a:spcBef>
                <a:spcPts val="0"/>
              </a:spcBef>
              <a:spcAft>
                <a:spcPts val="0"/>
              </a:spcAft>
              <a:buClr>
                <a:schemeClr val="dk1"/>
              </a:buClr>
              <a:buSzPts val="1595"/>
              <a:buChar char="•"/>
            </a:pPr>
            <a:r>
              <a:rPr lang="en-AU" sz="1595">
                <a:highlight>
                  <a:srgbClr val="FFFF00"/>
                </a:highlight>
                <a:latin typeface="Calibri"/>
                <a:ea typeface="Calibri"/>
                <a:cs typeface="Calibri"/>
                <a:sym typeface="Calibri"/>
              </a:rPr>
              <a:t>You must incorporate your SWOB analysis activity and include with it a statement in which you articulate the benefits of collaboration in the context of design-thinking and the development of innovations</a:t>
            </a:r>
            <a:r>
              <a:rPr lang="en-AU" sz="1595">
                <a:latin typeface="Calibri"/>
                <a:ea typeface="Calibri"/>
                <a:cs typeface="Calibri"/>
                <a:sym typeface="Calibri"/>
              </a:rPr>
              <a:t>. Your statement should address the requirements for establishing a functional and productive team in the circumstances where creativity and problem-solving is required. It should outline your commitment to team success by articulating the personal commitment and the contributions you will make to that success</a:t>
            </a:r>
            <a:endParaRPr sz="2370"/>
          </a:p>
          <a:p>
            <a:pPr indent="-232727" lvl="0" marL="228600" rtl="0" algn="l">
              <a:lnSpc>
                <a:spcPct val="97000"/>
              </a:lnSpc>
              <a:spcBef>
                <a:spcPts val="1800"/>
              </a:spcBef>
              <a:spcAft>
                <a:spcPts val="0"/>
              </a:spcAft>
              <a:buClr>
                <a:schemeClr val="dk1"/>
              </a:buClr>
              <a:buSzPts val="1595"/>
              <a:buChar char="•"/>
            </a:pPr>
            <a:r>
              <a:rPr lang="en-AU" sz="1595">
                <a:latin typeface="Calibri"/>
                <a:ea typeface="Calibri"/>
                <a:cs typeface="Calibri"/>
                <a:sym typeface="Calibri"/>
              </a:rPr>
              <a:t> When annotating your individual SWOB analysis, ensure that your work is presented in a way that is clear and can be shared with your future team members (this means, for example, that any barriers identified are actually barriers) and is relevant, concise and appropriate for the task. Lastly, it is important to ensure that references to the theories of team formation and planning for team success are woven throughout the statement/plan</a:t>
            </a:r>
            <a:endParaRPr sz="237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6"/>
          <p:cNvSpPr txBox="1"/>
          <p:nvPr>
            <p:ph type="title"/>
          </p:nvPr>
        </p:nvSpPr>
        <p:spPr>
          <a:xfrm>
            <a:off x="838200" y="365125"/>
            <a:ext cx="539931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Your Team Charter: TEAMWORK</a:t>
            </a:r>
            <a:endParaRPr/>
          </a:p>
        </p:txBody>
      </p:sp>
      <p:sp>
        <p:nvSpPr>
          <p:cNvPr id="494" name="Google Shape;494;p4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AU"/>
              <a:t>Include a picture of your Charter</a:t>
            </a:r>
            <a:endParaRPr/>
          </a:p>
          <a:p>
            <a:pPr indent="-228600" lvl="0" marL="228600" rtl="0" algn="l">
              <a:lnSpc>
                <a:spcPct val="90000"/>
              </a:lnSpc>
              <a:spcBef>
                <a:spcPts val="1000"/>
              </a:spcBef>
              <a:spcAft>
                <a:spcPts val="0"/>
              </a:spcAft>
              <a:buClr>
                <a:schemeClr val="dk1"/>
              </a:buClr>
              <a:buSzPts val="2800"/>
              <a:buChar char="•"/>
            </a:pPr>
            <a:r>
              <a:rPr lang="en-AU"/>
              <a:t>Include your name or logo details</a:t>
            </a:r>
            <a:endParaRPr/>
          </a:p>
          <a:p>
            <a:pPr indent="-228600" lvl="0" marL="228600" rtl="0" algn="l">
              <a:lnSpc>
                <a:spcPct val="90000"/>
              </a:lnSpc>
              <a:spcBef>
                <a:spcPts val="1000"/>
              </a:spcBef>
              <a:spcAft>
                <a:spcPts val="0"/>
              </a:spcAft>
              <a:buClr>
                <a:schemeClr val="dk1"/>
              </a:buClr>
              <a:buSzPts val="2800"/>
              <a:buChar char="•"/>
            </a:pPr>
            <a:r>
              <a:rPr lang="en-AU"/>
              <a:t>Reflect on the process of creating the charter or making a plan with your teammates</a:t>
            </a:r>
            <a:endParaRPr/>
          </a:p>
          <a:p>
            <a:pPr indent="-228600" lvl="0" marL="228600" rtl="0" algn="l">
              <a:lnSpc>
                <a:spcPct val="90000"/>
              </a:lnSpc>
              <a:spcBef>
                <a:spcPts val="1000"/>
              </a:spcBef>
              <a:spcAft>
                <a:spcPts val="0"/>
              </a:spcAft>
              <a:buClr>
                <a:schemeClr val="dk1"/>
              </a:buClr>
              <a:buSzPts val="2800"/>
              <a:buChar char="•"/>
            </a:pPr>
            <a:r>
              <a:rPr lang="en-AU"/>
              <a:t>Do you need to adjust any of the strategies you developed for your SWOB?</a:t>
            </a:r>
            <a:endParaRPr/>
          </a:p>
        </p:txBody>
      </p:sp>
      <p:graphicFrame>
        <p:nvGraphicFramePr>
          <p:cNvPr id="495" name="Google Shape;495;p46"/>
          <p:cNvGraphicFramePr/>
          <p:nvPr/>
        </p:nvGraphicFramePr>
        <p:xfrm>
          <a:off x="7029450" y="144780"/>
          <a:ext cx="3000000" cy="3000000"/>
        </p:xfrm>
        <a:graphic>
          <a:graphicData uri="http://schemas.openxmlformats.org/drawingml/2006/table">
            <a:tbl>
              <a:tblPr bandRow="1" firstRow="1">
                <a:noFill/>
                <a:tableStyleId>{3B326975-DDC9-49A1-8052-3DFF201F4187}</a:tableStyleId>
              </a:tblPr>
              <a:tblGrid>
                <a:gridCol w="1611150"/>
                <a:gridCol w="3407875"/>
              </a:tblGrid>
              <a:tr h="630025">
                <a:tc>
                  <a:txBody>
                    <a:bodyPr/>
                    <a:lstStyle/>
                    <a:p>
                      <a:pPr indent="0" lvl="0" marL="0" marR="0" rtl="0" algn="l">
                        <a:spcBef>
                          <a:spcPts val="0"/>
                        </a:spcBef>
                        <a:spcAft>
                          <a:spcPts val="0"/>
                        </a:spcAft>
                        <a:buNone/>
                      </a:pPr>
                      <a:r>
                        <a:rPr lang="en-AU" sz="1800" u="none" cap="none" strike="noStrike"/>
                        <a:t>Reflection Prompt</a:t>
                      </a:r>
                      <a:endParaRPr/>
                    </a:p>
                  </a:txBody>
                  <a:tcPr marT="45725" marB="45725" marR="91450" marL="91450"/>
                </a:tc>
                <a:tc>
                  <a:txBody>
                    <a:bodyPr/>
                    <a:lstStyle/>
                    <a:p>
                      <a:pPr indent="0" lvl="0" marL="0" marR="0" rtl="0" algn="l">
                        <a:spcBef>
                          <a:spcPts val="0"/>
                        </a:spcBef>
                        <a:spcAft>
                          <a:spcPts val="0"/>
                        </a:spcAft>
                        <a:buNone/>
                      </a:pPr>
                      <a:r>
                        <a:rPr lang="en-AU" sz="1800"/>
                        <a:t>What to Cover</a:t>
                      </a:r>
                      <a:endParaRPr/>
                    </a:p>
                  </a:txBody>
                  <a:tcPr marT="45725" marB="45725" marR="91450" marL="91450"/>
                </a:tc>
              </a:tr>
              <a:tr h="1035050">
                <a:tc>
                  <a:txBody>
                    <a:bodyPr/>
                    <a:lstStyle/>
                    <a:p>
                      <a:pPr indent="0" lvl="0" marL="0" marR="0" rtl="0" algn="l">
                        <a:spcBef>
                          <a:spcPts val="0"/>
                        </a:spcBef>
                        <a:spcAft>
                          <a:spcPts val="0"/>
                        </a:spcAft>
                        <a:buNone/>
                      </a:pPr>
                      <a:r>
                        <a:rPr lang="en-AU" sz="1800"/>
                        <a:t>Report / Respond</a:t>
                      </a:r>
                      <a:endParaRPr/>
                    </a:p>
                  </a:txBody>
                  <a:tcPr marT="45725" marB="45725" marR="91450" marL="91450"/>
                </a:tc>
                <a:tc>
                  <a:txBody>
                    <a:bodyPr/>
                    <a:lstStyle/>
                    <a:p>
                      <a:pPr indent="0" lvl="0" marL="0" marR="0" rtl="0" algn="l">
                        <a:spcBef>
                          <a:spcPts val="0"/>
                        </a:spcBef>
                        <a:spcAft>
                          <a:spcPts val="0"/>
                        </a:spcAft>
                        <a:buNone/>
                      </a:pPr>
                      <a:r>
                        <a:rPr b="0" lang="en-AU" sz="900">
                          <a:solidFill>
                            <a:schemeClr val="dk1"/>
                          </a:solidFill>
                        </a:rPr>
                        <a:t>Include a brief description of the tool, how you used it, and what you learn</a:t>
                      </a:r>
                      <a:r>
                        <a:rPr lang="en-AU" sz="900"/>
                        <a:t>t</a:t>
                      </a:r>
                      <a:r>
                        <a:rPr b="0" lang="en-AU" sz="900">
                          <a:solidFill>
                            <a:schemeClr val="dk1"/>
                          </a:solidFill>
                        </a:rPr>
                        <a:t> about the problem by using it</a:t>
                      </a:r>
                      <a:br>
                        <a:rPr b="0" lang="en-AU" sz="900">
                          <a:solidFill>
                            <a:schemeClr val="dk1"/>
                          </a:solidFill>
                        </a:rPr>
                      </a:br>
                      <a:r>
                        <a:rPr b="0" lang="en-AU" sz="900">
                          <a:solidFill>
                            <a:schemeClr val="dk1"/>
                          </a:solidFill>
                        </a:rPr>
                        <a:t>State your reaction to the tool. </a:t>
                      </a:r>
                      <a:r>
                        <a:rPr lang="en-AU" sz="900"/>
                        <a:t>W</a:t>
                      </a:r>
                      <a:r>
                        <a:rPr b="0" lang="en-AU" sz="900">
                          <a:solidFill>
                            <a:schemeClr val="dk1"/>
                          </a:solidFill>
                        </a:rPr>
                        <a:t>hat did you learn about your own learning, and </a:t>
                      </a:r>
                      <a:r>
                        <a:rPr lang="en-AU" sz="900"/>
                        <a:t>how would </a:t>
                      </a:r>
                      <a:r>
                        <a:rPr b="0" lang="en-AU" sz="900">
                          <a:solidFill>
                            <a:schemeClr val="dk1"/>
                          </a:solidFill>
                        </a:rPr>
                        <a:t>you use this tool in the future. </a:t>
                      </a:r>
                      <a:endParaRPr/>
                    </a:p>
                    <a:p>
                      <a:pPr indent="0" lvl="0" marL="0" marR="0" rtl="0" algn="l">
                        <a:spcBef>
                          <a:spcPts val="0"/>
                        </a:spcBef>
                        <a:spcAft>
                          <a:spcPts val="0"/>
                        </a:spcAft>
                        <a:buNone/>
                      </a:pPr>
                      <a:r>
                        <a:rPr lang="en-AU" sz="900">
                          <a:solidFill>
                            <a:schemeClr val="dk1"/>
                          </a:solidFill>
                        </a:rPr>
                        <a:t>What happened? </a:t>
                      </a:r>
                      <a:endParaRPr/>
                    </a:p>
                    <a:p>
                      <a:pPr indent="0" lvl="0" marL="0" marR="0" rtl="0" algn="l">
                        <a:spcBef>
                          <a:spcPts val="0"/>
                        </a:spcBef>
                        <a:spcAft>
                          <a:spcPts val="0"/>
                        </a:spcAft>
                        <a:buNone/>
                      </a:pPr>
                      <a:r>
                        <a:rPr lang="en-AU" sz="900">
                          <a:solidFill>
                            <a:schemeClr val="dk1"/>
                          </a:solidFill>
                        </a:rPr>
                        <a:t>What did you observe/feel/question about the experience?</a:t>
                      </a:r>
                      <a:endParaRPr sz="900">
                        <a:solidFill>
                          <a:schemeClr val="dk1"/>
                        </a:solidFill>
                        <a:latin typeface="Avenir"/>
                        <a:ea typeface="Avenir"/>
                        <a:cs typeface="Avenir"/>
                        <a:sym typeface="Avenir"/>
                      </a:endParaRPr>
                    </a:p>
                  </a:txBody>
                  <a:tcPr marT="45725" marB="45725" marR="91450" marL="91450"/>
                </a:tc>
              </a:tr>
              <a:tr h="1170050">
                <a:tc>
                  <a:txBody>
                    <a:bodyPr/>
                    <a:lstStyle/>
                    <a:p>
                      <a:pPr indent="0" lvl="0" marL="0" marR="0" rtl="0" algn="l">
                        <a:spcBef>
                          <a:spcPts val="0"/>
                        </a:spcBef>
                        <a:spcAft>
                          <a:spcPts val="0"/>
                        </a:spcAft>
                        <a:buNone/>
                      </a:pPr>
                      <a:r>
                        <a:rPr lang="en-AU" sz="1800"/>
                        <a:t>Relate</a:t>
                      </a:r>
                      <a:endParaRPr/>
                    </a:p>
                  </a:txBody>
                  <a:tcPr marT="45725" marB="45725" marR="91450" marL="91450"/>
                </a:tc>
                <a:tc>
                  <a:txBody>
                    <a:bodyPr/>
                    <a:lstStyle/>
                    <a:p>
                      <a:pPr indent="0" lvl="0" marL="0" marR="0" rtl="0" algn="l">
                        <a:spcBef>
                          <a:spcPts val="0"/>
                        </a:spcBef>
                        <a:spcAft>
                          <a:spcPts val="0"/>
                        </a:spcAft>
                        <a:buNone/>
                      </a:pPr>
                      <a:r>
                        <a:rPr lang="en-AU" sz="900">
                          <a:solidFill>
                            <a:schemeClr val="dk1"/>
                          </a:solidFill>
                        </a:rPr>
                        <a:t>Make a connection between the issue/situation and your own personal skills, experience and understanding</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Relate this to any relevant theoretical understandings</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Have you experienced this before? </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What sense can you make of the situation based on what you already understand?</a:t>
                      </a:r>
                      <a:endParaRPr/>
                    </a:p>
                    <a:p>
                      <a:pPr indent="-171450" lvl="0" marL="171450" marR="0" rtl="0" algn="l">
                        <a:spcBef>
                          <a:spcPts val="0"/>
                        </a:spcBef>
                        <a:spcAft>
                          <a:spcPts val="0"/>
                        </a:spcAft>
                        <a:buClr>
                          <a:schemeClr val="dk1"/>
                        </a:buClr>
                        <a:buSzPts val="900"/>
                        <a:buFont typeface="Arial"/>
                        <a:buChar char="•"/>
                      </a:pPr>
                      <a:r>
                        <a:rPr lang="en-AU" sz="900">
                          <a:solidFill>
                            <a:schemeClr val="dk1"/>
                          </a:solidFill>
                        </a:rPr>
                        <a:t>How does this situation relate to the theories in your course?</a:t>
                      </a:r>
                      <a:endParaRPr sz="900">
                        <a:solidFill>
                          <a:schemeClr val="dk1"/>
                        </a:solidFill>
                        <a:latin typeface="Avenir"/>
                        <a:ea typeface="Avenir"/>
                        <a:cs typeface="Avenir"/>
                        <a:sym typeface="Avenir"/>
                      </a:endParaRPr>
                    </a:p>
                  </a:txBody>
                  <a:tcPr marT="45725" marB="45725" marR="91450" marL="91450"/>
                </a:tc>
              </a:tr>
              <a:tr h="1890075">
                <a:tc>
                  <a:txBody>
                    <a:bodyPr/>
                    <a:lstStyle/>
                    <a:p>
                      <a:pPr indent="0" lvl="0" marL="0" marR="0" rtl="0" algn="l">
                        <a:spcBef>
                          <a:spcPts val="0"/>
                        </a:spcBef>
                        <a:spcAft>
                          <a:spcPts val="0"/>
                        </a:spcAft>
                        <a:buNone/>
                      </a:pPr>
                      <a:r>
                        <a:rPr lang="en-AU" sz="1800"/>
                        <a:t>Reason</a:t>
                      </a:r>
                      <a:endParaRPr/>
                    </a:p>
                  </a:txBody>
                  <a:tcPr marT="45725" marB="45725" marR="91450" marL="91450"/>
                </a:tc>
                <a:tc>
                  <a:txBody>
                    <a:bodyPr/>
                    <a:lstStyle/>
                    <a:p>
                      <a:pPr indent="0" lvl="0" marL="0" marR="0" rtl="0" algn="l">
                        <a:spcBef>
                          <a:spcPts val="0"/>
                        </a:spcBef>
                        <a:spcAft>
                          <a:spcPts val="0"/>
                        </a:spcAft>
                        <a:buNone/>
                      </a:pPr>
                      <a:r>
                        <a:rPr lang="en-AU" sz="1000">
                          <a:solidFill>
                            <a:schemeClr val="dk1"/>
                          </a:solidFill>
                        </a:rPr>
                        <a:t>Find an explanation for the situation/issue. Discover a relationship between theory and practice in order to seek a deep understanding of why something has happened</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significant factors impacted the situation/issue?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How do these relate to what you have previously experienced?</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evidence can you find in relevant theories to support your understanding of the events?</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impact do other perspectives have on the issue?</a:t>
                      </a:r>
                      <a:endParaRPr sz="1000"/>
                    </a:p>
                  </a:txBody>
                  <a:tcPr marT="45725" marB="45725" marR="91450" marL="91450"/>
                </a:tc>
              </a:tr>
              <a:tr h="1890075">
                <a:tc>
                  <a:txBody>
                    <a:bodyPr/>
                    <a:lstStyle/>
                    <a:p>
                      <a:pPr indent="0" lvl="0" marL="0" marR="0" rtl="0" algn="l">
                        <a:spcBef>
                          <a:spcPts val="0"/>
                        </a:spcBef>
                        <a:spcAft>
                          <a:spcPts val="0"/>
                        </a:spcAft>
                        <a:buNone/>
                      </a:pPr>
                      <a:r>
                        <a:rPr lang="en-AU" sz="1800"/>
                        <a:t>Reconstruct</a:t>
                      </a:r>
                      <a:endParaRPr/>
                    </a:p>
                  </a:txBody>
                  <a:tcPr marT="45725" marB="45725" marR="91450" marL="91450"/>
                </a:tc>
                <a:tc>
                  <a:txBody>
                    <a:bodyPr/>
                    <a:lstStyle/>
                    <a:p>
                      <a:pPr indent="0" lvl="0" marL="0" marR="0" rtl="0" algn="l">
                        <a:spcBef>
                          <a:spcPts val="0"/>
                        </a:spcBef>
                        <a:spcAft>
                          <a:spcPts val="0"/>
                        </a:spcAft>
                        <a:buClr>
                          <a:schemeClr val="dk1"/>
                        </a:buClr>
                        <a:buSzPts val="1000"/>
                        <a:buFont typeface="Arial"/>
                        <a:buNone/>
                      </a:pPr>
                      <a:r>
                        <a:rPr lang="en-AU" sz="1000">
                          <a:solidFill>
                            <a:schemeClr val="dk1"/>
                          </a:solidFill>
                        </a:rPr>
                        <a:t>Draw a conclusion and discuss the improvements that could be made. Identify any changes or improvements for future planning. Apply your learning to other contexts and your future professional practice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Why did this situation/issue occur?</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theories support your rationale?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How would you deal with the situation next time?</a:t>
                      </a:r>
                      <a:endParaRPr/>
                    </a:p>
                    <a:p>
                      <a:pPr indent="-171450" lvl="0" marL="171450" marR="0" rtl="0" algn="l">
                        <a:spcBef>
                          <a:spcPts val="0"/>
                        </a:spcBef>
                        <a:spcAft>
                          <a:spcPts val="0"/>
                        </a:spcAft>
                        <a:buClr>
                          <a:schemeClr val="dk1"/>
                        </a:buClr>
                        <a:buSzPts val="1000"/>
                        <a:buFont typeface="Arial"/>
                        <a:buChar char="•"/>
                      </a:pPr>
                      <a:r>
                        <a:rPr lang="en-AU" sz="1000">
                          <a:solidFill>
                            <a:schemeClr val="dk1"/>
                          </a:solidFill>
                        </a:rPr>
                        <a:t>What strategies would you develop for future practice based on what you now know? (It</a:t>
                      </a:r>
                      <a:r>
                        <a:rPr lang="en-AU" sz="1000"/>
                        <a:t> i</a:t>
                      </a:r>
                      <a:r>
                        <a:rPr lang="en-AU" sz="1000">
                          <a:solidFill>
                            <a:schemeClr val="dk1"/>
                          </a:solidFill>
                        </a:rPr>
                        <a:t>s a good practice to </a:t>
                      </a:r>
                      <a:r>
                        <a:rPr lang="en-AU" sz="1000"/>
                        <a:t>come back </a:t>
                      </a:r>
                      <a:r>
                        <a:rPr lang="en-AU" sz="1000">
                          <a:solidFill>
                            <a:schemeClr val="dk1"/>
                          </a:solidFill>
                        </a:rPr>
                        <a:t>later and adjust your responses after you</a:t>
                      </a:r>
                      <a:r>
                        <a:rPr lang="en-AU" sz="1000"/>
                        <a:t> ha</a:t>
                      </a:r>
                      <a:r>
                        <a:rPr lang="en-AU" sz="1000">
                          <a:solidFill>
                            <a:schemeClr val="dk1"/>
                          </a:solidFill>
                        </a:rPr>
                        <a:t>ve used more tool</a:t>
                      </a:r>
                      <a:r>
                        <a:rPr lang="en-AU" sz="1000"/>
                        <a:t>s</a:t>
                      </a:r>
                      <a:r>
                        <a:rPr lang="en-AU" sz="1000">
                          <a:solidFill>
                            <a:schemeClr val="dk1"/>
                          </a:solidFill>
                        </a:rPr>
                        <a:t>)</a:t>
                      </a:r>
                      <a:endParaRPr sz="1000"/>
                    </a:p>
                  </a:txBody>
                  <a:tcPr marT="45725" marB="45725" marR="91450" marL="9145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Reference List</a:t>
            </a:r>
            <a:endParaRPr/>
          </a:p>
        </p:txBody>
      </p:sp>
      <p:sp>
        <p:nvSpPr>
          <p:cNvPr id="501" name="Google Shape;501;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Use the Australian Harvard style</a:t>
            </a:r>
            <a:endParaRPr/>
          </a:p>
        </p:txBody>
      </p:sp>
      <p:sp>
        <p:nvSpPr>
          <p:cNvPr id="502" name="Google Shape;502;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19"/>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91" name="Google Shape;191;p19"/>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92" name="Google Shape;192;p1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93" name="Google Shape;193;p19"/>
          <p:cNvSpPr/>
          <p:nvPr/>
        </p:nvSpPr>
        <p:spPr>
          <a:xfrm>
            <a:off x="0" y="1"/>
            <a:ext cx="4512467" cy="6858000"/>
          </a:xfrm>
          <a:custGeom>
            <a:rect b="b" l="l" r="r" t="t"/>
            <a:pathLst>
              <a:path extrusionOk="0" h="6858000" w="4512467">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94" name="Google Shape;194;p19"/>
          <p:cNvSpPr txBox="1"/>
          <p:nvPr>
            <p:ph type="title"/>
          </p:nvPr>
        </p:nvSpPr>
        <p:spPr>
          <a:xfrm>
            <a:off x="838200" y="643467"/>
            <a:ext cx="2951205" cy="557106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Twentieth Century"/>
              <a:buNone/>
            </a:pPr>
            <a:r>
              <a:rPr lang="en-AU">
                <a:solidFill>
                  <a:srgbClr val="FFFFFF"/>
                </a:solidFill>
                <a:latin typeface="Twentieth Century"/>
                <a:ea typeface="Twentieth Century"/>
                <a:cs typeface="Twentieth Century"/>
                <a:sym typeface="Twentieth Century"/>
              </a:rPr>
              <a:t>What does an annotated portfolio of work contain?</a:t>
            </a:r>
            <a:endParaRPr/>
          </a:p>
        </p:txBody>
      </p:sp>
      <p:sp>
        <p:nvSpPr>
          <p:cNvPr id="195" name="Google Shape;195;p19"/>
          <p:cNvSpPr txBox="1"/>
          <p:nvPr>
            <p:ph idx="4294967295" type="dt"/>
          </p:nvPr>
        </p:nvSpPr>
        <p:spPr>
          <a:xfrm>
            <a:off x="8382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t/>
            </a:r>
            <a:endParaRPr>
              <a:solidFill>
                <a:srgbClr val="FFFFFF"/>
              </a:solidFill>
            </a:endParaRPr>
          </a:p>
        </p:txBody>
      </p:sp>
      <p:sp>
        <p:nvSpPr>
          <p:cNvPr id="196" name="Google Shape;196;p19"/>
          <p:cNvSpPr txBox="1"/>
          <p:nvPr>
            <p:ph idx="4294967295" type="ftr"/>
          </p:nvPr>
        </p:nvSpPr>
        <p:spPr>
          <a:xfrm>
            <a:off x="3640932" y="6356350"/>
            <a:ext cx="4512467"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t/>
            </a:r>
            <a:endParaRPr cap="none">
              <a:solidFill>
                <a:srgbClr val="898989"/>
              </a:solidFill>
              <a:latin typeface="Avenir"/>
              <a:ea typeface="Avenir"/>
              <a:cs typeface="Avenir"/>
              <a:sym typeface="Avenir"/>
            </a:endParaRPr>
          </a:p>
        </p:txBody>
      </p:sp>
      <p:sp>
        <p:nvSpPr>
          <p:cNvPr id="197" name="Google Shape;19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AU">
                <a:solidFill>
                  <a:srgbClr val="898989"/>
                </a:solidFill>
              </a:rPr>
              <a:t>‹#›</a:t>
            </a:fld>
            <a:endParaRPr>
              <a:solidFill>
                <a:srgbClr val="898989"/>
              </a:solidFill>
            </a:endParaRPr>
          </a:p>
        </p:txBody>
      </p:sp>
      <p:grpSp>
        <p:nvGrpSpPr>
          <p:cNvPr id="198" name="Google Shape;198;p19"/>
          <p:cNvGrpSpPr/>
          <p:nvPr/>
        </p:nvGrpSpPr>
        <p:grpSpPr>
          <a:xfrm>
            <a:off x="5207640" y="644141"/>
            <a:ext cx="6291713" cy="5529384"/>
            <a:chOff x="0" y="675"/>
            <a:chExt cx="6291713" cy="5529384"/>
          </a:xfrm>
        </p:grpSpPr>
        <p:sp>
          <p:nvSpPr>
            <p:cNvPr id="199" name="Google Shape;199;p19"/>
            <p:cNvSpPr/>
            <p:nvPr/>
          </p:nvSpPr>
          <p:spPr>
            <a:xfrm>
              <a:off x="1258342" y="675"/>
              <a:ext cx="5033371" cy="877680"/>
            </a:xfrm>
            <a:prstGeom prst="rect">
              <a:avLst/>
            </a:prstGeom>
            <a:solidFill>
              <a:srgbClr val="F7DFCE">
                <a:alpha val="89803"/>
              </a:srgbClr>
            </a:solidFill>
            <a:ln cap="flat" cmpd="sng" w="12700">
              <a:solidFill>
                <a:srgbClr val="F7DFCE">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txBox="1"/>
            <p:nvPr/>
          </p:nvSpPr>
          <p:spPr>
            <a:xfrm>
              <a:off x="1258342" y="675"/>
              <a:ext cx="5033371" cy="877680"/>
            </a:xfrm>
            <a:prstGeom prst="rect">
              <a:avLst/>
            </a:prstGeom>
            <a:noFill/>
            <a:ln>
              <a:noFill/>
            </a:ln>
          </p:spPr>
          <p:txBody>
            <a:bodyPr anchorCtr="0" anchor="ctr" bIns="222925" lIns="97650" spcFirstLastPara="1" rIns="97650" wrap="square" tIns="222925">
              <a:noAutofit/>
            </a:bodyPr>
            <a:lstStyle/>
            <a:p>
              <a:pPr indent="0" lvl="0" marL="0" marR="0" rtl="0" algn="l">
                <a:lnSpc>
                  <a:spcPct val="90000"/>
                </a:lnSpc>
                <a:spcBef>
                  <a:spcPts val="0"/>
                </a:spcBef>
                <a:spcAft>
                  <a:spcPts val="0"/>
                </a:spcAft>
                <a:buClr>
                  <a:schemeClr val="dk1"/>
                </a:buClr>
                <a:buSzPts val="1100"/>
                <a:buFont typeface="Avenir"/>
                <a:buNone/>
              </a:pPr>
              <a:r>
                <a:rPr lang="en-AU" sz="1100">
                  <a:solidFill>
                    <a:schemeClr val="dk1"/>
                  </a:solidFill>
                  <a:latin typeface="Avenir"/>
                  <a:ea typeface="Avenir"/>
                  <a:cs typeface="Avenir"/>
                  <a:sym typeface="Avenir"/>
                </a:rPr>
                <a:t>Overview of the role and its objectives. This provides context</a:t>
              </a:r>
              <a:endParaRPr/>
            </a:p>
          </p:txBody>
        </p:sp>
        <p:sp>
          <p:nvSpPr>
            <p:cNvPr id="201" name="Google Shape;201;p19"/>
            <p:cNvSpPr/>
            <p:nvPr/>
          </p:nvSpPr>
          <p:spPr>
            <a:xfrm>
              <a:off x="0" y="675"/>
              <a:ext cx="1258342" cy="877680"/>
            </a:xfrm>
            <a:prstGeom prst="rect">
              <a:avLst/>
            </a:prstGeom>
            <a:solidFill>
              <a:srgbClr val="F2A346"/>
            </a:solidFill>
            <a:ln cap="flat" cmpd="sng" w="12700">
              <a:solidFill>
                <a:srgbClr val="F2A34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txBox="1"/>
            <p:nvPr/>
          </p:nvSpPr>
          <p:spPr>
            <a:xfrm>
              <a:off x="0" y="675"/>
              <a:ext cx="1258342" cy="877680"/>
            </a:xfrm>
            <a:prstGeom prst="rect">
              <a:avLst/>
            </a:prstGeom>
            <a:noFill/>
            <a:ln>
              <a:noFill/>
            </a:ln>
          </p:spPr>
          <p:txBody>
            <a:bodyPr anchorCtr="0" anchor="ctr" bIns="86675" lIns="66575" spcFirstLastPara="1" rIns="66575" wrap="square" tIns="86675">
              <a:noAutofit/>
            </a:bodyPr>
            <a:lstStyle/>
            <a:p>
              <a:pPr indent="0" lvl="0" marL="0" marR="0" rtl="0" algn="ctr">
                <a:lnSpc>
                  <a:spcPct val="90000"/>
                </a:lnSpc>
                <a:spcBef>
                  <a:spcPts val="0"/>
                </a:spcBef>
                <a:spcAft>
                  <a:spcPts val="0"/>
                </a:spcAft>
                <a:buClr>
                  <a:schemeClr val="lt1"/>
                </a:buClr>
                <a:buSzPts val="1400"/>
                <a:buFont typeface="Avenir"/>
                <a:buNone/>
              </a:pPr>
              <a:r>
                <a:rPr lang="en-AU" sz="1400">
                  <a:solidFill>
                    <a:schemeClr val="lt1"/>
                  </a:solidFill>
                  <a:latin typeface="Avenir"/>
                  <a:ea typeface="Avenir"/>
                  <a:cs typeface="Avenir"/>
                  <a:sym typeface="Avenir"/>
                </a:rPr>
                <a:t>Title Page / Introduction</a:t>
              </a:r>
              <a:endParaRPr/>
            </a:p>
          </p:txBody>
        </p:sp>
        <p:sp>
          <p:nvSpPr>
            <p:cNvPr id="203" name="Google Shape;203;p19"/>
            <p:cNvSpPr/>
            <p:nvPr/>
          </p:nvSpPr>
          <p:spPr>
            <a:xfrm>
              <a:off x="1258342" y="931016"/>
              <a:ext cx="5033371" cy="877680"/>
            </a:xfrm>
            <a:prstGeom prst="rect">
              <a:avLst/>
            </a:prstGeom>
            <a:solidFill>
              <a:srgbClr val="F6E7CB">
                <a:alpha val="89803"/>
              </a:srgbClr>
            </a:solidFill>
            <a:ln cap="flat" cmpd="sng" w="12700">
              <a:solidFill>
                <a:srgbClr val="F6E7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txBox="1"/>
            <p:nvPr/>
          </p:nvSpPr>
          <p:spPr>
            <a:xfrm>
              <a:off x="1258342" y="931016"/>
              <a:ext cx="5033371" cy="877680"/>
            </a:xfrm>
            <a:prstGeom prst="rect">
              <a:avLst/>
            </a:prstGeom>
            <a:noFill/>
            <a:ln>
              <a:noFill/>
            </a:ln>
          </p:spPr>
          <p:txBody>
            <a:bodyPr anchorCtr="0" anchor="ctr" bIns="222925" lIns="97650" spcFirstLastPara="1" rIns="97650" wrap="square" tIns="222925">
              <a:noAutofit/>
            </a:bodyPr>
            <a:lstStyle/>
            <a:p>
              <a:pPr indent="0" lvl="0" marL="0" marR="0" rtl="0" algn="l">
                <a:lnSpc>
                  <a:spcPct val="90000"/>
                </a:lnSpc>
                <a:spcBef>
                  <a:spcPts val="0"/>
                </a:spcBef>
                <a:spcAft>
                  <a:spcPts val="0"/>
                </a:spcAft>
                <a:buClr>
                  <a:schemeClr val="dk1"/>
                </a:buClr>
                <a:buSzPts val="1100"/>
                <a:buFont typeface="Avenir"/>
                <a:buNone/>
              </a:pPr>
              <a:r>
                <a:rPr lang="en-AU" sz="1100">
                  <a:solidFill>
                    <a:schemeClr val="dk1"/>
                  </a:solidFill>
                  <a:latin typeface="Avenir"/>
                  <a:ea typeface="Avenir"/>
                  <a:cs typeface="Avenir"/>
                  <a:sym typeface="Avenir"/>
                </a:rPr>
                <a:t>Signpost to your reader where they will find what they are looking for. Be strategic. Keep it to a page</a:t>
              </a:r>
              <a:endParaRPr/>
            </a:p>
          </p:txBody>
        </p:sp>
        <p:sp>
          <p:nvSpPr>
            <p:cNvPr id="205" name="Google Shape;205;p19"/>
            <p:cNvSpPr/>
            <p:nvPr/>
          </p:nvSpPr>
          <p:spPr>
            <a:xfrm>
              <a:off x="0" y="931016"/>
              <a:ext cx="1258342" cy="877680"/>
            </a:xfrm>
            <a:prstGeom prst="rect">
              <a:avLst/>
            </a:prstGeom>
            <a:solidFill>
              <a:srgbClr val="E6BB27"/>
            </a:solidFill>
            <a:ln cap="flat" cmpd="sng" w="12700">
              <a:solidFill>
                <a:srgbClr val="E6BB2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txBox="1"/>
            <p:nvPr/>
          </p:nvSpPr>
          <p:spPr>
            <a:xfrm>
              <a:off x="0" y="931016"/>
              <a:ext cx="1258342" cy="877680"/>
            </a:xfrm>
            <a:prstGeom prst="rect">
              <a:avLst/>
            </a:prstGeom>
            <a:noFill/>
            <a:ln>
              <a:noFill/>
            </a:ln>
          </p:spPr>
          <p:txBody>
            <a:bodyPr anchorCtr="0" anchor="ctr" bIns="86675" lIns="66575" spcFirstLastPara="1" rIns="66575" wrap="square" tIns="86675">
              <a:noAutofit/>
            </a:bodyPr>
            <a:lstStyle/>
            <a:p>
              <a:pPr indent="0" lvl="0" marL="0" marR="0" rtl="0" algn="ctr">
                <a:lnSpc>
                  <a:spcPct val="90000"/>
                </a:lnSpc>
                <a:spcBef>
                  <a:spcPts val="0"/>
                </a:spcBef>
                <a:spcAft>
                  <a:spcPts val="0"/>
                </a:spcAft>
                <a:buClr>
                  <a:schemeClr val="lt1"/>
                </a:buClr>
                <a:buSzPts val="1400"/>
                <a:buFont typeface="Avenir"/>
                <a:buNone/>
              </a:pPr>
              <a:r>
                <a:rPr lang="en-AU" sz="1400">
                  <a:solidFill>
                    <a:schemeClr val="lt1"/>
                  </a:solidFill>
                  <a:latin typeface="Avenir"/>
                  <a:ea typeface="Avenir"/>
                  <a:cs typeface="Avenir"/>
                  <a:sym typeface="Avenir"/>
                </a:rPr>
                <a:t>Executive Summary</a:t>
              </a:r>
              <a:endParaRPr/>
            </a:p>
          </p:txBody>
        </p:sp>
        <p:sp>
          <p:nvSpPr>
            <p:cNvPr id="207" name="Google Shape;207;p19"/>
            <p:cNvSpPr/>
            <p:nvPr/>
          </p:nvSpPr>
          <p:spPr>
            <a:xfrm>
              <a:off x="1258342" y="1861356"/>
              <a:ext cx="5033371" cy="877680"/>
            </a:xfrm>
            <a:prstGeom prst="rect">
              <a:avLst/>
            </a:prstGeom>
            <a:solidFill>
              <a:srgbClr val="EEDBE1">
                <a:alpha val="89803"/>
              </a:srgbClr>
            </a:solidFill>
            <a:ln cap="flat" cmpd="sng" w="12700">
              <a:solidFill>
                <a:srgbClr val="EEDBE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txBox="1"/>
            <p:nvPr/>
          </p:nvSpPr>
          <p:spPr>
            <a:xfrm>
              <a:off x="1258342" y="1861356"/>
              <a:ext cx="5033371" cy="877680"/>
            </a:xfrm>
            <a:prstGeom prst="rect">
              <a:avLst/>
            </a:prstGeom>
            <a:noFill/>
            <a:ln>
              <a:noFill/>
            </a:ln>
          </p:spPr>
          <p:txBody>
            <a:bodyPr anchorCtr="0" anchor="ctr" bIns="222925" lIns="97650" spcFirstLastPara="1" rIns="97650" wrap="square" tIns="222925">
              <a:noAutofit/>
            </a:bodyPr>
            <a:lstStyle/>
            <a:p>
              <a:pPr indent="0" lvl="0" marL="0" marR="0" rtl="0" algn="l">
                <a:lnSpc>
                  <a:spcPct val="90000"/>
                </a:lnSpc>
                <a:spcBef>
                  <a:spcPts val="0"/>
                </a:spcBef>
                <a:spcAft>
                  <a:spcPts val="0"/>
                </a:spcAft>
                <a:buClr>
                  <a:schemeClr val="dk1"/>
                </a:buClr>
                <a:buSzPts val="1100"/>
                <a:buFont typeface="Avenir"/>
                <a:buNone/>
              </a:pPr>
              <a:r>
                <a:rPr lang="en-AU" sz="1100">
                  <a:solidFill>
                    <a:schemeClr val="dk1"/>
                  </a:solidFill>
                  <a:latin typeface="Avenir"/>
                  <a:ea typeface="Avenir"/>
                  <a:cs typeface="Avenir"/>
                  <a:sym typeface="Avenir"/>
                </a:rPr>
                <a:t>Incorporate the checklist so that the moderator can find everything you have included</a:t>
              </a:r>
              <a:endParaRPr/>
            </a:p>
          </p:txBody>
        </p:sp>
        <p:sp>
          <p:nvSpPr>
            <p:cNvPr id="209" name="Google Shape;209;p19"/>
            <p:cNvSpPr/>
            <p:nvPr/>
          </p:nvSpPr>
          <p:spPr>
            <a:xfrm>
              <a:off x="0" y="1861356"/>
              <a:ext cx="1258342" cy="877680"/>
            </a:xfrm>
            <a:prstGeom prst="rect">
              <a:avLst/>
            </a:prstGeom>
            <a:solidFill>
              <a:srgbClr val="CF92A7"/>
            </a:solidFill>
            <a:ln cap="flat" cmpd="sng" w="12700">
              <a:solidFill>
                <a:srgbClr val="CF92A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txBox="1"/>
            <p:nvPr/>
          </p:nvSpPr>
          <p:spPr>
            <a:xfrm>
              <a:off x="0" y="1861356"/>
              <a:ext cx="1258342" cy="877680"/>
            </a:xfrm>
            <a:prstGeom prst="rect">
              <a:avLst/>
            </a:prstGeom>
            <a:noFill/>
            <a:ln>
              <a:noFill/>
            </a:ln>
          </p:spPr>
          <p:txBody>
            <a:bodyPr anchorCtr="0" anchor="ctr" bIns="86675" lIns="66575" spcFirstLastPara="1" rIns="66575" wrap="square" tIns="86675">
              <a:noAutofit/>
            </a:bodyPr>
            <a:lstStyle/>
            <a:p>
              <a:pPr indent="0" lvl="0" marL="0" marR="0" rtl="0" algn="ctr">
                <a:lnSpc>
                  <a:spcPct val="90000"/>
                </a:lnSpc>
                <a:spcBef>
                  <a:spcPts val="0"/>
                </a:spcBef>
                <a:spcAft>
                  <a:spcPts val="0"/>
                </a:spcAft>
                <a:buClr>
                  <a:schemeClr val="lt1"/>
                </a:buClr>
                <a:buSzPts val="1400"/>
                <a:buFont typeface="Avenir"/>
                <a:buNone/>
              </a:pPr>
              <a:r>
                <a:rPr lang="en-AU" sz="1400">
                  <a:solidFill>
                    <a:schemeClr val="lt1"/>
                  </a:solidFill>
                  <a:latin typeface="Avenir"/>
                  <a:ea typeface="Avenir"/>
                  <a:cs typeface="Avenir"/>
                  <a:sym typeface="Avenir"/>
                </a:rPr>
                <a:t>Descriptive </a:t>
              </a:r>
              <a:r>
                <a:rPr lang="en-AU">
                  <a:solidFill>
                    <a:schemeClr val="lt1"/>
                  </a:solidFill>
                  <a:latin typeface="Avenir"/>
                  <a:ea typeface="Avenir"/>
                  <a:cs typeface="Avenir"/>
                  <a:sym typeface="Avenir"/>
                </a:rPr>
                <a:t>T</a:t>
              </a:r>
              <a:r>
                <a:rPr lang="en-AU" sz="1400">
                  <a:solidFill>
                    <a:schemeClr val="lt1"/>
                  </a:solidFill>
                  <a:latin typeface="Avenir"/>
                  <a:ea typeface="Avenir"/>
                  <a:cs typeface="Avenir"/>
                  <a:sym typeface="Avenir"/>
                </a:rPr>
                <a:t>able of </a:t>
              </a:r>
              <a:r>
                <a:rPr lang="en-AU">
                  <a:solidFill>
                    <a:schemeClr val="lt1"/>
                  </a:solidFill>
                  <a:latin typeface="Avenir"/>
                  <a:ea typeface="Avenir"/>
                  <a:cs typeface="Avenir"/>
                  <a:sym typeface="Avenir"/>
                </a:rPr>
                <a:t>C</a:t>
              </a:r>
              <a:r>
                <a:rPr lang="en-AU" sz="1400">
                  <a:solidFill>
                    <a:schemeClr val="lt1"/>
                  </a:solidFill>
                  <a:latin typeface="Avenir"/>
                  <a:ea typeface="Avenir"/>
                  <a:cs typeface="Avenir"/>
                  <a:sym typeface="Avenir"/>
                </a:rPr>
                <a:t>ontents</a:t>
              </a:r>
              <a:endParaRPr/>
            </a:p>
          </p:txBody>
        </p:sp>
        <p:sp>
          <p:nvSpPr>
            <p:cNvPr id="211" name="Google Shape;211;p19"/>
            <p:cNvSpPr/>
            <p:nvPr/>
          </p:nvSpPr>
          <p:spPr>
            <a:xfrm>
              <a:off x="1258342" y="2791697"/>
              <a:ext cx="5033371" cy="877680"/>
            </a:xfrm>
            <a:prstGeom prst="rect">
              <a:avLst/>
            </a:prstGeom>
            <a:solidFill>
              <a:srgbClr val="DED8E8">
                <a:alpha val="89803"/>
              </a:srgbClr>
            </a:solidFill>
            <a:ln cap="flat" cmpd="sng" w="12700">
              <a:solidFill>
                <a:srgbClr val="DED8E8">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
            <p:cNvSpPr txBox="1"/>
            <p:nvPr/>
          </p:nvSpPr>
          <p:spPr>
            <a:xfrm>
              <a:off x="1258342" y="2791697"/>
              <a:ext cx="5033371" cy="877680"/>
            </a:xfrm>
            <a:prstGeom prst="rect">
              <a:avLst/>
            </a:prstGeom>
            <a:noFill/>
            <a:ln>
              <a:noFill/>
            </a:ln>
          </p:spPr>
          <p:txBody>
            <a:bodyPr anchorCtr="0" anchor="ctr" bIns="222925" lIns="97650" spcFirstLastPara="1" rIns="97650" wrap="square" tIns="222925">
              <a:noAutofit/>
            </a:bodyPr>
            <a:lstStyle/>
            <a:p>
              <a:pPr indent="0" lvl="0" marL="0" marR="0" rtl="0" algn="l">
                <a:lnSpc>
                  <a:spcPct val="90000"/>
                </a:lnSpc>
                <a:spcBef>
                  <a:spcPts val="0"/>
                </a:spcBef>
                <a:spcAft>
                  <a:spcPts val="0"/>
                </a:spcAft>
                <a:buClr>
                  <a:schemeClr val="dk1"/>
                </a:buClr>
                <a:buSzPts val="1100"/>
                <a:buFont typeface="Avenir"/>
                <a:buNone/>
              </a:pPr>
              <a:r>
                <a:rPr lang="en-AU" sz="1100">
                  <a:solidFill>
                    <a:schemeClr val="dk1"/>
                  </a:solidFill>
                  <a:latin typeface="Avenir"/>
                  <a:ea typeface="Avenir"/>
                  <a:cs typeface="Avenir"/>
                  <a:sym typeface="Avenir"/>
                </a:rPr>
                <a:t>For each artefact / category of artefact describing your use of the tool, the insights you gained </a:t>
              </a:r>
              <a:r>
                <a:rPr lang="en-AU" sz="1100">
                  <a:solidFill>
                    <a:schemeClr val="dk1"/>
                  </a:solidFill>
                  <a:latin typeface="Avenir"/>
                  <a:ea typeface="Avenir"/>
                  <a:cs typeface="Avenir"/>
                  <a:sym typeface="Avenir"/>
                </a:rPr>
                <a:t>about </a:t>
              </a:r>
              <a:r>
                <a:rPr lang="en-AU" sz="1100">
                  <a:solidFill>
                    <a:schemeClr val="dk1"/>
                  </a:solidFill>
                  <a:latin typeface="Avenir"/>
                  <a:ea typeface="Avenir"/>
                  <a:cs typeface="Avenir"/>
                  <a:sym typeface="Avenir"/>
                </a:rPr>
                <a:t>both the project and the design-thinking approach to </a:t>
              </a:r>
              <a:r>
                <a:rPr lang="en-AU" sz="1100">
                  <a:solidFill>
                    <a:schemeClr val="dk1"/>
                  </a:solidFill>
                  <a:latin typeface="Avenir"/>
                  <a:ea typeface="Avenir"/>
                  <a:cs typeface="Avenir"/>
                  <a:sym typeface="Avenir"/>
                </a:rPr>
                <a:t>solving/understanding the problem is contained in this segment</a:t>
              </a:r>
              <a:endParaRPr/>
            </a:p>
          </p:txBody>
        </p:sp>
        <p:sp>
          <p:nvSpPr>
            <p:cNvPr id="213" name="Google Shape;213;p19"/>
            <p:cNvSpPr/>
            <p:nvPr/>
          </p:nvSpPr>
          <p:spPr>
            <a:xfrm>
              <a:off x="0" y="2791697"/>
              <a:ext cx="1258342" cy="877680"/>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txBox="1"/>
            <p:nvPr/>
          </p:nvSpPr>
          <p:spPr>
            <a:xfrm>
              <a:off x="0" y="2791697"/>
              <a:ext cx="1258342" cy="877680"/>
            </a:xfrm>
            <a:prstGeom prst="rect">
              <a:avLst/>
            </a:prstGeom>
            <a:noFill/>
            <a:ln>
              <a:noFill/>
            </a:ln>
          </p:spPr>
          <p:txBody>
            <a:bodyPr anchorCtr="0" anchor="ctr" bIns="86675" lIns="66575" spcFirstLastPara="1" rIns="66575" wrap="square" tIns="86675">
              <a:noAutofit/>
            </a:bodyPr>
            <a:lstStyle/>
            <a:p>
              <a:pPr indent="0" lvl="0" marL="0" marR="0" rtl="0" algn="ctr">
                <a:lnSpc>
                  <a:spcPct val="90000"/>
                </a:lnSpc>
                <a:spcBef>
                  <a:spcPts val="0"/>
                </a:spcBef>
                <a:spcAft>
                  <a:spcPts val="0"/>
                </a:spcAft>
                <a:buClr>
                  <a:schemeClr val="lt1"/>
                </a:buClr>
                <a:buSzPts val="1400"/>
                <a:buFont typeface="Avenir"/>
                <a:buNone/>
              </a:pPr>
              <a:r>
                <a:rPr lang="en-AU" sz="1400">
                  <a:solidFill>
                    <a:schemeClr val="lt1"/>
                  </a:solidFill>
                  <a:latin typeface="Avenir"/>
                  <a:ea typeface="Avenir"/>
                  <a:cs typeface="Avenir"/>
                  <a:sym typeface="Avenir"/>
                </a:rPr>
                <a:t>Artefact Description(s)</a:t>
              </a:r>
              <a:endParaRPr/>
            </a:p>
          </p:txBody>
        </p:sp>
        <p:sp>
          <p:nvSpPr>
            <p:cNvPr id="215" name="Google Shape;215;p19"/>
            <p:cNvSpPr/>
            <p:nvPr/>
          </p:nvSpPr>
          <p:spPr>
            <a:xfrm>
              <a:off x="1258342" y="3722038"/>
              <a:ext cx="5033371" cy="877680"/>
            </a:xfrm>
            <a:prstGeom prst="rect">
              <a:avLst/>
            </a:prstGeom>
            <a:solidFill>
              <a:srgbClr val="D7DEE9">
                <a:alpha val="89803"/>
              </a:srgbClr>
            </a:solidFill>
            <a:ln cap="flat" cmpd="sng" w="12700">
              <a:solidFill>
                <a:srgbClr val="D7DEE9">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
            <p:cNvSpPr txBox="1"/>
            <p:nvPr/>
          </p:nvSpPr>
          <p:spPr>
            <a:xfrm>
              <a:off x="1258342" y="3722038"/>
              <a:ext cx="5033371" cy="877680"/>
            </a:xfrm>
            <a:prstGeom prst="rect">
              <a:avLst/>
            </a:prstGeom>
            <a:noFill/>
            <a:ln>
              <a:noFill/>
            </a:ln>
          </p:spPr>
          <p:txBody>
            <a:bodyPr anchorCtr="0" anchor="ctr" bIns="222925" lIns="97650" spcFirstLastPara="1" rIns="97650" wrap="square" tIns="222925">
              <a:noAutofit/>
            </a:bodyPr>
            <a:lstStyle/>
            <a:p>
              <a:pPr indent="0" lvl="0" marL="0" marR="0" rtl="0" algn="l">
                <a:lnSpc>
                  <a:spcPct val="90000"/>
                </a:lnSpc>
                <a:spcBef>
                  <a:spcPts val="0"/>
                </a:spcBef>
                <a:spcAft>
                  <a:spcPts val="0"/>
                </a:spcAft>
                <a:buClr>
                  <a:schemeClr val="dk1"/>
                </a:buClr>
                <a:buSzPts val="1100"/>
                <a:buFont typeface="Avenir"/>
                <a:buNone/>
              </a:pPr>
              <a:r>
                <a:rPr lang="en-AU" sz="1100">
                  <a:solidFill>
                    <a:schemeClr val="dk1"/>
                  </a:solidFill>
                  <a:latin typeface="Avenir"/>
                  <a:ea typeface="Avenir"/>
                  <a:cs typeface="Avenir"/>
                  <a:sym typeface="Avenir"/>
                </a:rPr>
                <a:t>Incorporate annotations to describe the relevance or link to the theory from your activities</a:t>
              </a:r>
              <a:endParaRPr/>
            </a:p>
            <a:p>
              <a:pPr indent="0" lvl="0" marL="0" marR="0" rtl="0" algn="l">
                <a:lnSpc>
                  <a:spcPct val="90000"/>
                </a:lnSpc>
                <a:spcBef>
                  <a:spcPts val="385"/>
                </a:spcBef>
                <a:spcAft>
                  <a:spcPts val="0"/>
                </a:spcAft>
                <a:buClr>
                  <a:schemeClr val="dk1"/>
                </a:buClr>
                <a:buSzPts val="1100"/>
                <a:buFont typeface="Avenir"/>
                <a:buNone/>
              </a:pPr>
              <a:r>
                <a:rPr lang="en-AU" sz="1100">
                  <a:solidFill>
                    <a:schemeClr val="dk1"/>
                  </a:solidFill>
                  <a:latin typeface="Avenir"/>
                  <a:ea typeface="Avenir"/>
                  <a:cs typeface="Avenir"/>
                  <a:sym typeface="Avenir"/>
                </a:rPr>
                <a:t>Ensure </a:t>
              </a:r>
              <a:r>
                <a:rPr lang="en-AU" sz="1100">
                  <a:solidFill>
                    <a:schemeClr val="dk1"/>
                  </a:solidFill>
                  <a:latin typeface="Avenir"/>
                  <a:ea typeface="Avenir"/>
                  <a:cs typeface="Avenir"/>
                  <a:sym typeface="Avenir"/>
                </a:rPr>
                <a:t>that you have the required examples</a:t>
              </a:r>
              <a:endParaRPr/>
            </a:p>
          </p:txBody>
        </p:sp>
        <p:sp>
          <p:nvSpPr>
            <p:cNvPr id="217" name="Google Shape;217;p19"/>
            <p:cNvSpPr/>
            <p:nvPr/>
          </p:nvSpPr>
          <p:spPr>
            <a:xfrm>
              <a:off x="0" y="3722038"/>
              <a:ext cx="1258342" cy="87768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txBox="1"/>
            <p:nvPr/>
          </p:nvSpPr>
          <p:spPr>
            <a:xfrm>
              <a:off x="0" y="3722038"/>
              <a:ext cx="1258342" cy="877680"/>
            </a:xfrm>
            <a:prstGeom prst="rect">
              <a:avLst/>
            </a:prstGeom>
            <a:noFill/>
            <a:ln>
              <a:noFill/>
            </a:ln>
          </p:spPr>
          <p:txBody>
            <a:bodyPr anchorCtr="0" anchor="ctr" bIns="86675" lIns="66575" spcFirstLastPara="1" rIns="66575" wrap="square" tIns="86675">
              <a:noAutofit/>
            </a:bodyPr>
            <a:lstStyle/>
            <a:p>
              <a:pPr indent="0" lvl="0" marL="0" marR="0" rtl="0" algn="ctr">
                <a:lnSpc>
                  <a:spcPct val="90000"/>
                </a:lnSpc>
                <a:spcBef>
                  <a:spcPts val="0"/>
                </a:spcBef>
                <a:spcAft>
                  <a:spcPts val="0"/>
                </a:spcAft>
                <a:buClr>
                  <a:schemeClr val="lt1"/>
                </a:buClr>
                <a:buSzPts val="1400"/>
                <a:buFont typeface="Avenir"/>
                <a:buNone/>
              </a:pPr>
              <a:r>
                <a:rPr lang="en-AU" sz="1400">
                  <a:solidFill>
                    <a:schemeClr val="lt1"/>
                  </a:solidFill>
                  <a:latin typeface="Avenir"/>
                  <a:ea typeface="Avenir"/>
                  <a:cs typeface="Avenir"/>
                  <a:sym typeface="Avenir"/>
                </a:rPr>
                <a:t>Excerpts of </a:t>
              </a:r>
              <a:r>
                <a:rPr lang="en-AU">
                  <a:solidFill>
                    <a:schemeClr val="lt1"/>
                  </a:solidFill>
                  <a:latin typeface="Avenir"/>
                  <a:ea typeface="Avenir"/>
                  <a:cs typeface="Avenir"/>
                  <a:sym typeface="Avenir"/>
                </a:rPr>
                <a:t>Y</a:t>
              </a:r>
              <a:r>
                <a:rPr lang="en-AU" sz="1400">
                  <a:solidFill>
                    <a:schemeClr val="lt1"/>
                  </a:solidFill>
                  <a:latin typeface="Avenir"/>
                  <a:ea typeface="Avenir"/>
                  <a:cs typeface="Avenir"/>
                  <a:sym typeface="Avenir"/>
                </a:rPr>
                <a:t>our </a:t>
              </a:r>
              <a:r>
                <a:rPr lang="en-AU">
                  <a:solidFill>
                    <a:schemeClr val="lt1"/>
                  </a:solidFill>
                  <a:latin typeface="Avenir"/>
                  <a:ea typeface="Avenir"/>
                  <a:cs typeface="Avenir"/>
                  <a:sym typeface="Avenir"/>
                </a:rPr>
                <a:t>I</a:t>
              </a:r>
              <a:r>
                <a:rPr lang="en-AU" sz="1400">
                  <a:solidFill>
                    <a:schemeClr val="lt1"/>
                  </a:solidFill>
                  <a:latin typeface="Avenir"/>
                  <a:ea typeface="Avenir"/>
                  <a:cs typeface="Avenir"/>
                  <a:sym typeface="Avenir"/>
                </a:rPr>
                <a:t>nsights</a:t>
              </a:r>
              <a:endParaRPr/>
            </a:p>
          </p:txBody>
        </p:sp>
        <p:sp>
          <p:nvSpPr>
            <p:cNvPr id="219" name="Google Shape;219;p19"/>
            <p:cNvSpPr/>
            <p:nvPr/>
          </p:nvSpPr>
          <p:spPr>
            <a:xfrm>
              <a:off x="1258342" y="4652379"/>
              <a:ext cx="5033371" cy="877680"/>
            </a:xfrm>
            <a:prstGeom prst="rect">
              <a:avLst/>
            </a:prstGeom>
            <a:solidFill>
              <a:srgbClr val="F7DFCE">
                <a:alpha val="89803"/>
              </a:srgbClr>
            </a:solidFill>
            <a:ln cap="flat" cmpd="sng" w="12700">
              <a:solidFill>
                <a:srgbClr val="F7DFCE">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txBox="1"/>
            <p:nvPr/>
          </p:nvSpPr>
          <p:spPr>
            <a:xfrm>
              <a:off x="1258342" y="4652379"/>
              <a:ext cx="5033371" cy="877680"/>
            </a:xfrm>
            <a:prstGeom prst="rect">
              <a:avLst/>
            </a:prstGeom>
            <a:noFill/>
            <a:ln>
              <a:noFill/>
            </a:ln>
          </p:spPr>
          <p:txBody>
            <a:bodyPr anchorCtr="0" anchor="ctr" bIns="222925" lIns="97650" spcFirstLastPara="1" rIns="97650" wrap="square" tIns="222925">
              <a:noAutofit/>
            </a:bodyPr>
            <a:lstStyle/>
            <a:p>
              <a:pPr indent="0" lvl="0" marL="0" marR="0" rtl="0" algn="l">
                <a:lnSpc>
                  <a:spcPct val="90000"/>
                </a:lnSpc>
                <a:spcBef>
                  <a:spcPts val="0"/>
                </a:spcBef>
                <a:spcAft>
                  <a:spcPts val="0"/>
                </a:spcAft>
                <a:buClr>
                  <a:schemeClr val="dk1"/>
                </a:buClr>
                <a:buSzPts val="1100"/>
                <a:buFont typeface="Avenir"/>
                <a:buNone/>
              </a:pPr>
              <a:r>
                <a:rPr lang="en-AU" sz="1100">
                  <a:solidFill>
                    <a:schemeClr val="dk1"/>
                  </a:solidFill>
                  <a:latin typeface="Avenir"/>
                  <a:ea typeface="Avenir"/>
                  <a:cs typeface="Avenir"/>
                  <a:sym typeface="Avenir"/>
                </a:rPr>
                <a:t>Include all relevant sources. Use Australian Harvard</a:t>
              </a:r>
              <a:endParaRPr/>
            </a:p>
          </p:txBody>
        </p:sp>
        <p:sp>
          <p:nvSpPr>
            <p:cNvPr id="221" name="Google Shape;221;p19"/>
            <p:cNvSpPr/>
            <p:nvPr/>
          </p:nvSpPr>
          <p:spPr>
            <a:xfrm>
              <a:off x="0" y="4652379"/>
              <a:ext cx="1258342" cy="877680"/>
            </a:xfrm>
            <a:prstGeom prst="rect">
              <a:avLst/>
            </a:prstGeom>
            <a:solidFill>
              <a:srgbClr val="F2A346"/>
            </a:solidFill>
            <a:ln cap="flat" cmpd="sng" w="12700">
              <a:solidFill>
                <a:srgbClr val="F2A34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txBox="1"/>
            <p:nvPr/>
          </p:nvSpPr>
          <p:spPr>
            <a:xfrm>
              <a:off x="0" y="4652379"/>
              <a:ext cx="1258342" cy="877680"/>
            </a:xfrm>
            <a:prstGeom prst="rect">
              <a:avLst/>
            </a:prstGeom>
            <a:noFill/>
            <a:ln>
              <a:noFill/>
            </a:ln>
          </p:spPr>
          <p:txBody>
            <a:bodyPr anchorCtr="0" anchor="ctr" bIns="86675" lIns="66575" spcFirstLastPara="1" rIns="66575" wrap="square" tIns="86675">
              <a:noAutofit/>
            </a:bodyPr>
            <a:lstStyle/>
            <a:p>
              <a:pPr indent="0" lvl="0" marL="0" marR="0" rtl="0" algn="ctr">
                <a:lnSpc>
                  <a:spcPct val="90000"/>
                </a:lnSpc>
                <a:spcBef>
                  <a:spcPts val="0"/>
                </a:spcBef>
                <a:spcAft>
                  <a:spcPts val="0"/>
                </a:spcAft>
                <a:buClr>
                  <a:schemeClr val="lt1"/>
                </a:buClr>
                <a:buSzPts val="1400"/>
                <a:buFont typeface="Avenir"/>
                <a:buNone/>
              </a:pPr>
              <a:r>
                <a:rPr lang="en-AU" sz="1400">
                  <a:solidFill>
                    <a:schemeClr val="lt1"/>
                  </a:solidFill>
                  <a:latin typeface="Avenir"/>
                  <a:ea typeface="Avenir"/>
                  <a:cs typeface="Avenir"/>
                  <a:sym typeface="Avenir"/>
                </a:rPr>
                <a:t>Reference </a:t>
              </a:r>
              <a:r>
                <a:rPr lang="en-AU">
                  <a:solidFill>
                    <a:schemeClr val="lt1"/>
                  </a:solidFill>
                  <a:latin typeface="Avenir"/>
                  <a:ea typeface="Avenir"/>
                  <a:cs typeface="Avenir"/>
                  <a:sym typeface="Avenir"/>
                </a:rPr>
                <a:t>L</a:t>
              </a:r>
              <a:r>
                <a:rPr lang="en-AU" sz="1400">
                  <a:solidFill>
                    <a:schemeClr val="lt1"/>
                  </a:solidFill>
                  <a:latin typeface="Avenir"/>
                  <a:ea typeface="Avenir"/>
                  <a:cs typeface="Avenir"/>
                  <a:sym typeface="Avenir"/>
                </a:rPr>
                <a:t>ist</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Guidance Note</a:t>
            </a:r>
            <a:endParaRPr/>
          </a:p>
        </p:txBody>
      </p:sp>
      <p:sp>
        <p:nvSpPr>
          <p:cNvPr id="228" name="Google Shape;228;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t>Keep the assignment brief by your side and regularly check the brief for clarity on the criteria and the guiding questions</a:t>
            </a:r>
            <a:endParaRPr/>
          </a:p>
          <a:p>
            <a:pPr indent="-228600" lvl="0" marL="228600" rtl="0" algn="l">
              <a:lnSpc>
                <a:spcPct val="90000"/>
              </a:lnSpc>
              <a:spcBef>
                <a:spcPts val="1000"/>
              </a:spcBef>
              <a:spcAft>
                <a:spcPts val="0"/>
              </a:spcAft>
              <a:buClr>
                <a:schemeClr val="dk1"/>
              </a:buClr>
              <a:buSzPts val="2800"/>
              <a:buChar char="•"/>
            </a:pPr>
            <a:r>
              <a:rPr b="1" lang="en-AU"/>
              <a:t>Signpost</a:t>
            </a:r>
            <a:r>
              <a:rPr lang="en-AU"/>
              <a:t> by telling your reader where they can find each element addressed</a:t>
            </a:r>
            <a:endParaRPr/>
          </a:p>
        </p:txBody>
      </p:sp>
      <p:sp>
        <p:nvSpPr>
          <p:cNvPr id="229" name="Google Shape;229;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21"/>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35" name="Google Shape;235;p21"/>
          <p:cNvSpPr/>
          <p:nvPr/>
        </p:nvSpPr>
        <p:spPr>
          <a:xfrm flipH="1">
            <a:off x="555710" y="106482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6" name="Google Shape;236;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37" name="Google Shape;237;p21"/>
          <p:cNvSpPr txBox="1"/>
          <p:nvPr>
            <p:ph type="title"/>
          </p:nvPr>
        </p:nvSpPr>
        <p:spPr>
          <a:xfrm>
            <a:off x="1524000" y="3349167"/>
            <a:ext cx="9144000" cy="174837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wentieth Century"/>
              <a:buNone/>
            </a:pPr>
            <a:r>
              <a:rPr lang="en-AU" sz="6000">
                <a:solidFill>
                  <a:schemeClr val="dk1"/>
                </a:solidFill>
                <a:latin typeface="Twentieth Century"/>
                <a:ea typeface="Twentieth Century"/>
                <a:cs typeface="Twentieth Century"/>
                <a:sym typeface="Twentieth Century"/>
              </a:rPr>
              <a:t>A template – just for you….</a:t>
            </a:r>
            <a:endParaRPr/>
          </a:p>
        </p:txBody>
      </p:sp>
      <p:pic>
        <p:nvPicPr>
          <p:cNvPr descr="Puzzle" id="238" name="Google Shape;238;p21"/>
          <p:cNvPicPr preferRelativeResize="0"/>
          <p:nvPr/>
        </p:nvPicPr>
        <p:blipFill rotWithShape="1">
          <a:blip r:embed="rId3">
            <a:alphaModFix/>
          </a:blip>
          <a:srcRect b="0" l="0" r="0" t="0"/>
          <a:stretch/>
        </p:blipFill>
        <p:spPr>
          <a:xfrm>
            <a:off x="4869584" y="643467"/>
            <a:ext cx="2452830" cy="2452830"/>
          </a:xfrm>
          <a:custGeom>
            <a:rect b="b" l="l" r="r" t="t"/>
            <a:pathLst>
              <a:path extrusionOk="0" h="2473607" w="9143998">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a:noFill/>
          <a:ln>
            <a:noFill/>
          </a:ln>
        </p:spPr>
      </p:pic>
      <p:sp>
        <p:nvSpPr>
          <p:cNvPr id="239" name="Google Shape;239;p21"/>
          <p:cNvSpPr/>
          <p:nvPr/>
        </p:nvSpPr>
        <p:spPr>
          <a:xfrm>
            <a:off x="1165562" y="2623216"/>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5B9BD5"/>
              </a:solidFill>
              <a:latin typeface="Calibri"/>
              <a:ea typeface="Calibri"/>
              <a:cs typeface="Calibri"/>
              <a:sym typeface="Calibri"/>
            </a:endParaRPr>
          </a:p>
        </p:txBody>
      </p:sp>
      <p:sp>
        <p:nvSpPr>
          <p:cNvPr id="240" name="Google Shape;240;p21"/>
          <p:cNvSpPr/>
          <p:nvPr/>
        </p:nvSpPr>
        <p:spPr>
          <a:xfrm>
            <a:off x="8038539" y="361268"/>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22"/>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46" name="Google Shape;246;p22"/>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47" name="Google Shape;247;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48" name="Google Shape;248;p22"/>
          <p:cNvSpPr/>
          <p:nvPr/>
        </p:nvSpPr>
        <p:spPr>
          <a:xfrm>
            <a:off x="9519137"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pic>
        <p:nvPicPr>
          <p:cNvPr descr="Business woman" id="249" name="Google Shape;249;p22"/>
          <p:cNvPicPr preferRelativeResize="0"/>
          <p:nvPr/>
        </p:nvPicPr>
        <p:blipFill rotWithShape="1">
          <a:blip r:embed="rId3">
            <a:alphaModFix/>
          </a:blip>
          <a:srcRect b="0" l="0" r="0" t="0"/>
          <a:stretch/>
        </p:blipFill>
        <p:spPr>
          <a:xfrm>
            <a:off x="7490576" y="520749"/>
            <a:ext cx="2878334" cy="5643794"/>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50" name="Google Shape;250;p22"/>
          <p:cNvSpPr/>
          <p:nvPr/>
        </p:nvSpPr>
        <p:spPr>
          <a:xfrm>
            <a:off x="4602050" y="650160"/>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51" name="Google Shape;251;p22"/>
          <p:cNvSpPr txBox="1"/>
          <p:nvPr>
            <p:ph type="title"/>
          </p:nvPr>
        </p:nvSpPr>
        <p:spPr>
          <a:xfrm>
            <a:off x="838200" y="479493"/>
            <a:ext cx="633475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solidFill>
                  <a:schemeClr val="dk1"/>
                </a:solidFill>
                <a:latin typeface="Twentieth Century"/>
                <a:ea typeface="Twentieth Century"/>
                <a:cs typeface="Twentieth Century"/>
                <a:sym typeface="Twentieth Century"/>
              </a:rPr>
              <a:t>Guidance: </a:t>
            </a:r>
            <a:br>
              <a:rPr lang="en-AU">
                <a:solidFill>
                  <a:schemeClr val="dk1"/>
                </a:solidFill>
                <a:latin typeface="Twentieth Century"/>
                <a:ea typeface="Twentieth Century"/>
                <a:cs typeface="Twentieth Century"/>
                <a:sym typeface="Twentieth Century"/>
              </a:rPr>
            </a:br>
            <a:r>
              <a:rPr lang="en-AU">
                <a:solidFill>
                  <a:schemeClr val="dk1"/>
                </a:solidFill>
                <a:latin typeface="Twentieth Century"/>
                <a:ea typeface="Twentieth Century"/>
                <a:cs typeface="Twentieth Century"/>
                <a:sym typeface="Twentieth Century"/>
              </a:rPr>
              <a:t>Title </a:t>
            </a:r>
            <a:r>
              <a:rPr lang="en-AU"/>
              <a:t>P</a:t>
            </a:r>
            <a:r>
              <a:rPr lang="en-AU">
                <a:solidFill>
                  <a:schemeClr val="dk1"/>
                </a:solidFill>
                <a:latin typeface="Twentieth Century"/>
                <a:ea typeface="Twentieth Century"/>
                <a:cs typeface="Twentieth Century"/>
                <a:sym typeface="Twentieth Century"/>
              </a:rPr>
              <a:t>age / </a:t>
            </a:r>
            <a:r>
              <a:rPr lang="en-AU"/>
              <a:t>I</a:t>
            </a:r>
            <a:r>
              <a:rPr lang="en-AU">
                <a:solidFill>
                  <a:schemeClr val="dk1"/>
                </a:solidFill>
                <a:latin typeface="Twentieth Century"/>
                <a:ea typeface="Twentieth Century"/>
                <a:cs typeface="Twentieth Century"/>
                <a:sym typeface="Twentieth Century"/>
              </a:rPr>
              <a:t>ntroduction</a:t>
            </a:r>
            <a:endParaRPr/>
          </a:p>
        </p:txBody>
      </p:sp>
      <p:sp>
        <p:nvSpPr>
          <p:cNvPr id="252" name="Google Shape;252;p22"/>
          <p:cNvSpPr txBox="1"/>
          <p:nvPr>
            <p:ph idx="1" type="body"/>
          </p:nvPr>
        </p:nvSpPr>
        <p:spPr>
          <a:xfrm>
            <a:off x="838201" y="1984443"/>
            <a:ext cx="5257800" cy="419252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15000"/>
              </a:lnSpc>
              <a:spcBef>
                <a:spcPts val="0"/>
              </a:spcBef>
              <a:spcAft>
                <a:spcPts val="0"/>
              </a:spcAft>
              <a:buClr>
                <a:schemeClr val="dk1"/>
              </a:buClr>
              <a:buSzPct val="100000"/>
              <a:buChar char="•"/>
            </a:pPr>
            <a:r>
              <a:rPr lang="en-AU" sz="2400"/>
              <a:t>Keep it brief. Should be one paragraph (around 100 words)</a:t>
            </a:r>
            <a:endParaRPr/>
          </a:p>
          <a:p>
            <a:pPr indent="-228600" lvl="0" marL="228600" rtl="0" algn="l">
              <a:lnSpc>
                <a:spcPct val="115000"/>
              </a:lnSpc>
              <a:spcBef>
                <a:spcPts val="1000"/>
              </a:spcBef>
              <a:spcAft>
                <a:spcPts val="0"/>
              </a:spcAft>
              <a:buClr>
                <a:schemeClr val="dk1"/>
              </a:buClr>
              <a:buSzPct val="100000"/>
              <a:buChar char="•"/>
            </a:pPr>
            <a:r>
              <a:rPr lang="en-AU" sz="2400"/>
              <a:t>Think about a title for your portfolio. </a:t>
            </a:r>
            <a:r>
              <a:rPr lang="en-AU" sz="2400"/>
              <a:t>E</a:t>
            </a:r>
            <a:r>
              <a:rPr lang="en-AU" sz="2400"/>
              <a:t>nsure that your title tells your reader what you think, what is important, what your reader will learn about you and what you learnt in this course</a:t>
            </a:r>
            <a:endParaRPr/>
          </a:p>
          <a:p>
            <a:pPr indent="-228600" lvl="0" marL="228600" rtl="0" algn="l">
              <a:lnSpc>
                <a:spcPct val="115000"/>
              </a:lnSpc>
              <a:spcBef>
                <a:spcPts val="1000"/>
              </a:spcBef>
              <a:spcAft>
                <a:spcPts val="0"/>
              </a:spcAft>
              <a:buClr>
                <a:schemeClr val="dk1"/>
              </a:buClr>
              <a:buSzPct val="100000"/>
              <a:buChar char="•"/>
            </a:pPr>
            <a:r>
              <a:rPr lang="en-AU" sz="2400"/>
              <a:t>The purpose of the introduction is to introduce your reader what they can expect to learn from your portfolio</a:t>
            </a:r>
            <a:endParaRPr/>
          </a:p>
          <a:p>
            <a:pPr indent="-228600" lvl="0" marL="228600" rtl="0" algn="l">
              <a:lnSpc>
                <a:spcPct val="90000"/>
              </a:lnSpc>
              <a:spcBef>
                <a:spcPts val="1000"/>
              </a:spcBef>
              <a:spcAft>
                <a:spcPts val="0"/>
              </a:spcAft>
              <a:buClr>
                <a:schemeClr val="dk1"/>
              </a:buClr>
              <a:buSzPct val="100000"/>
              <a:buChar char="•"/>
            </a:pPr>
            <a:r>
              <a:rPr lang="en-AU" sz="2400">
                <a:highlight>
                  <a:srgbClr val="FFFF00"/>
                </a:highlight>
              </a:rPr>
              <a:t>This is one of the last elements you write for your portfolio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wentieth Century"/>
              <a:buNone/>
            </a:pPr>
            <a:r>
              <a:rPr lang="en-AU"/>
              <a:t>Executive Summary </a:t>
            </a:r>
            <a:r>
              <a:rPr i="1" lang="en-AU">
                <a:highlight>
                  <a:srgbClr val="FFFF00"/>
                </a:highlight>
              </a:rPr>
              <a:t>(Write this at the end. Keep it to one page / slide)</a:t>
            </a:r>
            <a:endParaRPr/>
          </a:p>
        </p:txBody>
      </p:sp>
      <p:sp>
        <p:nvSpPr>
          <p:cNvPr id="258" name="Google Shape;258;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AU"/>
              <a:t>Objectives</a:t>
            </a:r>
            <a:r>
              <a:rPr lang="en-AU"/>
              <a:t>:</a:t>
            </a:r>
            <a:endParaRPr/>
          </a:p>
          <a:p>
            <a:pPr indent="-342900" lvl="0" marL="342900" rtl="0" algn="l">
              <a:lnSpc>
                <a:spcPct val="107000"/>
              </a:lnSpc>
              <a:spcBef>
                <a:spcPts val="1000"/>
              </a:spcBef>
              <a:spcAft>
                <a:spcPts val="0"/>
              </a:spcAft>
              <a:buClr>
                <a:schemeClr val="dk1"/>
              </a:buClr>
              <a:buSzPts val="1800"/>
              <a:buFont typeface="Noto Sans Symbols"/>
              <a:buChar char="∙"/>
            </a:pPr>
            <a:r>
              <a:rPr lang="en-AU" sz="1800">
                <a:latin typeface="Calibri"/>
                <a:ea typeface="Calibri"/>
                <a:cs typeface="Calibri"/>
                <a:sym typeface="Calibri"/>
              </a:rPr>
              <a:t>ULO1: Work constructively and collaboratively with stakeholders, business networks and peers to formulate a design-thinking approach to innovation (GLOs 1 and 7)</a:t>
            </a:r>
            <a:endParaRPr/>
          </a:p>
          <a:p>
            <a:pPr indent="-342900" lvl="0" marL="342900" marR="63500" rtl="0" algn="l">
              <a:lnSpc>
                <a:spcPct val="107000"/>
              </a:lnSpc>
              <a:spcBef>
                <a:spcPts val="1000"/>
              </a:spcBef>
              <a:spcAft>
                <a:spcPts val="0"/>
              </a:spcAft>
              <a:buClr>
                <a:schemeClr val="dk1"/>
              </a:buClr>
              <a:buSzPts val="1800"/>
              <a:buFont typeface="Noto Sans Symbols"/>
              <a:buChar char="∙"/>
            </a:pPr>
            <a:r>
              <a:rPr lang="en-AU" sz="1800">
                <a:latin typeface="Calibri"/>
                <a:ea typeface="Calibri"/>
                <a:cs typeface="Calibri"/>
                <a:sym typeface="Calibri"/>
              </a:rPr>
              <a:t>ULO2: Formulate and apply an integrated understanding of design-thinking principles and applications to critically evaluate how different approaches impact innovation in contemporary business practice</a:t>
            </a:r>
            <a:r>
              <a:rPr lang="en-AU" sz="1800">
                <a:latin typeface="Calibri"/>
                <a:ea typeface="Calibri"/>
                <a:cs typeface="Calibri"/>
                <a:sym typeface="Calibri"/>
              </a:rPr>
              <a:t>s</a:t>
            </a:r>
            <a:r>
              <a:rPr lang="en-AU" sz="1800">
                <a:latin typeface="Calibri"/>
                <a:ea typeface="Calibri"/>
                <a:cs typeface="Calibri"/>
                <a:sym typeface="Calibri"/>
              </a:rPr>
              <a:t> (GLOs 1 and 4)</a:t>
            </a:r>
            <a:endParaRPr sz="1800">
              <a:latin typeface="Calibri"/>
              <a:ea typeface="Calibri"/>
              <a:cs typeface="Calibri"/>
              <a:sym typeface="Calibri"/>
            </a:endParaRPr>
          </a:p>
          <a:p>
            <a:pPr indent="0" lvl="0" marL="0" rtl="0" algn="l">
              <a:lnSpc>
                <a:spcPct val="90000"/>
              </a:lnSpc>
              <a:spcBef>
                <a:spcPts val="1800"/>
              </a:spcBef>
              <a:spcAft>
                <a:spcPts val="0"/>
              </a:spcAft>
              <a:buClr>
                <a:schemeClr val="dk1"/>
              </a:buClr>
              <a:buSzPts val="2800"/>
              <a:buNone/>
            </a:pPr>
            <a:r>
              <a:t/>
            </a:r>
            <a:endParaRPr/>
          </a:p>
        </p:txBody>
      </p:sp>
      <p:sp>
        <p:nvSpPr>
          <p:cNvPr id="259" name="Google Shape;259;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AU"/>
              <a:t>Accordingly, use your executive summary to highlight and signpost each of the learning criteria:</a:t>
            </a:r>
            <a:endParaRPr/>
          </a:p>
          <a:p>
            <a:pPr indent="-228600" lvl="0" marL="228600" rtl="0" algn="l">
              <a:lnSpc>
                <a:spcPct val="90000"/>
              </a:lnSpc>
              <a:spcBef>
                <a:spcPts val="1000"/>
              </a:spcBef>
              <a:spcAft>
                <a:spcPts val="0"/>
              </a:spcAft>
              <a:buClr>
                <a:schemeClr val="dk1"/>
              </a:buClr>
              <a:buSzPts val="2800"/>
              <a:buFont typeface="Noto Sans Symbols"/>
              <a:buChar char="❑"/>
            </a:pPr>
            <a:r>
              <a:rPr lang="en-AU"/>
              <a:t> Formulate a design-thinking approach</a:t>
            </a:r>
            <a:endParaRPr/>
          </a:p>
          <a:p>
            <a:pPr indent="-228600" lvl="0" marL="228600" rtl="0" algn="l">
              <a:lnSpc>
                <a:spcPct val="90000"/>
              </a:lnSpc>
              <a:spcBef>
                <a:spcPts val="1000"/>
              </a:spcBef>
              <a:spcAft>
                <a:spcPts val="0"/>
              </a:spcAft>
              <a:buClr>
                <a:schemeClr val="dk1"/>
              </a:buClr>
              <a:buSzPts val="2800"/>
              <a:buFont typeface="Noto Sans Symbols"/>
              <a:buChar char="❑"/>
            </a:pPr>
            <a:r>
              <a:rPr lang="en-AU"/>
              <a:t> </a:t>
            </a:r>
            <a:r>
              <a:rPr lang="en-AU"/>
              <a:t>Apply design-thinking tools</a:t>
            </a:r>
            <a:endParaRPr/>
          </a:p>
          <a:p>
            <a:pPr indent="-228600" lvl="0" marL="228600" rtl="0" algn="l">
              <a:lnSpc>
                <a:spcPct val="90000"/>
              </a:lnSpc>
              <a:spcBef>
                <a:spcPts val="1000"/>
              </a:spcBef>
              <a:spcAft>
                <a:spcPts val="0"/>
              </a:spcAft>
              <a:buClr>
                <a:schemeClr val="dk1"/>
              </a:buClr>
              <a:buSzPts val="2800"/>
              <a:buFont typeface="Noto Sans Symbols"/>
              <a:buChar char="❑"/>
            </a:pPr>
            <a:r>
              <a:rPr lang="en-AU"/>
              <a:t> </a:t>
            </a:r>
            <a:r>
              <a:rPr lang="en-AU"/>
              <a:t>Critical evaluation</a:t>
            </a:r>
            <a:endParaRPr/>
          </a:p>
          <a:p>
            <a:pPr indent="-228600" lvl="0" marL="228600" rtl="0" algn="l">
              <a:lnSpc>
                <a:spcPct val="90000"/>
              </a:lnSpc>
              <a:spcBef>
                <a:spcPts val="1000"/>
              </a:spcBef>
              <a:spcAft>
                <a:spcPts val="0"/>
              </a:spcAft>
              <a:buClr>
                <a:schemeClr val="dk1"/>
              </a:buClr>
              <a:buSzPts val="2800"/>
              <a:buFont typeface="Noto Sans Symbols"/>
              <a:buChar char="❑"/>
            </a:pPr>
            <a:r>
              <a:rPr lang="en-AU"/>
              <a:t> Teamwork</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4"/>
          <p:cNvSpPr txBox="1"/>
          <p:nvPr>
            <p:ph idx="4294967295" type="title"/>
          </p:nvPr>
        </p:nvSpPr>
        <p:spPr>
          <a:xfrm>
            <a:off x="447050" y="365125"/>
            <a:ext cx="10270500" cy="640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wentieth Century"/>
              <a:buNone/>
            </a:pPr>
            <a:r>
              <a:rPr lang="en-AU"/>
              <a:t>Descriptive Table of Contents  </a:t>
            </a:r>
            <a:r>
              <a:rPr i="1" lang="en-AU">
                <a:highlight>
                  <a:srgbClr val="FFFF00"/>
                </a:highlight>
              </a:rPr>
              <a:t>(Example Text only)</a:t>
            </a:r>
            <a:endParaRPr/>
          </a:p>
        </p:txBody>
      </p:sp>
      <p:graphicFrame>
        <p:nvGraphicFramePr>
          <p:cNvPr id="265" name="Google Shape;265;p24"/>
          <p:cNvGraphicFramePr/>
          <p:nvPr/>
        </p:nvGraphicFramePr>
        <p:xfrm>
          <a:off x="101600" y="1106583"/>
          <a:ext cx="3000000" cy="3000000"/>
        </p:xfrm>
        <a:graphic>
          <a:graphicData uri="http://schemas.openxmlformats.org/drawingml/2006/table">
            <a:tbl>
              <a:tblPr bandRow="1" firstCol="1" firstRow="1">
                <a:noFill/>
                <a:tableStyleId>{7B69CE6A-FA5B-435F-A62A-7FA3F62D10D8}</a:tableStyleId>
              </a:tblPr>
              <a:tblGrid>
                <a:gridCol w="1124500"/>
                <a:gridCol w="3305275"/>
                <a:gridCol w="7000250"/>
              </a:tblGrid>
              <a:tr h="458900">
                <a:tc>
                  <a:txBody>
                    <a:bodyPr/>
                    <a:lstStyle/>
                    <a:p>
                      <a:pPr indent="0" lvl="0" marL="0" marR="0" rtl="0" algn="l">
                        <a:lnSpc>
                          <a:spcPct val="107000"/>
                        </a:lnSpc>
                        <a:spcBef>
                          <a:spcPts val="0"/>
                        </a:spcBef>
                        <a:spcAft>
                          <a:spcPts val="0"/>
                        </a:spcAft>
                        <a:buNone/>
                      </a:pPr>
                      <a:r>
                        <a:rPr lang="en-AU" sz="1000" u="none" cap="none" strike="noStrike"/>
                        <a:t>Included?</a:t>
                      </a:r>
                      <a:br>
                        <a:rPr lang="en-AU" sz="1000" u="none" cap="none" strike="noStrike"/>
                      </a:br>
                      <a:r>
                        <a:rPr lang="en-AU" sz="1000" u="none" cap="none" strike="noStrike"/>
                        <a:t>Yes/No</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Artefact</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Justification for </a:t>
                      </a:r>
                      <a:r>
                        <a:rPr lang="en-AU" sz="1000"/>
                        <a:t>I</a:t>
                      </a:r>
                      <a:r>
                        <a:rPr lang="en-AU" sz="1000" u="none" cap="none" strike="noStrike"/>
                        <a:t>nclusion</a:t>
                      </a:r>
                      <a:r>
                        <a:rPr lang="en-AU" sz="1000"/>
                        <a:t>/E</a:t>
                      </a:r>
                      <a:r>
                        <a:rPr lang="en-AU" sz="1000" u="none" cap="none" strike="noStrike"/>
                        <a:t>xclusion</a:t>
                      </a:r>
                      <a:endParaRPr sz="1000" u="none" cap="none" strike="noStrike">
                        <a:latin typeface="Calibri"/>
                        <a:ea typeface="Calibri"/>
                        <a:cs typeface="Calibri"/>
                        <a:sym typeface="Calibri"/>
                      </a:endParaRPr>
                    </a:p>
                  </a:txBody>
                  <a:tcPr marT="0" marB="0" marR="59350" marL="59350"/>
                </a:tc>
              </a:tr>
              <a:tr h="223075">
                <a:tc gridSpan="3">
                  <a:txBody>
                    <a:bodyPr/>
                    <a:lstStyle/>
                    <a:p>
                      <a:pPr indent="0" lvl="0" marL="0" marR="0" rtl="0" algn="l">
                        <a:lnSpc>
                          <a:spcPct val="107000"/>
                        </a:lnSpc>
                        <a:spcBef>
                          <a:spcPts val="0"/>
                        </a:spcBef>
                        <a:spcAft>
                          <a:spcPts val="0"/>
                        </a:spcAft>
                        <a:buNone/>
                      </a:pPr>
                      <a:r>
                        <a:rPr lang="en-AU" sz="1000" u="none" cap="none" strike="noStrike"/>
                        <a:t>Preliminary Exercise</a:t>
                      </a:r>
                      <a:endParaRPr sz="1000" u="none" cap="none" strike="noStrike">
                        <a:latin typeface="Calibri"/>
                        <a:ea typeface="Calibri"/>
                        <a:cs typeface="Calibri"/>
                        <a:sym typeface="Calibri"/>
                      </a:endParaRPr>
                    </a:p>
                  </a:txBody>
                  <a:tcPr marT="0" marB="0" marR="59350" marL="59350"/>
                </a:tc>
                <a:tc hMerge="1"/>
                <a:tc hMerge="1"/>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I</a:t>
                      </a:r>
                      <a:r>
                        <a:rPr lang="en-AU" sz="1000" u="none" cap="none" strike="noStrike"/>
                        <a:t>n</a:t>
                      </a:r>
                      <a:r>
                        <a:rPr lang="en-AU" sz="1000"/>
                        <a:t>-c</a:t>
                      </a:r>
                      <a:r>
                        <a:rPr lang="en-AU" sz="1000" u="none" cap="none" strike="noStrike"/>
                        <a:t>lass Design Thinking Experience Exercise</a:t>
                      </a:r>
                      <a:r>
                        <a:rPr lang="en-AU" sz="1000" u="none" cap="none" strike="noStrike"/>
                        <a:t> (Note</a:t>
                      </a:r>
                      <a:r>
                        <a:rPr lang="en-AU" sz="1000"/>
                        <a:t>:</a:t>
                      </a:r>
                      <a:r>
                        <a:rPr lang="en-AU" sz="1000" u="none" cap="none" strike="noStrike"/>
                        <a:t> </a:t>
                      </a:r>
                      <a:r>
                        <a:rPr lang="en-AU" sz="1000"/>
                        <a:t>T</a:t>
                      </a:r>
                      <a:r>
                        <a:rPr lang="en-AU" sz="1000" u="none" cap="none" strike="noStrike"/>
                        <a:t>his could be done</a:t>
                      </a:r>
                      <a:r>
                        <a:rPr lang="en-AU" sz="1000"/>
                        <a:t>)</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b="1" lang="en-AU" sz="1000" u="none" cap="none" strike="noStrike">
                          <a:highlight>
                            <a:srgbClr val="FFFF00"/>
                          </a:highlight>
                        </a:rPr>
                        <a:t>Because I attended class were we worked through the ‘XXX’ experience, I’ve included notes about that rather than the food experience in the Video.  Initially I was very confused about the design thinking process as these messy notes will show.  I have included this so that you can see the progression  following a deeper analysis of the tools.</a:t>
                      </a:r>
                      <a:endParaRPr sz="1000" u="none" cap="none" strike="noStrike">
                        <a:latin typeface="Calibri"/>
                        <a:ea typeface="Calibri"/>
                        <a:cs typeface="Calibri"/>
                        <a:sym typeface="Calibri"/>
                      </a:endParaRPr>
                    </a:p>
                  </a:txBody>
                  <a:tcPr marT="0" marB="0" marR="59350" marL="59350"/>
                </a:tc>
              </a:tr>
              <a:tr h="148400">
                <a:tc gridSpan="3">
                  <a:txBody>
                    <a:bodyPr/>
                    <a:lstStyle/>
                    <a:p>
                      <a:pPr indent="0" lvl="0" marL="0" marR="0" rtl="0" algn="l">
                        <a:lnSpc>
                          <a:spcPct val="107000"/>
                        </a:lnSpc>
                        <a:spcBef>
                          <a:spcPts val="0"/>
                        </a:spcBef>
                        <a:spcAft>
                          <a:spcPts val="0"/>
                        </a:spcAft>
                        <a:buNone/>
                      </a:pPr>
                      <a:r>
                        <a:rPr b="1" lang="en-AU" sz="1000" u="none" cap="none" strike="noStrike"/>
                        <a:t>Industry Problem</a:t>
                      </a:r>
                      <a:endParaRPr b="1" sz="1000" u="none" cap="none" strike="noStrike">
                        <a:latin typeface="Calibri"/>
                        <a:ea typeface="Calibri"/>
                        <a:cs typeface="Calibri"/>
                        <a:sym typeface="Calibri"/>
                      </a:endParaRPr>
                    </a:p>
                  </a:txBody>
                  <a:tcPr marT="0" marB="0" marR="59350" marL="59350"/>
                </a:tc>
                <a:tc hMerge="1"/>
                <a:tc hMerge="1"/>
              </a:tr>
              <a:tr h="4589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Notes/plan for observing the industry problem in the real world using ethnographic techniques </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b="1" lang="en-AU" sz="1000">
                          <a:highlight>
                            <a:srgbClr val="FFFF00"/>
                          </a:highlight>
                        </a:rPr>
                        <a:t>[Enter text here]</a:t>
                      </a:r>
                      <a:endParaRPr sz="1000" u="none" cap="none" strike="noStrike">
                        <a:latin typeface="Calibri"/>
                        <a:ea typeface="Calibri"/>
                        <a:cs typeface="Calibri"/>
                        <a:sym typeface="Calibri"/>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Stakeholder Map</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Clr>
                          <a:schemeClr val="dk1"/>
                        </a:buClr>
                        <a:buFont typeface="Arial"/>
                        <a:buNone/>
                      </a:pPr>
                      <a:r>
                        <a:rPr b="1" lang="en-AU" sz="1000">
                          <a:highlight>
                            <a:srgbClr val="FFFF00"/>
                          </a:highlight>
                        </a:rPr>
                        <a:t>[Enter text here]</a:t>
                      </a:r>
                      <a:endParaRPr sz="1000" u="none" cap="none" strike="noStrike">
                        <a:latin typeface="Calibri"/>
                        <a:ea typeface="Calibri"/>
                        <a:cs typeface="Calibri"/>
                        <a:sym typeface="Calibri"/>
                      </a:endParaRPr>
                    </a:p>
                  </a:txBody>
                  <a:tcPr marT="0" marB="0" marR="59350" marL="59350"/>
                </a:tc>
              </a:tr>
              <a:tr h="303650">
                <a:tc>
                  <a:txBody>
                    <a:bodyPr/>
                    <a:lstStyle/>
                    <a:p>
                      <a:pPr indent="0" lvl="0" marL="0" marR="0" rtl="0" algn="l">
                        <a:lnSpc>
                          <a:spcPct val="107000"/>
                        </a:lnSpc>
                        <a:spcBef>
                          <a:spcPts val="0"/>
                        </a:spcBef>
                        <a:spcAft>
                          <a:spcPts val="0"/>
                        </a:spcAft>
                        <a:buNone/>
                      </a:pPr>
                      <a:r>
                        <a:rPr lang="en-AU" sz="1000" u="none" cap="none" strike="noStrike"/>
                        <a:t> N/a</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Plan for interview / Notes of interview using empathy techniques</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b="1" lang="en-AU" sz="1000" u="none" cap="none" strike="noStrike">
                          <a:highlight>
                            <a:srgbClr val="FFFF00"/>
                          </a:highlight>
                        </a:rPr>
                        <a:t> See page x.  I have combined information about the interview in one section in order to provide a more meaningful narrative.</a:t>
                      </a:r>
                      <a:endParaRPr sz="1000" u="none" cap="none" strike="noStrike">
                        <a:latin typeface="Calibri"/>
                        <a:ea typeface="Calibri"/>
                        <a:cs typeface="Calibri"/>
                        <a:sym typeface="Calibri"/>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Notes / insights from interview</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b="1" lang="en-AU" sz="1000" u="none" cap="none" strike="noStrike">
                          <a:highlight>
                            <a:srgbClr val="FFFF00"/>
                          </a:highlight>
                        </a:rPr>
                        <a:t> </a:t>
                      </a:r>
                      <a:r>
                        <a:rPr b="1" lang="en-AU" sz="1000">
                          <a:highlight>
                            <a:srgbClr val="FFFF00"/>
                          </a:highlight>
                        </a:rPr>
                        <a:t>[Enter text here]</a:t>
                      </a:r>
                      <a:endParaRPr sz="1000" u="none" cap="none" strike="noStrike">
                        <a:latin typeface="Calibri"/>
                        <a:ea typeface="Calibri"/>
                        <a:cs typeface="Calibri"/>
                        <a:sym typeface="Calibri"/>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Empathy Map</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Journey Map</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User Persona</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30365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Initial design brief / Project scope + insights and revisions </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5Y Tool applied to project</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RBT tool applied to project</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Write a letter to your problem</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JTBD analysis  - </a:t>
                      </a:r>
                      <a:r>
                        <a:rPr lang="en-AU" sz="1000" u="none" cap="none" strike="noStrike">
                          <a:highlight>
                            <a:srgbClr val="FFFF00"/>
                          </a:highlight>
                        </a:rPr>
                        <a:t>this is a good one to compare with RBT</a:t>
                      </a:r>
                      <a:endParaRPr sz="1000" u="none" cap="none" strike="noStrike">
                        <a:highlight>
                          <a:srgbClr val="FFFF00"/>
                        </a:highlight>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Establish POV</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HMW exercise (5-10 questions)</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Final Design Brief</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148400">
                <a:tc>
                  <a:txBody>
                    <a:bodyPr/>
                    <a:lstStyle/>
                    <a:p>
                      <a:pPr indent="0" lvl="0" marL="0" marR="0" rtl="0" algn="l">
                        <a:lnSpc>
                          <a:spcPct val="107000"/>
                        </a:lnSpc>
                        <a:spcBef>
                          <a:spcPts val="0"/>
                        </a:spcBef>
                        <a:spcAft>
                          <a:spcPts val="0"/>
                        </a:spcAft>
                        <a:buNone/>
                      </a:pPr>
                      <a:r>
                        <a:rPr lang="en-AU" sz="1000" u="none" cap="none" strike="noStrike"/>
                        <a:t> Page x</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Final Problem Definition</a:t>
                      </a:r>
                      <a:endParaRPr sz="1000" u="none" cap="none" strike="noStrike">
                        <a:latin typeface="Calibri"/>
                        <a:ea typeface="Calibri"/>
                        <a:cs typeface="Calibri"/>
                        <a:sym typeface="Calibri"/>
                      </a:endParaRPr>
                    </a:p>
                  </a:txBody>
                  <a:tcPr marT="0" marB="0" marR="59350" marL="59350"/>
                </a:tc>
                <a:tc>
                  <a:txBody>
                    <a:bodyPr/>
                    <a:lstStyle/>
                    <a:p>
                      <a:pPr indent="0" lvl="0" marL="0" rtl="0" algn="l">
                        <a:lnSpc>
                          <a:spcPct val="107000"/>
                        </a:lnSpc>
                        <a:spcBef>
                          <a:spcPts val="0"/>
                        </a:spcBef>
                        <a:spcAft>
                          <a:spcPts val="0"/>
                        </a:spcAft>
                        <a:buNone/>
                      </a:pPr>
                      <a:r>
                        <a:rPr b="1" lang="en-AU" sz="1000">
                          <a:solidFill>
                            <a:schemeClr val="dk1"/>
                          </a:solidFill>
                          <a:highlight>
                            <a:srgbClr val="FFFF00"/>
                          </a:highlight>
                          <a:latin typeface="Avenir Next LT Pro"/>
                          <a:ea typeface="Avenir Next LT Pro"/>
                          <a:cs typeface="Avenir Next LT Pro"/>
                          <a:sym typeface="Avenir Next LT Pro"/>
                        </a:rPr>
                        <a:t>[Enter text here]</a:t>
                      </a:r>
                      <a:endParaRPr/>
                    </a:p>
                  </a:txBody>
                  <a:tcPr marT="0" marB="0" marR="59350" marL="59350"/>
                </a:tc>
              </a:tr>
              <a:tr h="148400">
                <a:tc gridSpan="3">
                  <a:txBody>
                    <a:bodyPr/>
                    <a:lstStyle/>
                    <a:p>
                      <a:pPr indent="0" lvl="0" marL="0" marR="0" rtl="0" algn="l">
                        <a:lnSpc>
                          <a:spcPct val="107000"/>
                        </a:lnSpc>
                        <a:spcBef>
                          <a:spcPts val="0"/>
                        </a:spcBef>
                        <a:spcAft>
                          <a:spcPts val="0"/>
                        </a:spcAft>
                        <a:buNone/>
                      </a:pPr>
                      <a:r>
                        <a:rPr b="1" lang="en-AU" sz="1000" u="none" cap="none" strike="noStrike"/>
                        <a:t>Teamwork</a:t>
                      </a:r>
                      <a:endParaRPr b="1" sz="1000" u="none" cap="none" strike="noStrike">
                        <a:latin typeface="Calibri"/>
                        <a:ea typeface="Calibri"/>
                        <a:cs typeface="Calibri"/>
                        <a:sym typeface="Calibri"/>
                      </a:endParaRPr>
                    </a:p>
                  </a:txBody>
                  <a:tcPr marT="0" marB="0" marR="59350" marL="59350"/>
                </a:tc>
                <a:tc hMerge="1"/>
                <a:tc hMerge="1"/>
              </a:tr>
              <a:tr h="303650">
                <a:tc>
                  <a:txBody>
                    <a:bodyPr/>
                    <a:lstStyle/>
                    <a:p>
                      <a:pPr indent="0" lvl="0" marL="0" marR="0" rtl="0" algn="l">
                        <a:lnSpc>
                          <a:spcPct val="107000"/>
                        </a:lnSpc>
                        <a:spcBef>
                          <a:spcPts val="0"/>
                        </a:spcBef>
                        <a:spcAft>
                          <a:spcPts val="0"/>
                        </a:spcAft>
                        <a:buNone/>
                      </a:pPr>
                      <a:r>
                        <a:rPr lang="en-AU" sz="1000" u="none" cap="none" strike="noStrike"/>
                        <a:t> page x </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t>Personal SWOB analysis + personal plan for action in teams</a:t>
                      </a:r>
                      <a:endParaRPr sz="1000" u="none" cap="none" strike="noStrike">
                        <a:latin typeface="Calibri"/>
                        <a:ea typeface="Calibri"/>
                        <a:cs typeface="Calibri"/>
                        <a:sym typeface="Calibri"/>
                      </a:endParaRPr>
                    </a:p>
                  </a:txBody>
                  <a:tcPr marT="0" marB="0" marR="59350" marL="59350"/>
                </a:tc>
                <a:tc>
                  <a:txBody>
                    <a:bodyPr/>
                    <a:lstStyle/>
                    <a:p>
                      <a:pPr indent="0" lvl="0" marL="0" marR="0" rtl="0" algn="l">
                        <a:lnSpc>
                          <a:spcPct val="107000"/>
                        </a:lnSpc>
                        <a:spcBef>
                          <a:spcPts val="0"/>
                        </a:spcBef>
                        <a:spcAft>
                          <a:spcPts val="0"/>
                        </a:spcAft>
                        <a:buNone/>
                      </a:pPr>
                      <a:r>
                        <a:rPr b="1" lang="en-AU" sz="1000" u="none" cap="none" strike="noStrike">
                          <a:highlight>
                            <a:srgbClr val="FFFF00"/>
                          </a:highlight>
                        </a:rPr>
                        <a:t>Note – this is particularly important for the Teamwork criteria.</a:t>
                      </a:r>
                      <a:endParaRPr sz="1000" u="none" cap="none" strike="noStrike">
                        <a:latin typeface="Calibri"/>
                        <a:ea typeface="Calibri"/>
                        <a:cs typeface="Calibri"/>
                        <a:sym typeface="Calibri"/>
                      </a:endParaRPr>
                    </a:p>
                  </a:txBody>
                  <a:tcPr marT="0" marB="0" marR="59350" marL="59350"/>
                </a:tc>
              </a:tr>
              <a:tr h="303650">
                <a:tc>
                  <a:txBody>
                    <a:bodyPr/>
                    <a:lstStyle/>
                    <a:p>
                      <a:pPr indent="0" lvl="0" marL="0" marR="0" rtl="0" algn="l">
                        <a:lnSpc>
                          <a:spcPct val="107000"/>
                        </a:lnSpc>
                        <a:spcBef>
                          <a:spcPts val="0"/>
                        </a:spcBef>
                        <a:spcAft>
                          <a:spcPts val="0"/>
                        </a:spcAft>
                        <a:buNone/>
                      </a:pPr>
                      <a:r>
                        <a:rPr lang="en-AU" sz="1000" u="none" cap="none" strike="noStrike">
                          <a:latin typeface="Calibri"/>
                          <a:ea typeface="Calibri"/>
                          <a:cs typeface="Calibri"/>
                          <a:sym typeface="Calibri"/>
                        </a:rPr>
                        <a:t>Page x</a:t>
                      </a:r>
                      <a:endParaRPr/>
                    </a:p>
                  </a:txBody>
                  <a:tcPr marT="0" marB="0" marR="59350" marL="59350"/>
                </a:tc>
                <a:tc>
                  <a:txBody>
                    <a:bodyPr/>
                    <a:lstStyle/>
                    <a:p>
                      <a:pPr indent="0" lvl="0" marL="0" marR="0" rtl="0" algn="l">
                        <a:lnSpc>
                          <a:spcPct val="107000"/>
                        </a:lnSpc>
                        <a:spcBef>
                          <a:spcPts val="0"/>
                        </a:spcBef>
                        <a:spcAft>
                          <a:spcPts val="0"/>
                        </a:spcAft>
                        <a:buNone/>
                      </a:pPr>
                      <a:r>
                        <a:rPr lang="en-AU" sz="1000" u="none" cap="none" strike="noStrike">
                          <a:latin typeface="Calibri"/>
                          <a:ea typeface="Calibri"/>
                          <a:cs typeface="Calibri"/>
                          <a:sym typeface="Calibri"/>
                        </a:rPr>
                        <a:t>Team Charter etc.</a:t>
                      </a:r>
                      <a:endParaRPr/>
                    </a:p>
                  </a:txBody>
                  <a:tcPr marT="0" marB="0" marR="59350" marL="59350"/>
                </a:tc>
                <a:tc>
                  <a:txBody>
                    <a:bodyPr/>
                    <a:lstStyle/>
                    <a:p>
                      <a:pPr indent="0" lvl="0" marL="0" marR="0" rtl="0" algn="l">
                        <a:lnSpc>
                          <a:spcPct val="107000"/>
                        </a:lnSpc>
                        <a:spcBef>
                          <a:spcPts val="0"/>
                        </a:spcBef>
                        <a:spcAft>
                          <a:spcPts val="0"/>
                        </a:spcAft>
                        <a:buClr>
                          <a:schemeClr val="dk1"/>
                        </a:buClr>
                        <a:buSzPts val="1000"/>
                        <a:buFont typeface="Avenir"/>
                        <a:buNone/>
                      </a:pPr>
                      <a:r>
                        <a:rPr b="1" lang="en-AU" sz="1000" u="none" cap="none" strike="noStrike">
                          <a:highlight>
                            <a:srgbClr val="FFFF00"/>
                          </a:highlight>
                        </a:rPr>
                        <a:t>Note – this is particularly important for the Teamwork criteria.</a:t>
                      </a:r>
                      <a:endParaRPr sz="1000" u="none" cap="none" strike="noStrike">
                        <a:latin typeface="Calibri"/>
                        <a:ea typeface="Calibri"/>
                        <a:cs typeface="Calibri"/>
                        <a:sym typeface="Calibri"/>
                      </a:endParaRPr>
                    </a:p>
                    <a:p>
                      <a:pPr indent="0" lvl="0" marL="0" marR="0" rtl="0" algn="l">
                        <a:lnSpc>
                          <a:spcPct val="107000"/>
                        </a:lnSpc>
                        <a:spcBef>
                          <a:spcPts val="800"/>
                        </a:spcBef>
                        <a:spcAft>
                          <a:spcPts val="0"/>
                        </a:spcAft>
                        <a:buNone/>
                      </a:pPr>
                      <a:r>
                        <a:t/>
                      </a:r>
                      <a:endParaRPr sz="1000" u="none" cap="none" strike="noStrike">
                        <a:latin typeface="Calibri"/>
                        <a:ea typeface="Calibri"/>
                        <a:cs typeface="Calibri"/>
                        <a:sym typeface="Calibri"/>
                      </a:endParaRPr>
                    </a:p>
                  </a:txBody>
                  <a:tcPr marT="0" marB="0" marR="59350" marL="59350"/>
                </a:tc>
              </a:tr>
            </a:tbl>
          </a:graphicData>
        </a:graphic>
      </p:graphicFrame>
      <p:sp>
        <p:nvSpPr>
          <p:cNvPr id="266" name="Google Shape;266;p24"/>
          <p:cNvSpPr txBox="1"/>
          <p:nvPr/>
        </p:nvSpPr>
        <p:spPr>
          <a:xfrm>
            <a:off x="254000" y="6382388"/>
            <a:ext cx="62798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AU" sz="1800">
                <a:solidFill>
                  <a:schemeClr val="dk1"/>
                </a:solidFill>
                <a:highlight>
                  <a:srgbClr val="FFFF00"/>
                </a:highlight>
                <a:latin typeface="Avenir"/>
                <a:ea typeface="Avenir"/>
                <a:cs typeface="Avenir"/>
                <a:sym typeface="Avenir"/>
              </a:rPr>
              <a:t>NB: This might take more than one slide/page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hapesVTI">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apesVTI">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