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28" r:id="rId2"/>
    <p:sldId id="256" r:id="rId3"/>
    <p:sldId id="320" r:id="rId4"/>
    <p:sldId id="257" r:id="rId5"/>
    <p:sldId id="348" r:id="rId6"/>
    <p:sldId id="322" r:id="rId7"/>
    <p:sldId id="345" r:id="rId8"/>
    <p:sldId id="326" r:id="rId9"/>
    <p:sldId id="349" r:id="rId10"/>
    <p:sldId id="262" r:id="rId11"/>
    <p:sldId id="351" r:id="rId12"/>
    <p:sldId id="346" r:id="rId13"/>
    <p:sldId id="341" r:id="rId14"/>
    <p:sldId id="342" r:id="rId15"/>
    <p:sldId id="343" r:id="rId16"/>
    <p:sldId id="347" r:id="rId17"/>
    <p:sldId id="352" r:id="rId18"/>
    <p:sldId id="353" r:id="rId19"/>
    <p:sldId id="354" r:id="rId20"/>
    <p:sldId id="355" r:id="rId21"/>
    <p:sldId id="273"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thish .S.J"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p:scale>
          <a:sx n="60" d="100"/>
          <a:sy n="60" d="100"/>
        </p:scale>
        <p:origin x="1541" y="504"/>
      </p:cViewPr>
      <p:guideLst>
        <p:guide orient="horz" pos="2160"/>
        <p:guide pos="38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37A11-FC51-48CF-89F8-682FD9EDBA37}" type="datetimeFigureOut">
              <a:rPr lang="en-IN" smtClean="0"/>
              <a:t>18-03-2023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296D5-527F-401F-9F4B-1B56008A1E7F}" type="slidenum">
              <a:rPr lang="en-IN" smtClean="0"/>
              <a:t>‹#›</a:t>
            </a:fld>
            <a:endParaRPr lang="en-IN"/>
          </a:p>
        </p:txBody>
      </p:sp>
    </p:spTree>
    <p:extLst>
      <p:ext uri="{BB962C8B-B14F-4D97-AF65-F5344CB8AC3E}">
        <p14:creationId xmlns:p14="http://schemas.microsoft.com/office/powerpoint/2010/main" val="49723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B2296D5-527F-401F-9F4B-1B56008A1E7F}" type="slidenum">
              <a:rPr lang="en-IN" smtClean="0"/>
              <a:t>16</a:t>
            </a:fld>
            <a:endParaRPr lang="en-IN"/>
          </a:p>
        </p:txBody>
      </p:sp>
    </p:spTree>
    <p:extLst>
      <p:ext uri="{BB962C8B-B14F-4D97-AF65-F5344CB8AC3E}">
        <p14:creationId xmlns:p14="http://schemas.microsoft.com/office/powerpoint/2010/main" val="90967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3892761E-A30D-4B57-A1FE-50F90CDF75D9}" type="datetimeFigureOut">
              <a:rPr lang="en-IN" smtClean="0"/>
              <a:t>18-03-2023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D6DB6D-77AC-4D2E-996E-52CA39755F05}"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892761E-A30D-4B57-A1FE-50F90CDF75D9}" type="datetimeFigureOut">
              <a:rPr lang="en-IN" smtClean="0"/>
              <a:t>18-03-2023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D6DB6D-77AC-4D2E-996E-52CA39755F05}"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892761E-A30D-4B57-A1FE-50F90CDF75D9}" type="datetimeFigureOut">
              <a:rPr lang="en-IN" smtClean="0"/>
              <a:t>18-03-2023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D6DB6D-77AC-4D2E-996E-52CA39755F05}"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892761E-A30D-4B57-A1FE-50F90CDF75D9}" type="datetimeFigureOut">
              <a:rPr lang="en-IN" smtClean="0"/>
              <a:t>18-03-2023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D6DB6D-77AC-4D2E-996E-52CA39755F05}"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2761E-A30D-4B57-A1FE-50F90CDF75D9}" type="datetimeFigureOut">
              <a:rPr lang="en-IN" smtClean="0"/>
              <a:t>18-03-2023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D6DB6D-77AC-4D2E-996E-52CA39755F05}"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3892761E-A30D-4B57-A1FE-50F90CDF75D9}" type="datetimeFigureOut">
              <a:rPr lang="en-IN" smtClean="0"/>
              <a:t>18-03-2023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D6DB6D-77AC-4D2E-996E-52CA39755F05}"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3892761E-A30D-4B57-A1FE-50F90CDF75D9}" type="datetimeFigureOut">
              <a:rPr lang="en-IN" smtClean="0"/>
              <a:t>18-03-2023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BD6DB6D-77AC-4D2E-996E-52CA39755F05}"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3892761E-A30D-4B57-A1FE-50F90CDF75D9}" type="datetimeFigureOut">
              <a:rPr lang="en-IN" smtClean="0"/>
              <a:t>18-03-2023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BD6DB6D-77AC-4D2E-996E-52CA39755F05}"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2761E-A30D-4B57-A1FE-50F90CDF75D9}" type="datetimeFigureOut">
              <a:rPr lang="en-IN" smtClean="0"/>
              <a:t>18-03-2023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BD6DB6D-77AC-4D2E-996E-52CA39755F05}"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2761E-A30D-4B57-A1FE-50F90CDF75D9}" type="datetimeFigureOut">
              <a:rPr lang="en-IN" smtClean="0"/>
              <a:t>18-03-2023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D6DB6D-77AC-4D2E-996E-52CA39755F05}"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2761E-A30D-4B57-A1FE-50F90CDF75D9}" type="datetimeFigureOut">
              <a:rPr lang="en-IN" smtClean="0"/>
              <a:t>18-03-2023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D6DB6D-77AC-4D2E-996E-52CA39755F05}"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2761E-A30D-4B57-A1FE-50F90CDF75D9}" type="datetimeFigureOut">
              <a:rPr lang="en-IN" smtClean="0"/>
              <a:t>18-03-2023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6DB6D-77AC-4D2E-996E-52CA39755F05}"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7048" y="740057"/>
            <a:ext cx="11077904" cy="5829843"/>
          </a:xfrm>
          <a:ln>
            <a:solidFill>
              <a:schemeClr val="bg1"/>
            </a:solidFill>
          </a:ln>
          <a:effectLst>
            <a:innerShdw blurRad="63500" dist="50800" dir="13500000">
              <a:prstClr val="black">
                <a:alpha val="50000"/>
              </a:prstClr>
            </a:innerShdw>
          </a:effectLst>
        </p:spPr>
        <p:txBody>
          <a:bodyPr>
            <a:normAutofit/>
          </a:bodyPr>
          <a:lstStyle/>
          <a:p>
            <a:r>
              <a:rPr lang="en-IN" sz="2600" b="1" dirty="0">
                <a:solidFill>
                  <a:srgbClr val="C00000"/>
                </a:solidFill>
                <a:latin typeface="Times New Roman" panose="02020603050405020304" pitchFamily="18" charset="0"/>
                <a:cs typeface="Times New Roman" panose="02020603050405020304" pitchFamily="18" charset="0"/>
              </a:rPr>
              <a:t>SRM VALLIAMMAI ENGINEERING COLLEGE</a:t>
            </a:r>
          </a:p>
          <a:p>
            <a:r>
              <a:rPr lang="en-IN" sz="2600" dirty="0">
                <a:latin typeface="Times New Roman" panose="02020603050405020304" pitchFamily="18" charset="0"/>
                <a:cs typeface="Times New Roman" panose="02020603050405020304" pitchFamily="18" charset="0"/>
              </a:rPr>
              <a:t>(An Autonomous Institution)</a:t>
            </a:r>
          </a:p>
          <a:p>
            <a:r>
              <a:rPr lang="en-IN" dirty="0">
                <a:latin typeface="Times New Roman" panose="02020603050405020304" pitchFamily="18" charset="0"/>
                <a:cs typeface="Times New Roman" panose="02020603050405020304" pitchFamily="18" charset="0"/>
              </a:rPr>
              <a:t>SRM Nagar, Kattankulathur, Chengalpattu Dt – 603203,Tamil Nadu</a:t>
            </a:r>
          </a:p>
          <a:p>
            <a:r>
              <a:rPr lang="en-IN" dirty="0">
                <a:latin typeface="Times New Roman" panose="02020603050405020304" pitchFamily="18" charset="0"/>
                <a:cs typeface="Times New Roman" panose="02020603050405020304" pitchFamily="18" charset="0"/>
              </a:rPr>
              <a:t>Department of Computer Science and Engineering</a:t>
            </a:r>
          </a:p>
          <a:p>
            <a:pPr>
              <a:spcBef>
                <a:spcPts val="1200"/>
              </a:spcBef>
              <a:spcAft>
                <a:spcPts val="1800"/>
              </a:spcAft>
            </a:pPr>
            <a:r>
              <a:rPr lang="en-US" sz="2000" b="1" dirty="0">
                <a:latin typeface="Times New Roman" panose="02020603050405020304" pitchFamily="18" charset="0"/>
                <a:cs typeface="Times New Roman" panose="02020603050405020304" pitchFamily="18" charset="0"/>
              </a:rPr>
              <a:t>1904715 – PROJECT WORK PHASE-2</a:t>
            </a:r>
            <a:endParaRPr lang="en-IN" sz="2000" b="1" dirty="0">
              <a:latin typeface="Times New Roman" panose="02020603050405020304" pitchFamily="18" charset="0"/>
              <a:cs typeface="Times New Roman" panose="02020603050405020304" pitchFamily="18" charset="0"/>
            </a:endParaRPr>
          </a:p>
          <a:p>
            <a:pPr>
              <a:lnSpc>
                <a:spcPct val="100000"/>
              </a:lnSpc>
            </a:pPr>
            <a:r>
              <a:rPr lang="en-US" sz="3200" b="1" u="sng" dirty="0">
                <a:solidFill>
                  <a:schemeClr val="accent1">
                    <a:lumMod val="50000"/>
                  </a:schemeClr>
                </a:solidFill>
                <a:effectLst>
                  <a:glow rad="76200">
                    <a:schemeClr val="accent1">
                      <a:alpha val="40000"/>
                    </a:schemeClr>
                  </a:glow>
                  <a:reflection stA="0" endPos="65000" dist="50800" dir="5400000" sy="-100000" algn="bl" rotWithShape="0"/>
                </a:effectLst>
                <a:latin typeface="Times New Roman" panose="02020603050405020304" pitchFamily="18" charset="0"/>
                <a:cs typeface="Times New Roman" panose="02020603050405020304" pitchFamily="18" charset="0"/>
              </a:rPr>
              <a:t>INTELLIGENT VEHICLE BLACK BOX USING IOT</a:t>
            </a:r>
            <a:endParaRPr lang="en-IN" sz="3200" dirty="0">
              <a:latin typeface="Times New Roman" panose="02020603050405020304" pitchFamily="18" charset="0"/>
              <a:cs typeface="Times New Roman" panose="02020603050405020304" pitchFamily="18" charset="0"/>
            </a:endParaRPr>
          </a:p>
        </p:txBody>
      </p:sp>
      <p:pic>
        <p:nvPicPr>
          <p:cNvPr id="4" name="Picture 3" descr="1"/>
          <p:cNvPicPr/>
          <p:nvPr/>
        </p:nvPicPr>
        <p:blipFill>
          <a:blip r:embed="rId2">
            <a:clrChange>
              <a:clrFrom>
                <a:srgbClr val="FFFFFF"/>
              </a:clrFrom>
              <a:clrTo>
                <a:srgbClr val="FFFFFF">
                  <a:alpha val="0"/>
                </a:srgbClr>
              </a:clrTo>
            </a:clrChange>
          </a:blip>
          <a:srcRect/>
          <a:stretch>
            <a:fillRect/>
          </a:stretch>
        </p:blipFill>
        <p:spPr>
          <a:xfrm>
            <a:off x="533011" y="740057"/>
            <a:ext cx="1181877" cy="1348034"/>
          </a:xfrm>
          <a:prstGeom prst="rect">
            <a:avLst/>
          </a:prstGeom>
          <a:noFill/>
          <a:ln>
            <a:noFill/>
          </a:ln>
        </p:spPr>
      </p:pic>
      <p:pic>
        <p:nvPicPr>
          <p:cNvPr id="5" name="Picture 78"/>
          <p:cNvPicPr/>
          <p:nvPr/>
        </p:nvPicPr>
        <p:blipFill>
          <a:blip r:embed="rId3"/>
          <a:stretch>
            <a:fillRect/>
          </a:stretch>
        </p:blipFill>
        <p:spPr>
          <a:xfrm>
            <a:off x="10304603" y="598603"/>
            <a:ext cx="1526893" cy="1630942"/>
          </a:xfrm>
          <a:prstGeom prst="rect">
            <a:avLst/>
          </a:prstGeom>
        </p:spPr>
      </p:pic>
      <p:sp>
        <p:nvSpPr>
          <p:cNvPr id="6" name="TextBox 5">
            <a:extLst>
              <a:ext uri="{FF2B5EF4-FFF2-40B4-BE49-F238E27FC236}">
                <a16:creationId xmlns:a16="http://schemas.microsoft.com/office/drawing/2014/main" id="{5EA77A99-ABE1-9CBB-3E03-CE5A8527AC70}"/>
              </a:ext>
            </a:extLst>
          </p:cNvPr>
          <p:cNvSpPr txBox="1"/>
          <p:nvPr/>
        </p:nvSpPr>
        <p:spPr>
          <a:xfrm>
            <a:off x="1123949" y="4769910"/>
            <a:ext cx="5239143" cy="1523494"/>
          </a:xfrm>
          <a:prstGeom prst="rect">
            <a:avLst/>
          </a:prstGeom>
          <a:noFill/>
        </p:spPr>
        <p:txBody>
          <a:bodyPr wrap="square" rtlCol="0">
            <a:spAutoFit/>
          </a:bodyPr>
          <a:lstStyle/>
          <a:p>
            <a:r>
              <a:rPr lang="en-IN" sz="2000" u="sng" dirty="0">
                <a:solidFill>
                  <a:schemeClr val="accent1">
                    <a:lumMod val="75000"/>
                  </a:schemeClr>
                </a:solidFill>
                <a:effectLst>
                  <a:glow>
                    <a:schemeClr val="accent1">
                      <a:alpha val="40000"/>
                    </a:schemeClr>
                  </a:glow>
                </a:effectLst>
                <a:latin typeface="Times New Roman" panose="02020603050405020304" pitchFamily="18" charset="0"/>
                <a:cs typeface="Times New Roman" panose="02020603050405020304" pitchFamily="18" charset="0"/>
              </a:rPr>
              <a:t>GUIDED BY</a:t>
            </a:r>
          </a:p>
          <a:p>
            <a:r>
              <a:rPr lang="en-IN" sz="2000" dirty="0">
                <a:latin typeface="Times New Roman" panose="02020603050405020304" pitchFamily="18" charset="0"/>
                <a:cs typeface="Times New Roman" panose="02020603050405020304" pitchFamily="18" charset="0"/>
              </a:rPr>
              <a:t>Dr.L.Karthikeyan.,M.Tech.,</a:t>
            </a:r>
            <a:r>
              <a:rPr lang="en-IN" sz="2000" dirty="0" err="1">
                <a:latin typeface="Times New Roman" panose="02020603050405020304" pitchFamily="18" charset="0"/>
                <a:cs typeface="Times New Roman" panose="02020603050405020304" pitchFamily="18" charset="0"/>
              </a:rPr>
              <a:t>Ph.D</a:t>
            </a:r>
            <a:r>
              <a:rPr lang="en-IN" sz="2000" dirty="0">
                <a:latin typeface="Times New Roman" panose="02020603050405020304" pitchFamily="18" charset="0"/>
                <a:cs typeface="Times New Roman" panose="02020603050405020304" pitchFamily="18" charset="0"/>
              </a:rPr>
              <a:t>.,</a:t>
            </a:r>
          </a:p>
          <a:p>
            <a:pPr>
              <a:lnSpc>
                <a:spcPct val="100000"/>
              </a:lnSpc>
              <a:spcAft>
                <a:spcPts val="1800"/>
              </a:spcAft>
            </a:pPr>
            <a:r>
              <a:rPr lang="en-IN" sz="2000" dirty="0">
                <a:latin typeface="Times New Roman" panose="02020603050405020304" pitchFamily="18" charset="0"/>
                <a:cs typeface="Times New Roman" panose="02020603050405020304" pitchFamily="18" charset="0"/>
              </a:rPr>
              <a:t>ASSISTANT PROFESSOR(</a:t>
            </a:r>
            <a:r>
              <a:rPr lang="en-IN" sz="2000" dirty="0" err="1">
                <a:latin typeface="Times New Roman" panose="02020603050405020304" pitchFamily="18" charset="0"/>
                <a:cs typeface="Times New Roman" panose="02020603050405020304" pitchFamily="18" charset="0"/>
              </a:rPr>
              <a:t>Sel.G</a:t>
            </a:r>
            <a:r>
              <a:rPr lang="en-IN" sz="2000" dirty="0">
                <a:latin typeface="Times New Roman" panose="02020603050405020304" pitchFamily="18" charset="0"/>
                <a:cs typeface="Times New Roman" panose="02020603050405020304" pitchFamily="18" charset="0"/>
              </a:rPr>
              <a:t>)</a:t>
            </a:r>
          </a:p>
          <a:p>
            <a:endParaRPr lang="en-IN" dirty="0"/>
          </a:p>
        </p:txBody>
      </p:sp>
      <p:sp>
        <p:nvSpPr>
          <p:cNvPr id="8" name="TextBox 7">
            <a:extLst>
              <a:ext uri="{FF2B5EF4-FFF2-40B4-BE49-F238E27FC236}">
                <a16:creationId xmlns:a16="http://schemas.microsoft.com/office/drawing/2014/main" id="{A710428C-9C9A-64AF-1FC9-029477D928D4}"/>
              </a:ext>
            </a:extLst>
          </p:cNvPr>
          <p:cNvSpPr txBox="1"/>
          <p:nvPr/>
        </p:nvSpPr>
        <p:spPr>
          <a:xfrm>
            <a:off x="7934324" y="4769910"/>
            <a:ext cx="3133725" cy="1323439"/>
          </a:xfrm>
          <a:prstGeom prst="rect">
            <a:avLst/>
          </a:prstGeom>
          <a:noFill/>
        </p:spPr>
        <p:txBody>
          <a:bodyPr wrap="square" rtlCol="0">
            <a:spAutoFit/>
          </a:bodyPr>
          <a:lstStyle/>
          <a:p>
            <a:pPr algn="just">
              <a:lnSpc>
                <a:spcPct val="100000"/>
              </a:lnSpc>
            </a:pPr>
            <a:r>
              <a:rPr lang="en-IN" sz="2000" u="sng" dirty="0">
                <a:solidFill>
                  <a:schemeClr val="accent1">
                    <a:lumMod val="75000"/>
                  </a:schemeClr>
                </a:solidFill>
                <a:effectLst>
                  <a:glow>
                    <a:schemeClr val="accent1">
                      <a:alpha val="40000"/>
                    </a:schemeClr>
                  </a:glow>
                  <a:reflection stA="99000" endPos="0" dir="5400000" sy="-100000" algn="bl" rotWithShape="0"/>
                </a:effectLst>
                <a:latin typeface="Times New Roman" panose="02020603050405020304" pitchFamily="18" charset="0"/>
                <a:cs typeface="Times New Roman" panose="02020603050405020304" pitchFamily="18" charset="0"/>
              </a:rPr>
              <a:t>TEAM MEMBERS</a:t>
            </a:r>
          </a:p>
          <a:p>
            <a:pPr algn="just">
              <a:lnSpc>
                <a:spcPct val="100000"/>
              </a:lnSpc>
              <a:spcBef>
                <a:spcPts val="0"/>
              </a:spcBef>
            </a:pPr>
            <a:r>
              <a:rPr lang="en-IN" sz="2000" dirty="0">
                <a:latin typeface="Times New Roman" panose="02020603050405020304" pitchFamily="18" charset="0"/>
                <a:cs typeface="Times New Roman" panose="02020603050405020304" pitchFamily="18" charset="0"/>
              </a:rPr>
              <a:t>142219104081 - </a:t>
            </a:r>
            <a:r>
              <a:rPr lang="en-IN" sz="2000" dirty="0" err="1">
                <a:latin typeface="Times New Roman" panose="02020603050405020304" pitchFamily="18" charset="0"/>
                <a:cs typeface="Times New Roman" panose="02020603050405020304" pitchFamily="18" charset="0"/>
              </a:rPr>
              <a:t>S.J.Nithish</a:t>
            </a:r>
            <a:endParaRPr lang="en-IN" sz="20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IN" sz="2000" dirty="0">
                <a:latin typeface="Times New Roman" panose="02020603050405020304" pitchFamily="18" charset="0"/>
                <a:cs typeface="Times New Roman" panose="02020603050405020304" pitchFamily="18" charset="0"/>
              </a:rPr>
              <a:t>142219104082 - </a:t>
            </a:r>
            <a:r>
              <a:rPr lang="en-IN" sz="2000" dirty="0" err="1">
                <a:latin typeface="Times New Roman" panose="02020603050405020304" pitchFamily="18" charset="0"/>
                <a:cs typeface="Times New Roman" panose="02020603050405020304" pitchFamily="18" charset="0"/>
              </a:rPr>
              <a:t>K.Pooja</a:t>
            </a:r>
            <a:r>
              <a:rPr lang="en-IN" sz="2000" dirty="0">
                <a:latin typeface="Times New Roman" panose="02020603050405020304" pitchFamily="18" charset="0"/>
                <a:cs typeface="Times New Roman" panose="02020603050405020304" pitchFamily="18" charset="0"/>
              </a:rPr>
              <a:t> </a:t>
            </a:r>
          </a:p>
          <a:p>
            <a:pPr algn="just">
              <a:lnSpc>
                <a:spcPct val="100000"/>
              </a:lnSpc>
              <a:spcBef>
                <a:spcPts val="0"/>
              </a:spcBef>
            </a:pPr>
            <a:r>
              <a:rPr lang="en-IN" sz="2000" dirty="0">
                <a:latin typeface="Times New Roman" panose="02020603050405020304" pitchFamily="18" charset="0"/>
                <a:cs typeface="Times New Roman" panose="02020603050405020304" pitchFamily="18" charset="0"/>
              </a:rPr>
              <a:t>142219104083 - </a:t>
            </a:r>
            <a:r>
              <a:rPr lang="en-IN" sz="2000" dirty="0" err="1">
                <a:latin typeface="Times New Roman" panose="02020603050405020304" pitchFamily="18" charset="0"/>
                <a:cs typeface="Times New Roman" panose="02020603050405020304" pitchFamily="18" charset="0"/>
              </a:rPr>
              <a:t>S.Porselvi</a:t>
            </a:r>
            <a:endParaRPr lang="en-IN"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128408"/>
            <a:ext cx="10058400" cy="136187"/>
          </a:xfrm>
        </p:spPr>
        <p:txBody>
          <a:bodyPr>
            <a:normAutofit fontScale="90000"/>
          </a:bodyPr>
          <a:lstStyle/>
          <a:p>
            <a:br>
              <a:rPr lang="en-US" b="1" dirty="0"/>
            </a:br>
            <a:r>
              <a:rPr lang="en-US" sz="36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Hardware requirement                  Software requirement</a:t>
            </a:r>
            <a:br>
              <a:rPr lang="en-US" b="1" dirty="0"/>
            </a:br>
            <a:br>
              <a:rPr lang="en-US" dirty="0"/>
            </a:br>
            <a:endParaRPr lang="en-US" sz="4400" dirty="0">
              <a:solidFill>
                <a:schemeClr val="accent1">
                  <a:lumMod val="50000"/>
                </a:schemeClr>
              </a:solidFill>
            </a:endParaRPr>
          </a:p>
        </p:txBody>
      </p:sp>
      <p:sp>
        <p:nvSpPr>
          <p:cNvPr id="3" name="Content Placeholder 2"/>
          <p:cNvSpPr>
            <a:spLocks noGrp="1"/>
          </p:cNvSpPr>
          <p:nvPr>
            <p:ph idx="1"/>
          </p:nvPr>
        </p:nvSpPr>
        <p:spPr>
          <a:xfrm>
            <a:off x="1926077" y="1429966"/>
            <a:ext cx="4059944" cy="5013060"/>
          </a:xfrm>
        </p:spPr>
        <p:txBody>
          <a:bodyPr>
            <a:normAutofit/>
          </a:bodyPr>
          <a:lstStyle/>
          <a:p>
            <a:pPr>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Arduino UNO</a:t>
            </a:r>
          </a:p>
          <a:p>
            <a:pPr>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Power supply</a:t>
            </a:r>
          </a:p>
          <a:p>
            <a:pPr>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 UART </a:t>
            </a:r>
          </a:p>
          <a:p>
            <a:pPr>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Motor driver</a:t>
            </a:r>
          </a:p>
          <a:p>
            <a:pPr>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DC motor</a:t>
            </a:r>
          </a:p>
          <a:p>
            <a:pPr>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ESP8266</a:t>
            </a: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2FC53C2-DF08-F778-AAB8-AE0CA6880D1E}"/>
              </a:ext>
            </a:extLst>
          </p:cNvPr>
          <p:cNvSpPr txBox="1"/>
          <p:nvPr/>
        </p:nvSpPr>
        <p:spPr>
          <a:xfrm>
            <a:off x="7824247" y="1282045"/>
            <a:ext cx="3167407" cy="2400657"/>
          </a:xfrm>
          <a:prstGeom prst="rect">
            <a:avLst/>
          </a:prstGeom>
          <a:noFill/>
        </p:spPr>
        <p:txBody>
          <a:bodyPr wrap="square" rtlCol="0">
            <a:spAutoFit/>
          </a:bodyPr>
          <a:lstStyle/>
          <a:p>
            <a:pPr>
              <a:lnSpc>
                <a:spcPct val="20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Arduino IDE</a:t>
            </a:r>
          </a:p>
          <a:p>
            <a:pPr lvl="0">
              <a:lnSpc>
                <a:spcPct val="20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Embedded C</a:t>
            </a:r>
          </a:p>
          <a:p>
            <a:pPr>
              <a:lnSpc>
                <a:spcPct val="20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IOT</a:t>
            </a:r>
          </a:p>
          <a:p>
            <a:endParaRPr lang="en-IN" dirty="0"/>
          </a:p>
        </p:txBody>
      </p:sp>
      <p:cxnSp>
        <p:nvCxnSpPr>
          <p:cNvPr id="6" name="Straight Connector 5">
            <a:extLst>
              <a:ext uri="{FF2B5EF4-FFF2-40B4-BE49-F238E27FC236}">
                <a16:creationId xmlns:a16="http://schemas.microsoft.com/office/drawing/2014/main" id="{BDA4A3FD-9A43-3858-9B9D-B1E114F2A3F6}"/>
              </a:ext>
            </a:extLst>
          </p:cNvPr>
          <p:cNvCxnSpPr/>
          <p:nvPr/>
        </p:nvCxnSpPr>
        <p:spPr>
          <a:xfrm>
            <a:off x="6092858" y="652806"/>
            <a:ext cx="0" cy="5608949"/>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9C8C-AC1B-7FDE-621C-917FB98E120A}"/>
              </a:ext>
            </a:extLst>
          </p:cNvPr>
          <p:cNvSpPr>
            <a:spLocks noGrp="1"/>
          </p:cNvSpPr>
          <p:nvPr>
            <p:ph type="title"/>
          </p:nvPr>
        </p:nvSpPr>
        <p:spPr>
          <a:effectLst>
            <a:outerShdw blurRad="50800" dist="38100" dir="2700000" algn="tl" rotWithShape="0">
              <a:prstClr val="black">
                <a:alpha val="40000"/>
              </a:prstClr>
            </a:outerShdw>
          </a:effectLst>
        </p:spPr>
        <p:txBody>
          <a:bodyPr>
            <a:normAutofit/>
          </a:bodyPr>
          <a:lstStyle/>
          <a:p>
            <a:pPr algn="ctr"/>
            <a:r>
              <a:rPr lang="en-US" sz="3200" b="1" dirty="0">
                <a:solidFill>
                  <a:schemeClr val="accent1">
                    <a:lumMod val="50000"/>
                  </a:schemeClr>
                </a:solidFill>
                <a:latin typeface="Times New Roman" panose="02020603050405020304" pitchFamily="18" charset="0"/>
                <a:cs typeface="Times New Roman" panose="02020603050405020304" pitchFamily="18" charset="0"/>
              </a:rPr>
              <a:t>PHASE 1:IMPLEMENTATION</a:t>
            </a:r>
            <a:endParaRPr lang="en-IN"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9E0C95-2DA4-ECFA-666C-836A2E742299}"/>
              </a:ext>
            </a:extLst>
          </p:cNvPr>
          <p:cNvSpPr>
            <a:spLocks noGrp="1"/>
          </p:cNvSpPr>
          <p:nvPr>
            <p:ph idx="1"/>
          </p:nvPr>
        </p:nvSpPr>
        <p:spPr>
          <a:xfrm>
            <a:off x="838199" y="1690688"/>
            <a:ext cx="7985289" cy="4634698"/>
          </a:xfrm>
        </p:spPr>
        <p:txBody>
          <a:bodyPr>
            <a:normAutofit/>
          </a:bodyPr>
          <a:lstStyle/>
          <a:p>
            <a:pPr algn="just"/>
            <a:r>
              <a:rPr lang="en-US" sz="2400" b="1" dirty="0">
                <a:solidFill>
                  <a:schemeClr val="accent1">
                    <a:lumMod val="50000"/>
                  </a:schemeClr>
                </a:solidFill>
                <a:latin typeface="Times New Roman" panose="02020603050405020304" pitchFamily="18" charset="0"/>
                <a:cs typeface="Times New Roman" panose="02020603050405020304" pitchFamily="18" charset="0"/>
              </a:rPr>
              <a:t>Vibration Sensor:</a:t>
            </a:r>
          </a:p>
          <a:p>
            <a:pPr marL="0" indent="0" algn="just">
              <a:buNone/>
            </a:pPr>
            <a:r>
              <a:rPr lang="en-US" sz="2400" dirty="0">
                <a:latin typeface="Times New Roman" panose="02020603050405020304" pitchFamily="18" charset="0"/>
                <a:cs typeface="Times New Roman" panose="02020603050405020304" pitchFamily="18" charset="0"/>
              </a:rPr>
              <a:t>Vibration sensor measures the amount and frequency of vibration in a given system, machine, or a piece of equipment. </a:t>
            </a:r>
            <a:r>
              <a:rPr lang="en-US" sz="2400" dirty="0">
                <a:solidFill>
                  <a:srgbClr val="202124"/>
                </a:solidFill>
                <a:latin typeface="Times New Roman" panose="02020603050405020304" pitchFamily="18" charset="0"/>
                <a:cs typeface="Times New Roman" panose="02020603050405020304" pitchFamily="18" charset="0"/>
              </a:rPr>
              <a:t>It</a:t>
            </a:r>
            <a:r>
              <a:rPr lang="en-US" sz="2400" dirty="0">
                <a:solidFill>
                  <a:srgbClr val="202124"/>
                </a:solidFill>
                <a:latin typeface="arial" panose="020B0604020202020204" pitchFamily="34" charset="0"/>
                <a:cs typeface="Times New Roman" panose="02020603050405020304" pitchFamily="18" charset="0"/>
              </a:rPr>
              <a:t> </a:t>
            </a:r>
            <a:r>
              <a:rPr lang="en-US" sz="2400" i="0" dirty="0">
                <a:solidFill>
                  <a:srgbClr val="202124"/>
                </a:solidFill>
                <a:effectLst/>
                <a:latin typeface="Times New Roman" panose="02020603050405020304" pitchFamily="18" charset="0"/>
                <a:cs typeface="Times New Roman" panose="02020603050405020304" pitchFamily="18" charset="0"/>
              </a:rPr>
              <a:t>measures vibration levels in machinery for screening and analysis.</a:t>
            </a:r>
          </a:p>
          <a:p>
            <a:pPr marL="0" indent="0" algn="just">
              <a:buNone/>
            </a:pPr>
            <a:endParaRPr lang="en-US" sz="2400" dirty="0">
              <a:solidFill>
                <a:srgbClr val="202124"/>
              </a:solidFill>
              <a:latin typeface="Times New Roman" panose="02020603050405020304" pitchFamily="18" charset="0"/>
              <a:cs typeface="Times New Roman" panose="02020603050405020304" pitchFamily="18" charset="0"/>
            </a:endParaRPr>
          </a:p>
          <a:p>
            <a:pPr algn="just"/>
            <a:r>
              <a:rPr lang="en-US" sz="2400" b="1" dirty="0">
                <a:solidFill>
                  <a:schemeClr val="accent1">
                    <a:lumMod val="50000"/>
                  </a:schemeClr>
                </a:solidFill>
                <a:latin typeface="Times New Roman" panose="02020603050405020304" pitchFamily="18" charset="0"/>
                <a:cs typeface="Times New Roman" panose="02020603050405020304" pitchFamily="18" charset="0"/>
              </a:rPr>
              <a:t>UV Sensor:</a:t>
            </a:r>
          </a:p>
          <a:p>
            <a:pPr marL="0" indent="0" algn="just">
              <a:buNone/>
            </a:pPr>
            <a:r>
              <a:rPr lang="en-US" sz="2400" dirty="0">
                <a:latin typeface="Times New Roman" panose="02020603050405020304" pitchFamily="18" charset="0"/>
                <a:cs typeface="Times New Roman" panose="02020603050405020304" pitchFamily="18" charset="0"/>
              </a:rPr>
              <a:t>The Ultrasonic transmitter transmits an ultrasonic wave, this wave travels in air and when it gets objected by any material it gets reflected back toward the sensor this reflected wave is observed by the Ultrasonic receiver module</a:t>
            </a:r>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A305297-2FEA-B855-D060-25421330A4ED}"/>
              </a:ext>
            </a:extLst>
          </p:cNvPr>
          <p:cNvSpPr txBox="1"/>
          <p:nvPr/>
        </p:nvSpPr>
        <p:spPr>
          <a:xfrm>
            <a:off x="9027189" y="1166842"/>
            <a:ext cx="2630078" cy="4524315"/>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2A2F106D-D33C-E6B1-2A3B-2BCA6184B8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8915" y="4350202"/>
            <a:ext cx="2394829" cy="1475564"/>
          </a:xfrm>
          <a:prstGeom prst="rect">
            <a:avLst/>
          </a:prstGeom>
          <a:noFill/>
          <a:ln>
            <a:noFill/>
          </a:ln>
        </p:spPr>
      </p:pic>
      <p:pic>
        <p:nvPicPr>
          <p:cNvPr id="8" name="Picture 7">
            <a:extLst>
              <a:ext uri="{FF2B5EF4-FFF2-40B4-BE49-F238E27FC236}">
                <a16:creationId xmlns:a16="http://schemas.microsoft.com/office/drawing/2014/main" id="{C46E38DE-B3B5-670D-4C03-AFEE819D1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7189" y="1402018"/>
            <a:ext cx="2458586" cy="2458586"/>
          </a:xfrm>
          <a:prstGeom prst="rect">
            <a:avLst/>
          </a:prstGeom>
        </p:spPr>
      </p:pic>
    </p:spTree>
    <p:extLst>
      <p:ext uri="{BB962C8B-B14F-4D97-AF65-F5344CB8AC3E}">
        <p14:creationId xmlns:p14="http://schemas.microsoft.com/office/powerpoint/2010/main" val="37473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5350"/>
          </a:xfrm>
        </p:spPr>
        <p:txBody>
          <a:bodyPr>
            <a:normAutofit/>
          </a:bodyPr>
          <a:lstStyle/>
          <a:p>
            <a:r>
              <a:rPr lang="en-US" sz="4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PHASE 1:IMPLEMENTATION IMAGE</a:t>
            </a:r>
          </a:p>
        </p:txBody>
      </p:sp>
      <p:pic>
        <p:nvPicPr>
          <p:cNvPr id="4" name="Content Placeholder 3" descr="WhatsApp Image 2022-11-08 at 10.04.33 AM"/>
          <p:cNvPicPr>
            <a:picLocks noGrp="1" noChangeAspect="1"/>
          </p:cNvPicPr>
          <p:nvPr>
            <p:ph idx="1"/>
          </p:nvPr>
        </p:nvPicPr>
        <p:blipFill>
          <a:blip r:embed="rId2"/>
          <a:srcRect r="13740"/>
          <a:stretch>
            <a:fillRect/>
          </a:stretch>
        </p:blipFill>
        <p:spPr>
          <a:xfrm>
            <a:off x="2083324" y="1261110"/>
            <a:ext cx="8097624" cy="50342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IMPLEMENTATION DEMO:</a:t>
            </a:r>
          </a:p>
        </p:txBody>
      </p:sp>
      <p:pic>
        <p:nvPicPr>
          <p:cNvPr id="4" name="Content Placeholder 3" descr="Screenshot (31)"/>
          <p:cNvPicPr>
            <a:picLocks noGrp="1" noChangeAspect="1"/>
          </p:cNvPicPr>
          <p:nvPr>
            <p:ph sz="half" idx="1"/>
          </p:nvPr>
        </p:nvPicPr>
        <p:blipFill>
          <a:blip r:embed="rId2"/>
          <a:srcRect l="109" t="194" r="74783" b="21701"/>
          <a:stretch>
            <a:fillRect/>
          </a:stretch>
        </p:blipFill>
        <p:spPr>
          <a:xfrm>
            <a:off x="838201" y="1271905"/>
            <a:ext cx="4890770" cy="5189220"/>
          </a:xfrm>
          <a:prstGeom prst="rect">
            <a:avLst/>
          </a:prstGeom>
        </p:spPr>
      </p:pic>
      <p:pic>
        <p:nvPicPr>
          <p:cNvPr id="5" name="Content Placeholder 4" descr="Screenshot (32)"/>
          <p:cNvPicPr>
            <a:picLocks noGrp="1" noChangeAspect="1"/>
          </p:cNvPicPr>
          <p:nvPr>
            <p:ph sz="half" idx="2"/>
          </p:nvPr>
        </p:nvPicPr>
        <p:blipFill>
          <a:blip r:embed="rId3"/>
          <a:srcRect r="65944" b="21068"/>
          <a:stretch>
            <a:fillRect/>
          </a:stretch>
        </p:blipFill>
        <p:spPr>
          <a:xfrm>
            <a:off x="6463031" y="1271905"/>
            <a:ext cx="4890768" cy="51892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IMPLEMENTATION DEMO:</a:t>
            </a:r>
            <a:br>
              <a:rPr lang="en-US" b="1" dirty="0">
                <a:latin typeface="Times New Roman" panose="02020603050405020304" pitchFamily="18" charset="0"/>
                <a:cs typeface="Times New Roman" panose="02020603050405020304" pitchFamily="18" charset="0"/>
              </a:rPr>
            </a:br>
            <a:endParaRPr lang="en-US" dirty="0"/>
          </a:p>
        </p:txBody>
      </p:sp>
      <p:pic>
        <p:nvPicPr>
          <p:cNvPr id="5" name="Content Placeholder 4" descr="Screenshot (33)"/>
          <p:cNvPicPr>
            <a:picLocks noGrp="1" noChangeAspect="1"/>
          </p:cNvPicPr>
          <p:nvPr>
            <p:ph sz="half" idx="1"/>
          </p:nvPr>
        </p:nvPicPr>
        <p:blipFill>
          <a:blip r:embed="rId2"/>
          <a:srcRect r="67723" b="22049"/>
          <a:stretch>
            <a:fillRect/>
          </a:stretch>
        </p:blipFill>
        <p:spPr>
          <a:xfrm>
            <a:off x="838200" y="981075"/>
            <a:ext cx="5100687" cy="5674360"/>
          </a:xfrm>
          <a:prstGeom prst="rect">
            <a:avLst/>
          </a:prstGeom>
        </p:spPr>
      </p:pic>
      <p:pic>
        <p:nvPicPr>
          <p:cNvPr id="6" name="Content Placeholder 5" descr="Screenshot (34)"/>
          <p:cNvPicPr>
            <a:picLocks noGrp="1" noChangeAspect="1"/>
          </p:cNvPicPr>
          <p:nvPr>
            <p:ph sz="half" idx="2"/>
          </p:nvPr>
        </p:nvPicPr>
        <p:blipFill>
          <a:blip r:embed="rId3"/>
          <a:srcRect r="60123" b="22919"/>
          <a:stretch>
            <a:fillRect/>
          </a:stretch>
        </p:blipFill>
        <p:spPr>
          <a:xfrm>
            <a:off x="6253113" y="981075"/>
            <a:ext cx="5100687" cy="56743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PARTIAL OUTPUT:</a:t>
            </a:r>
            <a:br>
              <a:rPr lang="en-US" b="1" dirty="0">
                <a:latin typeface="Times New Roman" panose="02020603050405020304" pitchFamily="18" charset="0"/>
                <a:cs typeface="Times New Roman" panose="02020603050405020304" pitchFamily="18" charset="0"/>
              </a:rPr>
            </a:br>
            <a:endParaRPr lang="en-US" dirty="0"/>
          </a:p>
        </p:txBody>
      </p:sp>
      <p:pic>
        <p:nvPicPr>
          <p:cNvPr id="5" name="Content Placeholder 4" descr="Screenshot (30)"/>
          <p:cNvPicPr>
            <a:picLocks noGrp="1" noChangeAspect="1"/>
          </p:cNvPicPr>
          <p:nvPr>
            <p:ph sz="half" idx="1"/>
          </p:nvPr>
        </p:nvPicPr>
        <p:blipFill>
          <a:blip r:embed="rId2"/>
          <a:srcRect r="55371" b="10320"/>
          <a:stretch>
            <a:fillRect/>
          </a:stretch>
        </p:blipFill>
        <p:spPr>
          <a:xfrm>
            <a:off x="2089150" y="1169035"/>
            <a:ext cx="6809753" cy="50620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8818-619F-5196-F31E-627E13184B28}"/>
              </a:ext>
            </a:extLst>
          </p:cNvPr>
          <p:cNvSpPr>
            <a:spLocks noGrp="1"/>
          </p:cNvSpPr>
          <p:nvPr>
            <p:ph type="title"/>
          </p:nvPr>
        </p:nvSpPr>
        <p:spPr/>
        <p:txBody>
          <a:bodyPr>
            <a:normAutofit/>
          </a:bodyPr>
          <a:lstStyle/>
          <a:p>
            <a:r>
              <a:rPr lang="en-US" sz="4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PHASE 2:IMPLEMENTATION</a:t>
            </a:r>
            <a:endParaRPr lang="en-IN" sz="32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A81F3E-2302-C938-9F44-8AA872DF2B3A}"/>
              </a:ext>
            </a:extLst>
          </p:cNvPr>
          <p:cNvSpPr>
            <a:spLocks noGrp="1"/>
          </p:cNvSpPr>
          <p:nvPr>
            <p:ph sz="half" idx="1"/>
          </p:nvPr>
        </p:nvSpPr>
        <p:spPr>
          <a:xfrm>
            <a:off x="838200" y="1690688"/>
            <a:ext cx="8324654" cy="4486275"/>
          </a:xfrm>
        </p:spPr>
        <p:txBody>
          <a:bodyPr>
            <a:normAutofit/>
          </a:bodyPr>
          <a:lstStyle/>
          <a:p>
            <a:pPr algn="just"/>
            <a:r>
              <a:rPr lang="en-US" sz="2400" b="1" dirty="0">
                <a:solidFill>
                  <a:schemeClr val="accent1">
                    <a:lumMod val="50000"/>
                  </a:schemeClr>
                </a:solidFill>
                <a:latin typeface="Times New Roman" panose="02020603050405020304" pitchFamily="18" charset="0"/>
                <a:cs typeface="Times New Roman" panose="02020603050405020304" pitchFamily="18" charset="0"/>
              </a:rPr>
              <a:t>Gyroscope</a:t>
            </a:r>
            <a:r>
              <a:rPr lang="en-US" sz="2400" b="1" i="0" dirty="0">
                <a:solidFill>
                  <a:schemeClr val="accent1">
                    <a:lumMod val="50000"/>
                  </a:schemeClr>
                </a:solidFill>
                <a:effectLst/>
                <a:latin typeface="Times New Roman" panose="02020603050405020304" pitchFamily="18" charset="0"/>
                <a:cs typeface="Times New Roman" panose="02020603050405020304" pitchFamily="18" charset="0"/>
              </a:rPr>
              <a:t> Sensor:</a:t>
            </a:r>
          </a:p>
          <a:p>
            <a:pPr marL="0" indent="0" algn="just">
              <a:buNone/>
            </a:pPr>
            <a:r>
              <a:rPr lang="en-US" sz="2400" b="0" i="0" dirty="0">
                <a:solidFill>
                  <a:srgbClr val="202124"/>
                </a:solidFill>
                <a:effectLst/>
                <a:latin typeface="Times New Roman" panose="02020603050405020304" pitchFamily="18" charset="0"/>
                <a:cs typeface="Times New Roman" panose="02020603050405020304" pitchFamily="18" charset="0"/>
              </a:rPr>
              <a:t>	Gyroscope sensors, also known as angular rate sensors or angular velocity sensors, are </a:t>
            </a:r>
            <a:r>
              <a:rPr lang="en-US" sz="2400" b="1" i="0" dirty="0">
                <a:solidFill>
                  <a:srgbClr val="202124"/>
                </a:solidFill>
                <a:effectLst/>
                <a:latin typeface="Times New Roman" panose="02020603050405020304" pitchFamily="18" charset="0"/>
                <a:cs typeface="Times New Roman" panose="02020603050405020304" pitchFamily="18" charset="0"/>
              </a:rPr>
              <a:t>devices that sense angular velocity</a:t>
            </a:r>
            <a:r>
              <a:rPr lang="en-US" sz="2400" b="0" i="0" dirty="0">
                <a:solidFill>
                  <a:srgbClr val="202124"/>
                </a:solidFill>
                <a:effectLst/>
                <a:latin typeface="Times New Roman" panose="02020603050405020304" pitchFamily="18" charset="0"/>
                <a:cs typeface="Times New Roman" panose="02020603050405020304" pitchFamily="18" charset="0"/>
              </a:rPr>
              <a:t>. Angular velocity. In simple terms, angular velocity is the change in rotational angle per unit of time. Angular velocity is generally expressed in deg/s (degrees per second)</a:t>
            </a:r>
          </a:p>
          <a:p>
            <a:pPr algn="l"/>
            <a:r>
              <a:rPr lang="en-US" sz="2400" b="1" i="0" dirty="0">
                <a:solidFill>
                  <a:schemeClr val="accent1">
                    <a:lumMod val="50000"/>
                  </a:schemeClr>
                </a:solidFill>
                <a:effectLst/>
                <a:latin typeface="Times New Roman" panose="02020603050405020304" pitchFamily="18" charset="0"/>
                <a:cs typeface="Times New Roman" panose="02020603050405020304" pitchFamily="18" charset="0"/>
              </a:rPr>
              <a:t>Temperature Sensor:</a:t>
            </a:r>
          </a:p>
          <a:p>
            <a:pPr marL="0" indent="0" algn="just">
              <a:buNone/>
            </a:pPr>
            <a:r>
              <a:rPr lang="en-US" sz="2400" b="0" i="0" dirty="0">
                <a:effectLst/>
                <a:latin typeface="Times New Roman" panose="02020603050405020304" pitchFamily="18" charset="0"/>
                <a:cs typeface="Times New Roman" panose="02020603050405020304" pitchFamily="18" charset="0"/>
              </a:rPr>
              <a:t>	Temperature sensor </a:t>
            </a:r>
            <a:r>
              <a:rPr lang="en-US" sz="2400" i="0" dirty="0">
                <a:effectLst/>
                <a:latin typeface="Times New Roman" panose="02020603050405020304" pitchFamily="18" charset="0"/>
                <a:cs typeface="Times New Roman" panose="02020603050405020304" pitchFamily="18" charset="0"/>
              </a:rPr>
              <a:t>measures the </a:t>
            </a:r>
            <a:r>
              <a:rPr lang="en-US" sz="2400" b="1" i="0" dirty="0">
                <a:effectLst/>
                <a:latin typeface="Times New Roman" panose="02020603050405020304" pitchFamily="18" charset="0"/>
                <a:cs typeface="Times New Roman" panose="02020603050405020304" pitchFamily="18" charset="0"/>
              </a:rPr>
              <a:t>amount of heat energy in a source</a:t>
            </a:r>
            <a:r>
              <a:rPr lang="en-US" sz="2400" i="0" dirty="0">
                <a:effectLst/>
                <a:latin typeface="Times New Roman" panose="02020603050405020304" pitchFamily="18" charset="0"/>
                <a:cs typeface="Times New Roman" panose="02020603050405020304" pitchFamily="18" charset="0"/>
              </a:rPr>
              <a:t>, allowing them to detect temperature changes and convert these changes to data</a:t>
            </a:r>
            <a:r>
              <a:rPr lang="en-US" sz="2400" b="0" i="0" dirty="0">
                <a:effectLst/>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7DC2A14-3EF5-CABC-154E-A29F3A3716D2}"/>
              </a:ext>
            </a:extLst>
          </p:cNvPr>
          <p:cNvPicPr>
            <a:picLocks noChangeAspect="1"/>
          </p:cNvPicPr>
          <p:nvPr/>
        </p:nvPicPr>
        <p:blipFill rotWithShape="1">
          <a:blip r:embed="rId3">
            <a:extLst>
              <a:ext uri="{28A0092B-C50C-407E-A947-70E740481C1C}">
                <a14:useLocalDpi xmlns:a14="http://schemas.microsoft.com/office/drawing/2010/main" val="0"/>
              </a:ext>
            </a:extLst>
          </a:blip>
          <a:srcRect l="14417" t="21" r="-1751" b="6009"/>
          <a:stretch/>
        </p:blipFill>
        <p:spPr>
          <a:xfrm>
            <a:off x="9654356" y="1838226"/>
            <a:ext cx="1865199" cy="1960775"/>
          </a:xfrm>
          <a:prstGeom prst="rect">
            <a:avLst/>
          </a:prstGeom>
        </p:spPr>
      </p:pic>
      <p:pic>
        <p:nvPicPr>
          <p:cNvPr id="8" name="Picture 7">
            <a:extLst>
              <a:ext uri="{FF2B5EF4-FFF2-40B4-BE49-F238E27FC236}">
                <a16:creationId xmlns:a16="http://schemas.microsoft.com/office/drawing/2014/main" id="{07621011-584D-6322-71CA-6878A0FCD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401" y="3946540"/>
            <a:ext cx="2304422" cy="1850946"/>
          </a:xfrm>
          <a:prstGeom prst="rect">
            <a:avLst/>
          </a:prstGeom>
        </p:spPr>
      </p:pic>
    </p:spTree>
    <p:extLst>
      <p:ext uri="{BB962C8B-B14F-4D97-AF65-F5344CB8AC3E}">
        <p14:creationId xmlns:p14="http://schemas.microsoft.com/office/powerpoint/2010/main" val="397162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F73D-2668-7AFC-7E71-5D310EEDBE66}"/>
              </a:ext>
            </a:extLst>
          </p:cNvPr>
          <p:cNvSpPr>
            <a:spLocks noGrp="1"/>
          </p:cNvSpPr>
          <p:nvPr>
            <p:ph type="title"/>
          </p:nvPr>
        </p:nvSpPr>
        <p:spPr/>
        <p:txBody>
          <a:bodyPr>
            <a:normAutofit/>
          </a:bodyPr>
          <a:lstStyle/>
          <a:p>
            <a:pPr algn="ctr"/>
            <a:r>
              <a:rPr lang="en-US" sz="32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PHASE2:IMPLEMENTATION IMAGE</a:t>
            </a:r>
            <a:endParaRPr lang="en-IN" sz="32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1D785354-21D7-9AEB-9742-EA9B9DAB9CC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80213" y="1690688"/>
            <a:ext cx="7031574" cy="4656122"/>
          </a:xfrm>
        </p:spPr>
      </p:pic>
    </p:spTree>
    <p:extLst>
      <p:ext uri="{BB962C8B-B14F-4D97-AF65-F5344CB8AC3E}">
        <p14:creationId xmlns:p14="http://schemas.microsoft.com/office/powerpoint/2010/main" val="2245135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765E-D789-42B4-4B9D-907A64D41313}"/>
              </a:ext>
            </a:extLst>
          </p:cNvPr>
          <p:cNvSpPr>
            <a:spLocks noGrp="1"/>
          </p:cNvSpPr>
          <p:nvPr>
            <p:ph type="title"/>
          </p:nvPr>
        </p:nvSpPr>
        <p:spPr/>
        <p:txBody>
          <a:bodyPr>
            <a:normAutofit/>
          </a:bodyPr>
          <a:lstStyle/>
          <a:p>
            <a:r>
              <a:rPr lang="en-US" sz="32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IMPLEMENTATION OUTPUT:</a:t>
            </a:r>
            <a:endParaRPr lang="en-IN" sz="32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333363D7-FCDA-3E60-CBB7-17C28F23326C}"/>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r="31523" b="6121"/>
          <a:stretch/>
        </p:blipFill>
        <p:spPr>
          <a:xfrm>
            <a:off x="1291472" y="1825625"/>
            <a:ext cx="4119514" cy="4084981"/>
          </a:xfrm>
        </p:spPr>
      </p:pic>
      <p:pic>
        <p:nvPicPr>
          <p:cNvPr id="8" name="Content Placeholder 7">
            <a:extLst>
              <a:ext uri="{FF2B5EF4-FFF2-40B4-BE49-F238E27FC236}">
                <a16:creationId xmlns:a16="http://schemas.microsoft.com/office/drawing/2014/main" id="{20BD523A-BD77-58A6-6C78-33DBDC0FBA7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68845" b="5762"/>
          <a:stretch/>
        </p:blipFill>
        <p:spPr>
          <a:xfrm>
            <a:off x="6781014" y="1825625"/>
            <a:ext cx="4119514" cy="4037314"/>
          </a:xfrm>
        </p:spPr>
      </p:pic>
    </p:spTree>
    <p:extLst>
      <p:ext uri="{BB962C8B-B14F-4D97-AF65-F5344CB8AC3E}">
        <p14:creationId xmlns:p14="http://schemas.microsoft.com/office/powerpoint/2010/main" val="169857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57D9-51E0-B5AE-504C-D1DE1C391395}"/>
              </a:ext>
            </a:extLst>
          </p:cNvPr>
          <p:cNvSpPr>
            <a:spLocks noGrp="1"/>
          </p:cNvSpPr>
          <p:nvPr>
            <p:ph type="title"/>
          </p:nvPr>
        </p:nvSpPr>
        <p:spPr/>
        <p:txBody>
          <a:bodyPr>
            <a:normAutofit/>
          </a:bodyPr>
          <a:lstStyle/>
          <a:p>
            <a:r>
              <a:rPr lang="en-US" sz="32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MESSAGE ALERT:</a:t>
            </a:r>
            <a:endParaRPr lang="en-IN" sz="32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B6926496-327F-1309-EE7E-2E3A8B1475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41165" y="1825625"/>
            <a:ext cx="2743024" cy="4235810"/>
          </a:xfrm>
        </p:spPr>
      </p:pic>
      <p:pic>
        <p:nvPicPr>
          <p:cNvPr id="8" name="Content Placeholder 7">
            <a:extLst>
              <a:ext uri="{FF2B5EF4-FFF2-40B4-BE49-F238E27FC236}">
                <a16:creationId xmlns:a16="http://schemas.microsoft.com/office/drawing/2014/main" id="{174BB040-08DE-4B0A-C5BB-10DB66CAD63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07811" y="1825625"/>
            <a:ext cx="2743024" cy="4235810"/>
          </a:xfrm>
        </p:spPr>
      </p:pic>
    </p:spTree>
    <p:extLst>
      <p:ext uri="{BB962C8B-B14F-4D97-AF65-F5344CB8AC3E}">
        <p14:creationId xmlns:p14="http://schemas.microsoft.com/office/powerpoint/2010/main" val="340132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874" y="2922310"/>
            <a:ext cx="9398524" cy="196077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br>
              <a:rPr lang="en-US" sz="6600" b="1" dirty="0">
                <a:solidFill>
                  <a:schemeClr val="accent1">
                    <a:lumMod val="50000"/>
                  </a:schemeClr>
                </a:solidFill>
                <a:latin typeface="Times New Roman" panose="02020603050405020304" pitchFamily="18" charset="0"/>
                <a:cs typeface="Times New Roman" panose="02020603050405020304" pitchFamily="18" charset="0"/>
              </a:rPr>
            </a:br>
            <a:r>
              <a:rPr lang="en-US" sz="6600" b="1" dirty="0">
                <a:solidFill>
                  <a:schemeClr val="accent1">
                    <a:lumMod val="50000"/>
                  </a:schemeClr>
                </a:solidFill>
                <a:latin typeface="Times New Roman" panose="02020603050405020304" pitchFamily="18" charset="0"/>
                <a:cs typeface="Times New Roman" panose="02020603050405020304" pitchFamily="18" charset="0"/>
              </a:rPr>
              <a:t>INTELLIGENT VEHICLE BLACK BOX USING IOT</a:t>
            </a:r>
            <a:endParaRPr lang="en-US" sz="6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8C21-D48E-8863-F4D5-E9C2ACBAD038}"/>
              </a:ext>
            </a:extLst>
          </p:cNvPr>
          <p:cNvSpPr>
            <a:spLocks noGrp="1"/>
          </p:cNvSpPr>
          <p:nvPr>
            <p:ph type="title"/>
          </p:nvPr>
        </p:nvSpPr>
        <p:spPr/>
        <p:txBody>
          <a:bodyPr>
            <a:normAutofit/>
          </a:bodyPr>
          <a:lstStyle/>
          <a:p>
            <a:r>
              <a:rPr lang="en-US" sz="32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DATA STORED IN CLOUD:</a:t>
            </a:r>
            <a:endParaRPr lang="en-IN" sz="32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957B64B1-04D9-A704-9A19-012C6B1364F8}"/>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5838"/>
          <a:stretch/>
        </p:blipFill>
        <p:spPr>
          <a:xfrm>
            <a:off x="838200" y="2055042"/>
            <a:ext cx="5181600" cy="3685881"/>
          </a:xfrm>
        </p:spPr>
      </p:pic>
      <p:pic>
        <p:nvPicPr>
          <p:cNvPr id="8" name="Content Placeholder 7">
            <a:extLst>
              <a:ext uri="{FF2B5EF4-FFF2-40B4-BE49-F238E27FC236}">
                <a16:creationId xmlns:a16="http://schemas.microsoft.com/office/drawing/2014/main" id="{65CE7746-B0A9-8F6B-3707-91617CB8AE14}"/>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6126"/>
          <a:stretch/>
        </p:blipFill>
        <p:spPr>
          <a:xfrm>
            <a:off x="6172202" y="2055041"/>
            <a:ext cx="5181598" cy="3685881"/>
          </a:xfrm>
        </p:spPr>
      </p:pic>
    </p:spTree>
    <p:extLst>
      <p:ext uri="{BB962C8B-B14F-4D97-AF65-F5344CB8AC3E}">
        <p14:creationId xmlns:p14="http://schemas.microsoft.com/office/powerpoint/2010/main" val="771088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374" y="0"/>
            <a:ext cx="10515600" cy="500636"/>
          </a:xfrm>
          <a:effectLst>
            <a:outerShdw blurRad="50800" dist="38100" dir="2700000" algn="tl" rotWithShape="0">
              <a:prstClr val="black">
                <a:alpha val="40000"/>
              </a:prstClr>
            </a:outerShdw>
          </a:effectLst>
        </p:spPr>
        <p:txBody>
          <a:bodyPr>
            <a:normAutofit fontScale="90000"/>
          </a:bodyPr>
          <a:lstStyle/>
          <a:p>
            <a:br>
              <a:rPr lang="en-US" dirty="0"/>
            </a:br>
            <a:br>
              <a:rPr lang="en-US" dirty="0"/>
            </a:br>
            <a:r>
              <a:rPr lang="en-US" sz="36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Reference:</a:t>
            </a:r>
            <a:br>
              <a:rPr lang="en-US" dirty="0"/>
            </a:br>
            <a:endParaRPr lang="en-US" sz="4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9212" y="1167318"/>
            <a:ext cx="10270788" cy="5690681"/>
          </a:xfrm>
        </p:spPr>
        <p:txBody>
          <a:bodyPr>
            <a:normAutofit/>
          </a:bodyPr>
          <a:lstStyle/>
          <a:p>
            <a:pPr algn="just">
              <a:lnSpc>
                <a:spcPct val="100000"/>
              </a:lnSpc>
            </a:pPr>
            <a:r>
              <a:rPr lang="en-US" sz="2400" dirty="0" err="1">
                <a:latin typeface="Times New Roman" panose="02020603050405020304" pitchFamily="18" charset="0"/>
                <a:cs typeface="Times New Roman" panose="02020603050405020304" pitchFamily="18" charset="0"/>
              </a:rPr>
              <a:t>Chanjin</a:t>
            </a:r>
            <a:r>
              <a:rPr lang="en-US" sz="2400" dirty="0">
                <a:latin typeface="Times New Roman" panose="02020603050405020304" pitchFamily="18" charset="0"/>
                <a:cs typeface="Times New Roman" panose="02020603050405020304" pitchFamily="18" charset="0"/>
              </a:rPr>
              <a:t> Kang and Seo Weon Heo, Member, IEEE Hongik University, Seoul,     Republic of korea978-1-5090-5544-9/17, 2017 IEEE </a:t>
            </a:r>
          </a:p>
          <a:p>
            <a:pPr algn="just">
              <a:lnSpc>
                <a:spcPct val="100000"/>
              </a:lnSpc>
            </a:pPr>
            <a:r>
              <a:rPr lang="en-IN" sz="2400" dirty="0">
                <a:latin typeface="Times New Roman" panose="02020603050405020304" pitchFamily="18" charset="0"/>
                <a:cs typeface="Times New Roman" panose="02020603050405020304" pitchFamily="18" charset="0"/>
              </a:rPr>
              <a:t>Gilman, Don. "Automotive Black Box Data Recovery Systems." Digital Negative. TARO (The Traffic Accident Reconstruction Origin) 15 (2006).</a:t>
            </a:r>
          </a:p>
          <a:p>
            <a:pPr algn="just">
              <a:lnSpc>
                <a:spcPct val="100000"/>
              </a:lnSpc>
            </a:pPr>
            <a:r>
              <a:rPr lang="en-IN" sz="2400" dirty="0">
                <a:latin typeface="Times New Roman" panose="02020603050405020304" pitchFamily="18" charset="0"/>
                <a:cs typeface="Times New Roman" panose="02020603050405020304" pitchFamily="18" charset="0"/>
              </a:rPr>
              <a:t>L. </a:t>
            </a:r>
            <a:r>
              <a:rPr lang="en-IN" sz="2400" dirty="0" err="1">
                <a:latin typeface="Times New Roman" panose="02020603050405020304" pitchFamily="18" charset="0"/>
                <a:cs typeface="Times New Roman" panose="02020603050405020304" pitchFamily="18" charset="0"/>
              </a:rPr>
              <a:t>Dae</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Geun</a:t>
            </a:r>
            <a:r>
              <a:rPr lang="en-IN" sz="2400" dirty="0">
                <a:latin typeface="Times New Roman" panose="02020603050405020304" pitchFamily="18" charset="0"/>
                <a:cs typeface="Times New Roman" panose="02020603050405020304" pitchFamily="18" charset="0"/>
              </a:rPr>
              <a:t>, J. Se </a:t>
            </a:r>
            <a:r>
              <a:rPr lang="en-IN" sz="2400" dirty="0" err="1">
                <a:latin typeface="Times New Roman" panose="02020603050405020304" pitchFamily="18" charset="0"/>
                <a:cs typeface="Times New Roman" panose="02020603050405020304" pitchFamily="18" charset="0"/>
              </a:rPr>
              <a:t>Myoung</a:t>
            </a:r>
            <a:r>
              <a:rPr lang="en-IN" sz="2400" dirty="0">
                <a:latin typeface="Times New Roman" panose="02020603050405020304" pitchFamily="18" charset="0"/>
                <a:cs typeface="Times New Roman" panose="02020603050405020304" pitchFamily="18" charset="0"/>
              </a:rPr>
              <a:t>, L. </a:t>
            </a:r>
            <a:r>
              <a:rPr lang="en-IN" sz="2400" dirty="0" err="1">
                <a:latin typeface="Times New Roman" panose="02020603050405020304" pitchFamily="18" charset="0"/>
                <a:cs typeface="Times New Roman" panose="02020603050405020304" pitchFamily="18" charset="0"/>
              </a:rPr>
              <a:t>Myoung</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Seob</a:t>
            </a:r>
            <a:r>
              <a:rPr lang="en-IN" sz="2400" dirty="0">
                <a:latin typeface="Times New Roman" panose="02020603050405020304" pitchFamily="18" charset="0"/>
                <a:cs typeface="Times New Roman" panose="02020603050405020304" pitchFamily="18" charset="0"/>
              </a:rPr>
              <a:t>, “System on Chip design of Embedded Controller for Car Black Box”, Intelligent Vehicles Symposium IEEE 2007, pp. 1174-1177, 13 June 2007</a:t>
            </a:r>
          </a:p>
          <a:p>
            <a:pPr algn="just">
              <a:lnSpc>
                <a:spcPct val="100000"/>
              </a:lnSpc>
            </a:pPr>
            <a:r>
              <a:rPr lang="en-IN" sz="2400" dirty="0">
                <a:latin typeface="Times New Roman" panose="02020603050405020304" pitchFamily="18" charset="0"/>
                <a:cs typeface="Times New Roman" panose="02020603050405020304" pitchFamily="18" charset="0"/>
              </a:rPr>
              <a:t>G. Hayes, F. Blosser, “Motor Vehicle Crashes Claim More than a Million Lives Worldwide”, CDC Injury </a:t>
            </a:r>
            <a:r>
              <a:rPr lang="en-IN" sz="2400" dirty="0" err="1">
                <a:latin typeface="Times New Roman" panose="02020603050405020304" pitchFamily="18" charset="0"/>
                <a:cs typeface="Times New Roman" panose="02020603050405020304" pitchFamily="18" charset="0"/>
              </a:rPr>
              <a:t>Center</a:t>
            </a:r>
            <a:r>
              <a:rPr lang="en-IN" sz="2400" dirty="0">
                <a:latin typeface="Times New Roman" panose="02020603050405020304" pitchFamily="18" charset="0"/>
                <a:cs typeface="Times New Roman" panose="02020603050405020304" pitchFamily="18" charset="0"/>
              </a:rPr>
              <a:t> Media Relations, Press Release, April, 2004.</a:t>
            </a:r>
          </a:p>
          <a:p>
            <a:pPr>
              <a:lnSpc>
                <a:spcPct val="100000"/>
              </a:lnSpc>
            </a:pPr>
            <a:endParaRPr lang="en-IN" sz="2400" dirty="0"/>
          </a:p>
          <a:p>
            <a:pPr marL="0" indent="0">
              <a:lnSpc>
                <a:spcPct val="100000"/>
              </a:lnSpc>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B706-237B-1693-98EE-078E6CAFECBE}"/>
              </a:ext>
            </a:extLst>
          </p:cNvPr>
          <p:cNvSpPr>
            <a:spLocks noGrp="1"/>
          </p:cNvSpPr>
          <p:nvPr>
            <p:ph type="title"/>
          </p:nvPr>
        </p:nvSpPr>
        <p:spPr>
          <a:xfrm>
            <a:off x="838200" y="355794"/>
            <a:ext cx="10515600" cy="1137104"/>
          </a:xfrm>
          <a:effectLst>
            <a:outerShdw blurRad="50800" dist="38100" dir="2700000" algn="tl" rotWithShape="0">
              <a:prstClr val="black">
                <a:alpha val="40000"/>
              </a:prstClr>
            </a:outerShdw>
          </a:effectLst>
        </p:spPr>
        <p:txBody>
          <a:bodyPr>
            <a:normAutofit/>
          </a:bodyPr>
          <a:lstStyle/>
          <a:p>
            <a:r>
              <a:rPr lang="en-US" sz="32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endParaRPr lang="en-IN" sz="32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E13AEC-7C58-ADD0-1CF0-DAFF80985BF5}"/>
              </a:ext>
            </a:extLst>
          </p:cNvPr>
          <p:cNvSpPr>
            <a:spLocks noGrp="1"/>
          </p:cNvSpPr>
          <p:nvPr>
            <p:ph idx="1"/>
          </p:nvPr>
        </p:nvSpPr>
        <p:spPr>
          <a:xfrm>
            <a:off x="838200" y="1791478"/>
            <a:ext cx="10515600" cy="4385485"/>
          </a:xfrm>
        </p:spPr>
        <p:txBody>
          <a:bodyPr>
            <a:normAutofit/>
          </a:bodyPr>
          <a:lstStyle/>
          <a:p>
            <a:pPr marL="0" indent="0" algn="just">
              <a:lnSpc>
                <a:spcPct val="100000"/>
              </a:lnSpc>
              <a:buNone/>
            </a:pPr>
            <a:r>
              <a:rPr lang="en-US" sz="2400" dirty="0"/>
              <a:t>	</a:t>
            </a:r>
            <a:r>
              <a:rPr lang="en-US" sz="2400" dirty="0">
                <a:latin typeface="Times New Roman" panose="02020603050405020304" pitchFamily="18" charset="0"/>
                <a:cs typeface="Times New Roman" panose="02020603050405020304" pitchFamily="18" charset="0"/>
              </a:rPr>
              <a:t>With this increasing graph of using smart phones and wireless communication, it is become easy to use this technologies for real time solutions. Despite of the limited resources, these technologies are being used along with machine learning approaches to solve big problems in automotive industry. Our first contribution to this ppt is data generation and feature selection. Sensor data of many car manufactures has been used. We have selected those sensors which can cause a system to break down. And the second contribution is to built a user friendly vehicle fault prediction, vehicle remote health monitoring system.</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64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25295"/>
            <a:ext cx="10058400" cy="700390"/>
          </a:xfrm>
          <a:noFill/>
          <a:effectLst>
            <a:outerShdw blurRad="50800" dist="38100" dir="2700000" algn="tl" rotWithShape="0">
              <a:prstClr val="black">
                <a:alpha val="40000"/>
              </a:prstClr>
            </a:outerShdw>
          </a:effectLst>
        </p:spPr>
        <p:txBody>
          <a:bodyPr>
            <a:normAutofit/>
          </a:bodyPr>
          <a:lstStyle/>
          <a:p>
            <a:r>
              <a:rPr lang="en-IN" sz="3200" b="1" u="sng" dirty="0">
                <a:solidFill>
                  <a:schemeClr val="accent1">
                    <a:lumMod val="50000"/>
                  </a:schemeClr>
                </a:solidFill>
                <a:latin typeface="Times New Roman" panose="02020603050405020304" pitchFamily="18" charset="0"/>
                <a:cs typeface="Times New Roman" panose="02020603050405020304" pitchFamily="18" charset="0"/>
              </a:rPr>
              <a:t>AIM:</a:t>
            </a:r>
          </a:p>
        </p:txBody>
      </p:sp>
      <p:sp>
        <p:nvSpPr>
          <p:cNvPr id="3" name="Content Placeholder 2"/>
          <p:cNvSpPr>
            <a:spLocks noGrp="1"/>
          </p:cNvSpPr>
          <p:nvPr>
            <p:ph idx="1"/>
          </p:nvPr>
        </p:nvSpPr>
        <p:spPr>
          <a:xfrm>
            <a:off x="1097280" y="1896894"/>
            <a:ext cx="10407148" cy="3972199"/>
          </a:xfrm>
          <a:solidFill>
            <a:schemeClr val="bg1"/>
          </a:solidFill>
          <a:ln>
            <a:solidFill>
              <a:schemeClr val="bg1"/>
            </a:solidFill>
          </a:ln>
        </p:spPr>
        <p:txBody>
          <a:bodyPr/>
          <a:lstStyle/>
          <a:p>
            <a:pPr>
              <a:lnSpc>
                <a:spcPct val="250000"/>
              </a:lnSpc>
            </a:pPr>
            <a:r>
              <a:rPr lang="en-US" dirty="0">
                <a:latin typeface="Times New Roman" panose="02020603050405020304" pitchFamily="18" charset="0"/>
                <a:cs typeface="Times New Roman" panose="02020603050405020304" pitchFamily="18" charset="0"/>
              </a:rPr>
              <a:t>To develop a Black Box, technically known as Flight Data Recorder, is an instrument that records all the activities of an aeroplane /aircraft during its flight.</a:t>
            </a:r>
            <a:endParaRPr lang="en-IN"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0740"/>
            <a:ext cx="10515600" cy="943583"/>
          </a:xfrm>
          <a:solidFill>
            <a:schemeClr val="bg1"/>
          </a:solidFill>
        </p:spPr>
        <p:txBody>
          <a:bodyPr>
            <a:normAutofit fontScale="90000"/>
          </a:bodyPr>
          <a:lstStyle/>
          <a:p>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r>
              <a:rPr lang="en-US" sz="36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ABSTRACT:</a:t>
            </a:r>
            <a:br>
              <a:rPr lang="en-US" sz="3600" b="1" dirty="0">
                <a:solidFill>
                  <a:schemeClr val="accent1">
                    <a:lumMod val="50000"/>
                  </a:schemeClr>
                </a:solidFill>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endParaRPr lang="en-US" sz="4400" dirty="0">
              <a:solidFill>
                <a:schemeClr val="accent1">
                  <a:lumMod val="50000"/>
                </a:schemeClr>
              </a:solidFill>
            </a:endParaRPr>
          </a:p>
        </p:txBody>
      </p:sp>
      <p:sp>
        <p:nvSpPr>
          <p:cNvPr id="3" name="Content Placeholder 2"/>
          <p:cNvSpPr>
            <a:spLocks noGrp="1"/>
          </p:cNvSpPr>
          <p:nvPr>
            <p:ph idx="1"/>
          </p:nvPr>
        </p:nvSpPr>
        <p:spPr>
          <a:xfrm>
            <a:off x="838199" y="1595335"/>
            <a:ext cx="10515600" cy="4931925"/>
          </a:xfrm>
        </p:spPr>
        <p:txBody>
          <a:bodyPr>
            <a:normAutofit fontScale="775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Essentially, a black box flight recorder is heavily protected recording device, similar to a hard disk or a memory card. The black box records all relevant flight data, in addition to conversations in the cockpit. </a:t>
            </a:r>
          </a:p>
          <a:p>
            <a:pPr algn="just">
              <a:lnSpc>
                <a:spcPct val="150000"/>
              </a:lnSpc>
            </a:pPr>
            <a:r>
              <a:rPr lang="en-US" dirty="0">
                <a:latin typeface="Times New Roman" panose="02020603050405020304" pitchFamily="18" charset="0"/>
                <a:cs typeface="Times New Roman" panose="02020603050405020304" pitchFamily="18" charset="0"/>
              </a:rPr>
              <a:t>Previously, this data had to be recorded on two different devices. In science, computing, and engineering, a black box is a device, system, or object which produces useful information without revealing any information about its internal workings. The explanations for its conclusions remain opaque or black.</a:t>
            </a:r>
          </a:p>
          <a:p>
            <a:pPr algn="just">
              <a:lnSpc>
                <a:spcPct val="150000"/>
              </a:lnSpc>
            </a:pPr>
            <a:r>
              <a:rPr lang="en-US" dirty="0">
                <a:latin typeface="Times New Roman" panose="02020603050405020304" pitchFamily="18" charset="0"/>
                <a:cs typeface="Times New Roman" panose="02020603050405020304" pitchFamily="18" charset="0"/>
              </a:rPr>
              <a:t> This Black Box's primary function is to supply data that are sensed by sensors and display online data that has been stored. Accidents can be decreased by properly using the data displayed on </a:t>
            </a:r>
            <a:r>
              <a:rPr lang="en-US">
                <a:latin typeface="Times New Roman" panose="02020603050405020304" pitchFamily="18" charset="0"/>
                <a:cs typeface="Times New Roman" panose="02020603050405020304" pitchFamily="18" charset="0"/>
              </a:rPr>
              <a:t>the cloud.</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6024-CCC2-D0EA-9C04-3080284A7864}"/>
              </a:ext>
            </a:extLst>
          </p:cNvPr>
          <p:cNvSpPr>
            <a:spLocks noGrp="1"/>
          </p:cNvSpPr>
          <p:nvPr>
            <p:ph type="title"/>
          </p:nvPr>
        </p:nvSpPr>
        <p:spPr>
          <a:xfrm>
            <a:off x="838200" y="712380"/>
            <a:ext cx="10515600" cy="563527"/>
          </a:xfrm>
          <a:effectLst>
            <a:outerShdw blurRad="50800" dist="38100" dir="2700000" algn="tl" rotWithShape="0">
              <a:prstClr val="black">
                <a:alpha val="40000"/>
              </a:prstClr>
            </a:outerShdw>
          </a:effectLst>
        </p:spPr>
        <p:txBody>
          <a:bodyPr>
            <a:normAutofit/>
          </a:bodyPr>
          <a:lstStyle/>
          <a:p>
            <a:r>
              <a:rPr lang="en-US" sz="3200" b="1" u="sng" dirty="0">
                <a:solidFill>
                  <a:schemeClr val="accent1">
                    <a:lumMod val="50000"/>
                  </a:schemeClr>
                </a:solidFill>
                <a:latin typeface="Times New Roman" panose="02020603050405020304" pitchFamily="18" charset="0"/>
                <a:cs typeface="Times New Roman" panose="02020603050405020304" pitchFamily="18" charset="0"/>
              </a:rPr>
              <a:t>INTRODUCTION:</a:t>
            </a:r>
            <a:endParaRPr lang="en-IN" sz="32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B33EFC-DAF9-BA93-D6B6-45A2C1238228}"/>
              </a:ext>
            </a:extLst>
          </p:cNvPr>
          <p:cNvSpPr>
            <a:spLocks noGrp="1"/>
          </p:cNvSpPr>
          <p:nvPr>
            <p:ph idx="1"/>
          </p:nvPr>
        </p:nvSpPr>
        <p:spPr>
          <a:xfrm>
            <a:off x="838200" y="1446028"/>
            <a:ext cx="10515600" cy="5156791"/>
          </a:xfrm>
        </p:spPr>
        <p:txBody>
          <a:bodyPr/>
          <a:lstStyle/>
          <a:p>
            <a:pPr marL="0" indent="0" algn="just">
              <a:lnSpc>
                <a:spcPct val="150000"/>
              </a:lnSpc>
              <a:buNone/>
            </a:pPr>
            <a:r>
              <a:rPr lang="en-IN" sz="2400" dirty="0">
                <a:solidFill>
                  <a:srgbClr val="000000"/>
                </a:solidFill>
                <a:effectLst/>
                <a:latin typeface="Times New Roman" panose="02020603050405020304" pitchFamily="18" charset="0"/>
                <a:ea typeface="Arial" panose="020B0604020202020204" pitchFamily="34" charset="0"/>
              </a:rPr>
              <a:t>	</a:t>
            </a:r>
            <a:r>
              <a:rPr lang="en-IN" sz="2200" dirty="0">
                <a:solidFill>
                  <a:srgbClr val="000000"/>
                </a:solidFill>
                <a:effectLst/>
                <a:latin typeface="Times New Roman" panose="02020603050405020304" pitchFamily="18" charset="0"/>
                <a:ea typeface="Arial" panose="020B0604020202020204" pitchFamily="34" charset="0"/>
              </a:rPr>
              <a:t>The analysis of a car accident requires physical evidence, including clear evidence from the accident site, a witness, and a trace of the vehicles. In many cases, however, insufficient evidence is collected, and it is difficult to accurately identify the accident cause and the victims or offenders. Vehicle black box records  information such as distance of objects in front of the car, unpleasant vibration of th</a:t>
            </a:r>
            <a:r>
              <a:rPr lang="en-IN" sz="2200" dirty="0">
                <a:solidFill>
                  <a:srgbClr val="000000"/>
                </a:solidFill>
                <a:latin typeface="Times New Roman" panose="02020603050405020304" pitchFamily="18" charset="0"/>
                <a:ea typeface="Arial" panose="020B0604020202020204" pitchFamily="34" charset="0"/>
              </a:rPr>
              <a:t>e car, temperature of the engine, speed of the vehicle before and during </a:t>
            </a:r>
            <a:r>
              <a:rPr lang="en-IN" sz="2200" dirty="0">
                <a:solidFill>
                  <a:srgbClr val="000000"/>
                </a:solidFill>
                <a:effectLst/>
                <a:latin typeface="Times New Roman" panose="02020603050405020304" pitchFamily="18" charset="0"/>
                <a:ea typeface="Arial" panose="020B0604020202020204" pitchFamily="34" charset="0"/>
              </a:rPr>
              <a:t>the time of collision. These information are helpful during car accident investigations and could be used in court cases to determine precisely what happened during an accident so that prior decisions can be made with the above mentioned data in the Black Box.</a:t>
            </a:r>
            <a:endParaRPr lang="en-IN" sz="2200" dirty="0"/>
          </a:p>
        </p:txBody>
      </p:sp>
    </p:spTree>
    <p:extLst>
      <p:ext uri="{BB962C8B-B14F-4D97-AF65-F5344CB8AC3E}">
        <p14:creationId xmlns:p14="http://schemas.microsoft.com/office/powerpoint/2010/main" val="371636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8086852"/>
              </p:ext>
            </p:extLst>
          </p:nvPr>
        </p:nvGraphicFramePr>
        <p:xfrm>
          <a:off x="428017" y="1285875"/>
          <a:ext cx="11274358" cy="5100094"/>
        </p:xfrm>
        <a:graphic>
          <a:graphicData uri="http://schemas.openxmlformats.org/drawingml/2006/table">
            <a:tbl>
              <a:tblPr firstRow="1" bandRow="1">
                <a:tableStyleId>{5C22544A-7EE6-4342-B048-85BDC9FD1C3A}</a:tableStyleId>
              </a:tblPr>
              <a:tblGrid>
                <a:gridCol w="867259">
                  <a:extLst>
                    <a:ext uri="{9D8B030D-6E8A-4147-A177-3AD203B41FA5}">
                      <a16:colId xmlns:a16="http://schemas.microsoft.com/office/drawing/2014/main" val="20000"/>
                    </a:ext>
                  </a:extLst>
                </a:gridCol>
                <a:gridCol w="1734517">
                  <a:extLst>
                    <a:ext uri="{9D8B030D-6E8A-4147-A177-3AD203B41FA5}">
                      <a16:colId xmlns:a16="http://schemas.microsoft.com/office/drawing/2014/main" val="20001"/>
                    </a:ext>
                  </a:extLst>
                </a:gridCol>
                <a:gridCol w="1734517">
                  <a:extLst>
                    <a:ext uri="{9D8B030D-6E8A-4147-A177-3AD203B41FA5}">
                      <a16:colId xmlns:a16="http://schemas.microsoft.com/office/drawing/2014/main" val="20002"/>
                    </a:ext>
                  </a:extLst>
                </a:gridCol>
                <a:gridCol w="5878084">
                  <a:extLst>
                    <a:ext uri="{9D8B030D-6E8A-4147-A177-3AD203B41FA5}">
                      <a16:colId xmlns:a16="http://schemas.microsoft.com/office/drawing/2014/main" val="20003"/>
                    </a:ext>
                  </a:extLst>
                </a:gridCol>
                <a:gridCol w="1059981">
                  <a:extLst>
                    <a:ext uri="{9D8B030D-6E8A-4147-A177-3AD203B41FA5}">
                      <a16:colId xmlns:a16="http://schemas.microsoft.com/office/drawing/2014/main" val="20004"/>
                    </a:ext>
                  </a:extLst>
                </a:gridCol>
              </a:tblGrid>
              <a:tr h="436654">
                <a:tc>
                  <a:txBody>
                    <a:bodyPr/>
                    <a:lstStyle/>
                    <a:p>
                      <a:pPr algn="ctr"/>
                      <a:r>
                        <a:rPr lang="en-US" dirty="0">
                          <a:latin typeface="Times New Roman" panose="02020603050405020304" pitchFamily="18" charset="0"/>
                          <a:cs typeface="Times New Roman" panose="02020603050405020304" pitchFamily="18" charset="0"/>
                        </a:rPr>
                        <a:t>S.NO</a:t>
                      </a:r>
                    </a:p>
                  </a:txBody>
                  <a:tcPr marL="121920" marR="121920"/>
                </a:tc>
                <a:tc>
                  <a:txBody>
                    <a:bodyPr/>
                    <a:lstStyle/>
                    <a:p>
                      <a:pPr algn="ctr"/>
                      <a:r>
                        <a:rPr lang="en-US">
                          <a:latin typeface="Times New Roman" panose="02020603050405020304" pitchFamily="18" charset="0"/>
                          <a:cs typeface="Times New Roman" panose="02020603050405020304" pitchFamily="18" charset="0"/>
                        </a:rPr>
                        <a:t>TITLE</a:t>
                      </a:r>
                      <a:endParaRPr lang="en-US" dirty="0">
                        <a:latin typeface="Times New Roman" panose="02020603050405020304" pitchFamily="18" charset="0"/>
                        <a:cs typeface="Times New Roman" panose="02020603050405020304" pitchFamily="18" charset="0"/>
                      </a:endParaRPr>
                    </a:p>
                  </a:txBody>
                  <a:tcPr marL="121920" marR="121920"/>
                </a:tc>
                <a:tc>
                  <a:txBody>
                    <a:bodyPr/>
                    <a:lstStyle/>
                    <a:p>
                      <a:pPr algn="ctr"/>
                      <a:r>
                        <a:rPr lang="en-US">
                          <a:latin typeface="Times New Roman" panose="02020603050405020304" pitchFamily="18" charset="0"/>
                          <a:cs typeface="Times New Roman" panose="02020603050405020304" pitchFamily="18" charset="0"/>
                        </a:rPr>
                        <a:t>AUTHOR</a:t>
                      </a:r>
                      <a:endParaRPr lang="en-US" dirty="0">
                        <a:latin typeface="Times New Roman" panose="02020603050405020304" pitchFamily="18" charset="0"/>
                        <a:cs typeface="Times New Roman" panose="02020603050405020304" pitchFamily="18" charset="0"/>
                      </a:endParaRPr>
                    </a:p>
                  </a:txBody>
                  <a:tcPr marL="121920" marR="121920"/>
                </a:tc>
                <a:tc>
                  <a:txBody>
                    <a:bodyPr/>
                    <a:lstStyle/>
                    <a:p>
                      <a:pPr algn="ctr"/>
                      <a:r>
                        <a:rPr lang="en-US" dirty="0">
                          <a:latin typeface="Times New Roman" panose="02020603050405020304" pitchFamily="18" charset="0"/>
                          <a:cs typeface="Times New Roman" panose="02020603050405020304" pitchFamily="18" charset="0"/>
                        </a:rPr>
                        <a:t>METHODOLOGY</a:t>
                      </a:r>
                    </a:p>
                  </a:txBody>
                  <a:tcPr marL="121920" marR="121920"/>
                </a:tc>
                <a:tc>
                  <a:txBody>
                    <a:bodyPr/>
                    <a:lstStyle/>
                    <a:p>
                      <a:pPr algn="ctr"/>
                      <a:r>
                        <a:rPr lang="en-US" dirty="0">
                          <a:latin typeface="Times New Roman" panose="02020603050405020304" pitchFamily="18" charset="0"/>
                          <a:cs typeface="Times New Roman" panose="02020603050405020304" pitchFamily="18" charset="0"/>
                        </a:rPr>
                        <a:t>YEAR</a:t>
                      </a:r>
                    </a:p>
                  </a:txBody>
                  <a:tcPr marL="121920" marR="121920"/>
                </a:tc>
                <a:extLst>
                  <a:ext uri="{0D108BD9-81ED-4DB2-BD59-A6C34878D82A}">
                    <a16:rowId xmlns:a16="http://schemas.microsoft.com/office/drawing/2014/main" val="10000"/>
                  </a:ext>
                </a:extLst>
              </a:tr>
              <a:tr h="4649696">
                <a:tc>
                  <a:txBody>
                    <a:bodyPr/>
                    <a:lstStyle/>
                    <a:p>
                      <a:r>
                        <a:rPr lang="en-US" dirty="0"/>
                        <a:t>1.</a:t>
                      </a:r>
                    </a:p>
                    <a:p>
                      <a:endParaRPr lang="en-US" dirty="0"/>
                    </a:p>
                    <a:p>
                      <a:endParaRPr lang="en-US" dirty="0"/>
                    </a:p>
                    <a:p>
                      <a:endParaRPr lang="en-US" dirty="0"/>
                    </a:p>
                    <a:p>
                      <a:endParaRPr lang="en-US" dirty="0"/>
                    </a:p>
                    <a:p>
                      <a:endParaRPr lang="en-US" dirty="0"/>
                    </a:p>
                    <a:p>
                      <a:endParaRPr lang="en-US" dirty="0"/>
                    </a:p>
                    <a:p>
                      <a:endParaRPr lang="en-US" dirty="0"/>
                    </a:p>
                    <a:p>
                      <a:r>
                        <a:rPr lang="en-US" dirty="0"/>
                        <a:t>2.</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License plate detection and recognition algorithm for vehicle black box</a:t>
                      </a:r>
                    </a:p>
                    <a:p>
                      <a:pPr marL="0" marR="0" indent="0" algn="l" defTabSz="914400" rtl="0" eaLnBrk="1" fontAlgn="auto" latinLnBrk="0" hangingPunct="1">
                        <a:lnSpc>
                          <a:spcPct val="100000"/>
                        </a:lnSpc>
                        <a:spcBef>
                          <a:spcPts val="0"/>
                        </a:spcBef>
                        <a:spcAft>
                          <a:spcPts val="0"/>
                        </a:spcAft>
                        <a:buClrTx/>
                        <a:buSzTx/>
                        <a:buFontTx/>
                        <a:buNone/>
                        <a:defRPr/>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Data forgery detection for vehicle black box</a:t>
                      </a:r>
                    </a:p>
                    <a:p>
                      <a:pPr marL="0" marR="0" indent="0" algn="l" defTabSz="914400" rtl="0" eaLnBrk="1" fontAlgn="auto" latinLnBrk="0" hangingPunct="1">
                        <a:lnSpc>
                          <a:spcPct val="100000"/>
                        </a:lnSpc>
                        <a:spcBef>
                          <a:spcPts val="0"/>
                        </a:spcBef>
                        <a:spcAft>
                          <a:spcPts val="0"/>
                        </a:spcAft>
                        <a:buClrTx/>
                        <a:buSzTx/>
                        <a:buFontTx/>
                        <a:buNone/>
                        <a:defRPr/>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dirty="0"/>
                    </a:p>
                  </a:txBody>
                  <a:tcPr marL="121920" marR="121920"/>
                </a:tc>
                <a:tc>
                  <a:txBody>
                    <a:bodyPr/>
                    <a:lstStyle/>
                    <a:p>
                      <a:r>
                        <a:rPr lang="en-US" dirty="0">
                          <a:solidFill>
                            <a:schemeClr val="tx1"/>
                          </a:solidFill>
                          <a:latin typeface="Times New Roman" panose="02020603050405020304" pitchFamily="18" charset="0"/>
                          <a:cs typeface="Times New Roman" panose="02020603050405020304" pitchFamily="18" charset="0"/>
                        </a:rPr>
                        <a:t>Jung-Hwan Kim; Sun- Kyu Kim; Sang- Hyuk Lee; Tae-Min Lee; Joonhong Lim</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Mooseop Kim; Ki-Young Kim </a:t>
                      </a:r>
                    </a:p>
                    <a:p>
                      <a:r>
                        <a:rPr lang="en-US" dirty="0">
                          <a:solidFill>
                            <a:schemeClr val="tx1"/>
                          </a:solidFill>
                          <a:latin typeface="Times New Roman" panose="02020603050405020304" pitchFamily="18" charset="0"/>
                          <a:cs typeface="Times New Roman" panose="02020603050405020304" pitchFamily="18" charset="0"/>
                        </a:rPr>
                        <a:t> </a:t>
                      </a:r>
                    </a:p>
                  </a:txBody>
                  <a:tcPr marL="121920" marR="121920"/>
                </a:tc>
                <a:tc>
                  <a:txBody>
                    <a:bodyPr/>
                    <a:lstStyle/>
                    <a:p>
                      <a:pPr algn="just"/>
                      <a:r>
                        <a:rPr lang="en-US" sz="2000" dirty="0">
                          <a:latin typeface="Times New Roman" panose="02020603050405020304" pitchFamily="18" charset="0"/>
                          <a:cs typeface="Times New Roman" panose="02020603050405020304" pitchFamily="18" charset="0"/>
                        </a:rPr>
                        <a:t>Almost every vehicle has currently installed black box since the stored images by black box can be used to investigate the exact cause of the accident. One of the most important aspects in an accident investigation is the license plate detection and recognition as the license plate has information about the driver and car. </a:t>
                      </a:r>
                    </a:p>
                    <a:p>
                      <a:pPr algn="just"/>
                      <a:endParaRPr lang="en-US" sz="20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This paper presents a security scheme to detect the data forgery in the vehicle black box system. The proposed scheme uses chained hash and symmetric-key encryption to check whether the data is forged or modified. Experimental results show that the proposed scheme can find and notify the point of the falsification. </a:t>
                      </a:r>
                    </a:p>
                    <a:p>
                      <a:pPr algn="just"/>
                      <a:endParaRPr lang="en-US" sz="2000" dirty="0">
                        <a:latin typeface="Times New Roman" panose="02020603050405020304" pitchFamily="18" charset="0"/>
                        <a:cs typeface="Times New Roman" panose="02020603050405020304" pitchFamily="18" charset="0"/>
                      </a:endParaRPr>
                    </a:p>
                  </a:txBody>
                  <a:tcPr marL="121920" marR="121920"/>
                </a:tc>
                <a:tc>
                  <a:txBody>
                    <a:bodyPr/>
                    <a:lstStyle/>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2017</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2019</a:t>
                      </a:r>
                    </a:p>
                    <a:p>
                      <a:pPr algn="ctr"/>
                      <a:endParaRPr lang="en-US" dirty="0">
                        <a:latin typeface="Times New Roman" panose="02020603050405020304" pitchFamily="18" charset="0"/>
                        <a:cs typeface="Times New Roman" panose="02020603050405020304" pitchFamily="18" charset="0"/>
                      </a:endParaRPr>
                    </a:p>
                  </a:txBody>
                  <a:tcPr marL="121920" marR="121920"/>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8E4008C2-457B-6AD5-CD9D-CA954EC1AAEE}"/>
              </a:ext>
            </a:extLst>
          </p:cNvPr>
          <p:cNvSpPr txBox="1"/>
          <p:nvPr/>
        </p:nvSpPr>
        <p:spPr>
          <a:xfrm>
            <a:off x="428017" y="485775"/>
            <a:ext cx="5105400" cy="584775"/>
          </a:xfrm>
          <a:prstGeom prst="rect">
            <a:avLst/>
          </a:prstGeom>
          <a:noFill/>
        </p:spPr>
        <p:txBody>
          <a:bodyPr wrap="square" rtlCol="0">
            <a:spAutoFit/>
          </a:bodyPr>
          <a:lstStyle/>
          <a:p>
            <a:r>
              <a:rPr lang="en-US" sz="3200" b="1" u="sng">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LITERATURE SURVEY:</a:t>
            </a:r>
            <a:endParaRPr lang="en-IN" sz="3200" dirty="0">
              <a:effectLst>
                <a:outerShdw blurRad="38100" dist="38100" dir="2700000" algn="tl">
                  <a:srgbClr val="000000">
                    <a:alpha val="43137"/>
                  </a:srgbClr>
                </a:outerShdw>
              </a:effectLst>
            </a:endParaRPr>
          </a:p>
        </p:txBody>
      </p:sp>
      <p:cxnSp>
        <p:nvCxnSpPr>
          <p:cNvPr id="5" name="Straight Connector 4">
            <a:extLst>
              <a:ext uri="{FF2B5EF4-FFF2-40B4-BE49-F238E27FC236}">
                <a16:creationId xmlns:a16="http://schemas.microsoft.com/office/drawing/2014/main" id="{558428F7-4E27-4210-D6E1-1DE09663E657}"/>
              </a:ext>
            </a:extLst>
          </p:cNvPr>
          <p:cNvCxnSpPr/>
          <p:nvPr/>
        </p:nvCxnSpPr>
        <p:spPr>
          <a:xfrm flipH="1">
            <a:off x="428017" y="3780148"/>
            <a:ext cx="11274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151" y="386498"/>
            <a:ext cx="10623698" cy="6231117"/>
          </a:xfrm>
        </p:spPr>
        <p:txBody>
          <a:bodyPr>
            <a:normAutofit fontScale="62500" lnSpcReduction="20000"/>
          </a:bodyPr>
          <a:lstStyle/>
          <a:p>
            <a:pPr marL="0" indent="0">
              <a:buNone/>
            </a:pPr>
            <a:endParaRPr lang="en-US" sz="24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sz="45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EXISTING SYSTEM:</a:t>
            </a:r>
          </a:p>
          <a:p>
            <a:pPr marL="0" indent="0">
              <a:buNone/>
            </a:pPr>
            <a:endParaRPr lang="en-US" sz="1800" dirty="0">
              <a:latin typeface="Times New Roman" panose="02020603050405020304" pitchFamily="18" charset="0"/>
              <a:cs typeface="Times New Roman" panose="02020603050405020304" pitchFamily="18" charset="0"/>
            </a:endParaRPr>
          </a:p>
          <a:p>
            <a:pPr algn="just"/>
            <a:r>
              <a:rPr lang="en-US" sz="3500" dirty="0">
                <a:latin typeface="Times New Roman" panose="02020603050405020304" pitchFamily="18" charset="0"/>
                <a:cs typeface="Times New Roman" panose="02020603050405020304" pitchFamily="18" charset="0"/>
              </a:rPr>
              <a:t>The automotive vehicles doesn’t have a black box system.</a:t>
            </a:r>
          </a:p>
          <a:p>
            <a:pPr algn="just">
              <a:lnSpc>
                <a:spcPct val="100000"/>
              </a:lnSpc>
            </a:pPr>
            <a:r>
              <a:rPr lang="en-US" sz="3500" dirty="0">
                <a:latin typeface="Times New Roman" panose="02020603050405020304" pitchFamily="18" charset="0"/>
                <a:cs typeface="Times New Roman" panose="02020603050405020304" pitchFamily="18" charset="0"/>
              </a:rPr>
              <a:t>The accident data is not stored in any place.</a:t>
            </a:r>
          </a:p>
          <a:p>
            <a:pPr algn="just">
              <a:lnSpc>
                <a:spcPct val="100000"/>
              </a:lnSpc>
            </a:pPr>
            <a:r>
              <a:rPr lang="en-US" sz="3500" dirty="0">
                <a:latin typeface="Times New Roman" panose="02020603050405020304" pitchFamily="18" charset="0"/>
                <a:cs typeface="Times New Roman" panose="02020603050405020304" pitchFamily="18" charset="0"/>
              </a:rPr>
              <a:t>The data generated by the sensors alert the driver through the instrumental console if the set limit exceeds.</a:t>
            </a:r>
          </a:p>
          <a:p>
            <a:pPr>
              <a:lnSpc>
                <a:spcPct val="100000"/>
              </a:lnSpc>
            </a:pPr>
            <a:endParaRPr lang="en-US" sz="5100" b="1" dirty="0">
              <a:latin typeface="Times New Roman" panose="02020603050405020304" pitchFamily="18" charset="0"/>
              <a:cs typeface="Times New Roman" panose="02020603050405020304" pitchFamily="18" charset="0"/>
            </a:endParaRPr>
          </a:p>
          <a:p>
            <a:pPr marL="0" indent="0">
              <a:lnSpc>
                <a:spcPct val="100000"/>
              </a:lnSpc>
              <a:buNone/>
            </a:pPr>
            <a:r>
              <a:rPr lang="en-IN" sz="45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PROPOSED SYSTEM:</a:t>
            </a:r>
          </a:p>
          <a:p>
            <a:pPr algn="just">
              <a:lnSpc>
                <a:spcPct val="200000"/>
              </a:lnSpc>
            </a:pPr>
            <a:r>
              <a:rPr lang="en-US" sz="3500" dirty="0">
                <a:latin typeface="Times New Roman" panose="02020603050405020304" pitchFamily="18" charset="0"/>
                <a:cs typeface="Times New Roman" panose="02020603050405020304" pitchFamily="18" charset="0"/>
              </a:rPr>
              <a:t>In the advanced technology each vehicle are monitored and the data are stored in memory.</a:t>
            </a:r>
          </a:p>
          <a:p>
            <a:pPr algn="just">
              <a:lnSpc>
                <a:spcPct val="100000"/>
              </a:lnSpc>
            </a:pPr>
            <a:r>
              <a:rPr lang="en-US" sz="3500" dirty="0">
                <a:latin typeface="Times New Roman" panose="02020603050405020304" pitchFamily="18" charset="0"/>
                <a:cs typeface="Times New Roman" panose="02020603050405020304" pitchFamily="18" charset="0"/>
              </a:rPr>
              <a:t>The data are continuously uploaded to cloud.</a:t>
            </a:r>
          </a:p>
          <a:p>
            <a:pPr algn="just">
              <a:lnSpc>
                <a:spcPct val="110000"/>
              </a:lnSpc>
            </a:pPr>
            <a:r>
              <a:rPr lang="en-US" sz="3500" dirty="0">
                <a:latin typeface="Times New Roman" panose="02020603050405020304" pitchFamily="18" charset="0"/>
                <a:cs typeface="Times New Roman" panose="02020603050405020304" pitchFamily="18" charset="0"/>
              </a:rPr>
              <a:t>Proposed system use Arduino board that provides an easy access to input/output and analog pins and easy burning/uploading of a program. </a:t>
            </a:r>
          </a:p>
          <a:p>
            <a:pPr algn="just">
              <a:lnSpc>
                <a:spcPct val="110000"/>
              </a:lnSpc>
            </a:pPr>
            <a:r>
              <a:rPr lang="en-US" sz="3500" dirty="0">
                <a:latin typeface="Times New Roman" panose="02020603050405020304" pitchFamily="18" charset="0"/>
                <a:cs typeface="Times New Roman" panose="02020603050405020304" pitchFamily="18" charset="0"/>
              </a:rPr>
              <a:t>To monitor the various sensors such as alcohol sensor, temperature sensor, light sensor, accelerometer, ultrasonic sensor, GPS are connected to Arduino board.</a:t>
            </a:r>
          </a:p>
          <a:p>
            <a:pPr marL="0" indent="0">
              <a:lnSpc>
                <a:spcPct val="100000"/>
              </a:lnSpc>
              <a:buNone/>
            </a:pPr>
            <a:endParaRPr lang="en-US" sz="2200" dirty="0">
              <a:latin typeface="Times New Roman" panose="02020603050405020304" pitchFamily="18" charset="0"/>
              <a:cs typeface="Times New Roman" panose="02020603050405020304" pitchFamily="18" charset="0"/>
            </a:endParaRPr>
          </a:p>
          <a:p>
            <a:pPr marL="0" indent="0">
              <a:lnSpc>
                <a:spcPct val="100000"/>
              </a:lnSpc>
              <a:buNone/>
            </a:pPr>
            <a:endParaRPr lang="en-US" sz="1800" dirty="0">
              <a:latin typeface="Times New Roman" panose="02020603050405020304" pitchFamily="18" charset="0"/>
              <a:cs typeface="Times New Roman" panose="02020603050405020304" pitchFamily="18" charset="0"/>
            </a:endParaRPr>
          </a:p>
          <a:p>
            <a:pPr marL="0" indent="0">
              <a:lnSpc>
                <a:spcPct val="100000"/>
              </a:lnSpc>
              <a:buNone/>
            </a:pPr>
            <a:endParaRPr lang="en-IN"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4689" y="638294"/>
            <a:ext cx="3175171" cy="1077218"/>
          </a:xfrm>
          <a:prstGeom prst="rect">
            <a:avLst/>
          </a:prstGeom>
        </p:spPr>
        <p:txBody>
          <a:bodyPr wrap="square">
            <a:spAutoFit/>
          </a:bodyPr>
          <a:lstStyle/>
          <a:p>
            <a:r>
              <a:rPr lang="en-US" sz="3200" b="1" u="sng"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 Architecture:</a:t>
            </a:r>
          </a:p>
        </p:txBody>
      </p:sp>
      <p:sp>
        <p:nvSpPr>
          <p:cNvPr id="6" name="TextBox 5">
            <a:extLst>
              <a:ext uri="{FF2B5EF4-FFF2-40B4-BE49-F238E27FC236}">
                <a16:creationId xmlns:a16="http://schemas.microsoft.com/office/drawing/2014/main" id="{DB32D379-01B9-E4FC-855C-03747CC6B3CA}"/>
              </a:ext>
            </a:extLst>
          </p:cNvPr>
          <p:cNvSpPr txBox="1"/>
          <p:nvPr/>
        </p:nvSpPr>
        <p:spPr>
          <a:xfrm>
            <a:off x="7207250" y="2943225"/>
            <a:ext cx="1857375" cy="485775"/>
          </a:xfrm>
          <a:prstGeom prst="rect">
            <a:avLst/>
          </a:prstGeom>
          <a:solidFill>
            <a:schemeClr val="bg1"/>
          </a:solidFill>
        </p:spPr>
        <p:txBody>
          <a:bodyPr wrap="square" rtlCol="0">
            <a:spAutoFit/>
          </a:bodyPr>
          <a:lstStyle/>
          <a:p>
            <a:endParaRPr lang="en-IN" dirty="0"/>
          </a:p>
        </p:txBody>
      </p:sp>
      <p:sp>
        <p:nvSpPr>
          <p:cNvPr id="22" name="TextBox 21">
            <a:extLst>
              <a:ext uri="{FF2B5EF4-FFF2-40B4-BE49-F238E27FC236}">
                <a16:creationId xmlns:a16="http://schemas.microsoft.com/office/drawing/2014/main" id="{B1072647-2A96-D448-4E87-9A3BC8C386B5}"/>
              </a:ext>
            </a:extLst>
          </p:cNvPr>
          <p:cNvSpPr txBox="1"/>
          <p:nvPr/>
        </p:nvSpPr>
        <p:spPr>
          <a:xfrm>
            <a:off x="4943475" y="4295775"/>
            <a:ext cx="95250" cy="369332"/>
          </a:xfrm>
          <a:prstGeom prst="rect">
            <a:avLst/>
          </a:prstGeom>
          <a:solidFill>
            <a:schemeClr val="bg1"/>
          </a:solidFill>
        </p:spPr>
        <p:txBody>
          <a:bodyPr wrap="square" rtlCol="0">
            <a:spAutoFit/>
          </a:bodyPr>
          <a:lstStyle/>
          <a:p>
            <a:endParaRPr lang="en-IN" dirty="0"/>
          </a:p>
        </p:txBody>
      </p:sp>
      <p:sp>
        <p:nvSpPr>
          <p:cNvPr id="4" name="TextBox 3">
            <a:extLst>
              <a:ext uri="{FF2B5EF4-FFF2-40B4-BE49-F238E27FC236}">
                <a16:creationId xmlns:a16="http://schemas.microsoft.com/office/drawing/2014/main" id="{CA72E98D-2EF0-0672-8E64-96D5C053B912}"/>
              </a:ext>
            </a:extLst>
          </p:cNvPr>
          <p:cNvSpPr txBox="1"/>
          <p:nvPr/>
        </p:nvSpPr>
        <p:spPr>
          <a:xfrm>
            <a:off x="1473200" y="2108200"/>
            <a:ext cx="9258300" cy="4216400"/>
          </a:xfrm>
          <a:prstGeom prst="rect">
            <a:avLst/>
          </a:prstGeom>
          <a:noFill/>
        </p:spPr>
        <p:txBody>
          <a:bodyPr wrap="square" rtlCol="0">
            <a:spAutoFit/>
          </a:bodyPr>
          <a:lstStyle/>
          <a:p>
            <a:endParaRPr lang="en-IN" dirty="0"/>
          </a:p>
        </p:txBody>
      </p:sp>
      <p:pic>
        <p:nvPicPr>
          <p:cNvPr id="8" name="Picture 7">
            <a:extLst>
              <a:ext uri="{FF2B5EF4-FFF2-40B4-BE49-F238E27FC236}">
                <a16:creationId xmlns:a16="http://schemas.microsoft.com/office/drawing/2014/main" id="{D65B4B18-ADDA-DB10-F6C4-A39E95123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400" y="1016000"/>
            <a:ext cx="8293100" cy="5486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FA81FB-DF31-7997-9B2F-E0339A6604EC}"/>
              </a:ext>
            </a:extLst>
          </p:cNvPr>
          <p:cNvSpPr txBox="1"/>
          <p:nvPr/>
        </p:nvSpPr>
        <p:spPr>
          <a:xfrm>
            <a:off x="520959" y="463392"/>
            <a:ext cx="11150082"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1" u="sng" dirty="0">
                <a:solidFill>
                  <a:schemeClr val="accent1">
                    <a:lumMod val="50000"/>
                  </a:schemeClr>
                </a:solidFill>
                <a:latin typeface="Times New Roman" panose="02020603050405020304" pitchFamily="18" charset="0"/>
                <a:cs typeface="Times New Roman" panose="02020603050405020304" pitchFamily="18" charset="0"/>
              </a:rPr>
              <a:t>HARDWARE COMPONENTS:</a:t>
            </a:r>
            <a:endParaRPr lang="en-IN" sz="32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DFB0DFE-B1A8-670E-3FE5-974B734AD7FB}"/>
              </a:ext>
            </a:extLst>
          </p:cNvPr>
          <p:cNvSpPr txBox="1"/>
          <p:nvPr/>
        </p:nvSpPr>
        <p:spPr>
          <a:xfrm>
            <a:off x="520959" y="1240971"/>
            <a:ext cx="7867261" cy="7386638"/>
          </a:xfrm>
          <a:prstGeom prst="rect">
            <a:avLst/>
          </a:prstGeom>
          <a:noFill/>
        </p:spPr>
        <p:txBody>
          <a:bodyPr wrap="square" rtlCol="0">
            <a:spAutoFit/>
          </a:bodyPr>
          <a:lstStyle/>
          <a:p>
            <a:pPr algn="just"/>
            <a:r>
              <a:rPr lang="en-US" sz="2200" b="0" i="0" dirty="0">
                <a:solidFill>
                  <a:srgbClr val="202124"/>
                </a:solidFill>
                <a:effectLst/>
                <a:latin typeface="Times New Roman" panose="02020603050405020304" pitchFamily="18" charset="0"/>
                <a:cs typeface="Times New Roman" panose="02020603050405020304" pitchFamily="18" charset="0"/>
              </a:rPr>
              <a:t>	</a:t>
            </a:r>
          </a:p>
          <a:p>
            <a:pPr algn="just"/>
            <a:r>
              <a:rPr lang="en-US" sz="2200" dirty="0">
                <a:solidFill>
                  <a:srgbClr val="202124"/>
                </a:solidFill>
                <a:latin typeface="Times New Roman" panose="02020603050405020304" pitchFamily="18" charset="0"/>
                <a:cs typeface="Times New Roman" panose="02020603050405020304" pitchFamily="18" charset="0"/>
              </a:rPr>
              <a:t>	</a:t>
            </a:r>
            <a:r>
              <a:rPr lang="en-US" sz="2200" b="1" i="0" dirty="0">
                <a:solidFill>
                  <a:srgbClr val="202124"/>
                </a:solidFill>
                <a:effectLst/>
                <a:latin typeface="Times New Roman" panose="02020603050405020304" pitchFamily="18" charset="0"/>
                <a:cs typeface="Times New Roman" panose="02020603050405020304" pitchFamily="18" charset="0"/>
              </a:rPr>
              <a:t>GSM module </a:t>
            </a:r>
            <a:r>
              <a:rPr lang="en-US" sz="2200" b="0" i="0" dirty="0">
                <a:solidFill>
                  <a:srgbClr val="202124"/>
                </a:solidFill>
                <a:effectLst/>
                <a:latin typeface="Times New Roman" panose="02020603050405020304" pitchFamily="18" charset="0"/>
                <a:cs typeface="Times New Roman" panose="02020603050405020304" pitchFamily="18" charset="0"/>
              </a:rPr>
              <a:t>is </a:t>
            </a:r>
            <a:r>
              <a:rPr lang="en-US" sz="2200" i="0" dirty="0">
                <a:solidFill>
                  <a:srgbClr val="202124"/>
                </a:solidFill>
                <a:effectLst/>
                <a:latin typeface="Times New Roman" panose="02020603050405020304" pitchFamily="18" charset="0"/>
                <a:cs typeface="Times New Roman" panose="02020603050405020304" pitchFamily="18" charset="0"/>
              </a:rPr>
              <a:t>a device that uses GSM mobile telephone technology to provide a wireless data link to a network. </a:t>
            </a:r>
            <a:r>
              <a:rPr lang="en-US" sz="2200" b="0" i="0" dirty="0">
                <a:solidFill>
                  <a:srgbClr val="202124"/>
                </a:solidFill>
                <a:effectLst/>
                <a:latin typeface="Times New Roman" panose="02020603050405020304" pitchFamily="18" charset="0"/>
                <a:cs typeface="Times New Roman" panose="02020603050405020304" pitchFamily="18" charset="0"/>
              </a:rPr>
              <a:t>GSM modems are used in mobile telephones and other equipment that communicates with mobile telephone networks. They use SIMs to identify their device to the network.</a:t>
            </a:r>
          </a:p>
          <a:p>
            <a:pPr algn="just"/>
            <a:endParaRPr lang="en-US" sz="2200" dirty="0">
              <a:solidFill>
                <a:srgbClr val="202124"/>
              </a:solidFill>
              <a:latin typeface="Times New Roman" panose="02020603050405020304" pitchFamily="18" charset="0"/>
              <a:cs typeface="Times New Roman" panose="02020603050405020304" pitchFamily="18" charset="0"/>
            </a:endParaRPr>
          </a:p>
          <a:p>
            <a:pPr algn="just"/>
            <a:endParaRPr lang="en-US" sz="2200" dirty="0">
              <a:solidFill>
                <a:srgbClr val="202124"/>
              </a:solidFill>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en-US" sz="2200" b="1" i="0" dirty="0">
                <a:effectLst/>
                <a:latin typeface="Times New Roman" panose="02020603050405020304" pitchFamily="18" charset="0"/>
                <a:cs typeface="Times New Roman" panose="02020603050405020304" pitchFamily="18" charset="0"/>
              </a:rPr>
              <a:t>The Global Positioning System (GPS) Module </a:t>
            </a:r>
            <a:r>
              <a:rPr lang="en-US" sz="2200" b="0" i="0" dirty="0">
                <a:effectLst/>
                <a:latin typeface="Times New Roman" panose="02020603050405020304" pitchFamily="18" charset="0"/>
                <a:cs typeface="Times New Roman" panose="02020603050405020304" pitchFamily="18" charset="0"/>
              </a:rPr>
              <a:t>is a satellite based navigation system that provides location and time information. The system is freely accessible to anyone with a GPS receiver and unobstructed line of sight to at least four of GPS satellites. A GPS receiver calculates its position by precisely timing the signals sent by GPS satellites. </a:t>
            </a:r>
            <a:endParaRPr lang="en-US" sz="2200" dirty="0">
              <a:latin typeface="Times New Roman" panose="02020603050405020304" pitchFamily="18" charset="0"/>
              <a:cs typeface="Times New Roman" panose="02020603050405020304" pitchFamily="18" charset="0"/>
            </a:endParaRPr>
          </a:p>
          <a:p>
            <a:pPr algn="just"/>
            <a:endParaRPr lang="en-US" sz="2200" dirty="0">
              <a:solidFill>
                <a:srgbClr val="202124"/>
              </a:solidFill>
              <a:latin typeface="Times New Roman" panose="02020603050405020304" pitchFamily="18" charset="0"/>
              <a:cs typeface="Times New Roman" panose="02020603050405020304" pitchFamily="18" charset="0"/>
            </a:endParaRPr>
          </a:p>
          <a:p>
            <a:pPr algn="just"/>
            <a:endParaRPr lang="en-US" sz="2200" dirty="0">
              <a:solidFill>
                <a:srgbClr val="202124"/>
              </a:solidFill>
              <a:latin typeface="Times New Roman" panose="02020603050405020304" pitchFamily="18" charset="0"/>
              <a:cs typeface="Times New Roman" panose="02020603050405020304" pitchFamily="18" charset="0"/>
            </a:endParaRPr>
          </a:p>
          <a:p>
            <a:pPr algn="just"/>
            <a:endParaRPr lang="en-US" sz="2200" dirty="0">
              <a:solidFill>
                <a:srgbClr val="202124"/>
              </a:solidFill>
              <a:latin typeface="Times New Roman" panose="02020603050405020304" pitchFamily="18" charset="0"/>
              <a:cs typeface="Times New Roman" panose="02020603050405020304" pitchFamily="18" charset="0"/>
            </a:endParaRPr>
          </a:p>
          <a:p>
            <a:pPr algn="just"/>
            <a:endParaRPr lang="en-US" sz="2200" dirty="0">
              <a:solidFill>
                <a:srgbClr val="202124"/>
              </a:solidFill>
              <a:latin typeface="Times New Roman" panose="02020603050405020304" pitchFamily="18" charset="0"/>
              <a:cs typeface="Times New Roman" panose="02020603050405020304" pitchFamily="18" charset="0"/>
            </a:endParaRPr>
          </a:p>
          <a:p>
            <a:pPr algn="just"/>
            <a:endParaRPr lang="en-US" sz="2200" dirty="0">
              <a:solidFill>
                <a:srgbClr val="202124"/>
              </a:solidFill>
              <a:latin typeface="Times New Roman" panose="02020603050405020304" pitchFamily="18" charset="0"/>
              <a:cs typeface="Times New Roman" panose="02020603050405020304" pitchFamily="18" charset="0"/>
            </a:endParaRPr>
          </a:p>
          <a:p>
            <a:pPr algn="just"/>
            <a:endParaRPr lang="en-US" sz="2200" dirty="0">
              <a:solidFill>
                <a:srgbClr val="202124"/>
              </a:solidFill>
              <a:latin typeface="Times New Roman" panose="02020603050405020304" pitchFamily="18" charset="0"/>
              <a:cs typeface="Times New Roman" panose="02020603050405020304" pitchFamily="18" charset="0"/>
            </a:endParaRPr>
          </a:p>
          <a:p>
            <a:pPr algn="just"/>
            <a:endParaRPr lang="en-US" sz="2200" dirty="0">
              <a:solidFill>
                <a:srgbClr val="202124"/>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A2BFF72-F137-08F4-7610-8F37A1B824D4}"/>
              </a:ext>
            </a:extLst>
          </p:cNvPr>
          <p:cNvPicPr>
            <a:picLocks noChangeAspect="1"/>
          </p:cNvPicPr>
          <p:nvPr/>
        </p:nvPicPr>
        <p:blipFill rotWithShape="1">
          <a:blip r:embed="rId2">
            <a:extLst>
              <a:ext uri="{28A0092B-C50C-407E-A947-70E740481C1C}">
                <a14:useLocalDpi xmlns:a14="http://schemas.microsoft.com/office/drawing/2010/main" val="0"/>
              </a:ext>
            </a:extLst>
          </a:blip>
          <a:srcRect l="3679" t="9845" r="1752" b="8952"/>
          <a:stretch/>
        </p:blipFill>
        <p:spPr>
          <a:xfrm>
            <a:off x="8836090" y="1530220"/>
            <a:ext cx="2397968" cy="2015413"/>
          </a:xfrm>
          <a:prstGeom prst="rect">
            <a:avLst/>
          </a:prstGeom>
        </p:spPr>
      </p:pic>
      <p:pic>
        <p:nvPicPr>
          <p:cNvPr id="9" name="Picture 8">
            <a:extLst>
              <a:ext uri="{FF2B5EF4-FFF2-40B4-BE49-F238E27FC236}">
                <a16:creationId xmlns:a16="http://schemas.microsoft.com/office/drawing/2014/main" id="{B4182E40-0043-077D-3965-15E5FEE41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6523" y="4030824"/>
            <a:ext cx="2409825" cy="1895475"/>
          </a:xfrm>
          <a:prstGeom prst="rect">
            <a:avLst/>
          </a:prstGeom>
        </p:spPr>
      </p:pic>
    </p:spTree>
    <p:extLst>
      <p:ext uri="{BB962C8B-B14F-4D97-AF65-F5344CB8AC3E}">
        <p14:creationId xmlns:p14="http://schemas.microsoft.com/office/powerpoint/2010/main" val="1195090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1277</Words>
  <Application>Microsoft Office PowerPoint</Application>
  <PresentationFormat>Widescreen</PresentationFormat>
  <Paragraphs>138</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vt:lpstr>
      <vt:lpstr>Calibri</vt:lpstr>
      <vt:lpstr>Calibri Light</vt:lpstr>
      <vt:lpstr>Times New Roman</vt:lpstr>
      <vt:lpstr>Wingdings</vt:lpstr>
      <vt:lpstr>Office Theme</vt:lpstr>
      <vt:lpstr>PowerPoint Presentation</vt:lpstr>
      <vt:lpstr> INTELLIGENT VEHICLE BLACK BOX USING IOT</vt:lpstr>
      <vt:lpstr>AIM:</vt:lpstr>
      <vt:lpstr>       ABSTRACT:      </vt:lpstr>
      <vt:lpstr>INTRODUCTION:</vt:lpstr>
      <vt:lpstr>PowerPoint Presentation</vt:lpstr>
      <vt:lpstr>PowerPoint Presentation</vt:lpstr>
      <vt:lpstr>PowerPoint Presentation</vt:lpstr>
      <vt:lpstr>PowerPoint Presentation</vt:lpstr>
      <vt:lpstr> Hardware requirement                  Software requirement  </vt:lpstr>
      <vt:lpstr>PHASE 1:IMPLEMENTATION</vt:lpstr>
      <vt:lpstr>      PHASE 1:IMPLEMENTATION IMAGE</vt:lpstr>
      <vt:lpstr>IMPLEMENTATION DEMO:</vt:lpstr>
      <vt:lpstr>IMPLEMENTATION DEMO: </vt:lpstr>
      <vt:lpstr>PARTIAL OUTPUT: </vt:lpstr>
      <vt:lpstr>                  PHASE 2:IMPLEMENTATION</vt:lpstr>
      <vt:lpstr>PHASE2:IMPLEMENTATION IMAGE</vt:lpstr>
      <vt:lpstr>IMPLEMENTATION OUTPUT:</vt:lpstr>
      <vt:lpstr>MESSAGE ALERT:</vt:lpstr>
      <vt:lpstr>DATA STORED IN CLOUD:</vt:lpstr>
      <vt:lpstr>  Reference: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TO VEHICLE COMMUNICATION USING  LI-FI TECHNOLOGY</dc:title>
  <dc:creator>ECE_01</dc:creator>
  <cp:lastModifiedBy>Nithish .S.J</cp:lastModifiedBy>
  <cp:revision>204</cp:revision>
  <dcterms:created xsi:type="dcterms:W3CDTF">2018-02-01T07:15:00Z</dcterms:created>
  <dcterms:modified xsi:type="dcterms:W3CDTF">2023-03-18T14:23:25Z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DE2A94DCFAF54DB3A484438D1796B329</vt:lpwstr>
  </property>
  <property fmtid="{D5CDD505-2E9C-101B-9397-08002B2CF9AE}" pid="3" name="KSOProductBuildVer">
    <vt:lpwstr>1033-11.2.0.11388</vt:lpwstr>
  </property>
</Properties>
</file>