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5"/>
  </p:notesMasterIdLst>
  <p:sldIdLst>
    <p:sldId id="256" r:id="rId5"/>
    <p:sldId id="264" r:id="rId6"/>
    <p:sldId id="268" r:id="rId7"/>
    <p:sldId id="257" r:id="rId8"/>
    <p:sldId id="269" r:id="rId9"/>
    <p:sldId id="270" r:id="rId10"/>
    <p:sldId id="271" r:id="rId11"/>
    <p:sldId id="272" r:id="rId12"/>
    <p:sldId id="274" r:id="rId13"/>
    <p:sldId id="275" r:id="rId14"/>
    <p:sldId id="273" r:id="rId15"/>
    <p:sldId id="278" r:id="rId16"/>
    <p:sldId id="280" r:id="rId17"/>
    <p:sldId id="276" r:id="rId18"/>
    <p:sldId id="281" r:id="rId19"/>
    <p:sldId id="277" r:id="rId20"/>
    <p:sldId id="279" r:id="rId21"/>
    <p:sldId id="282" r:id="rId22"/>
    <p:sldId id="285" r:id="rId23"/>
    <p:sldId id="284" r:id="rId24"/>
    <p:sldId id="287" r:id="rId25"/>
    <p:sldId id="286" r:id="rId26"/>
    <p:sldId id="283" r:id="rId27"/>
    <p:sldId id="290" r:id="rId28"/>
    <p:sldId id="289" r:id="rId29"/>
    <p:sldId id="288"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2" r:id="rId50"/>
    <p:sldId id="310" r:id="rId51"/>
    <p:sldId id="311" r:id="rId52"/>
    <p:sldId id="313" r:id="rId53"/>
    <p:sldId id="314" r:id="rId54"/>
    <p:sldId id="315" r:id="rId55"/>
    <p:sldId id="318" r:id="rId56"/>
    <p:sldId id="319" r:id="rId57"/>
    <p:sldId id="316" r:id="rId58"/>
    <p:sldId id="317" r:id="rId59"/>
    <p:sldId id="320" r:id="rId60"/>
    <p:sldId id="321" r:id="rId61"/>
    <p:sldId id="322" r:id="rId62"/>
    <p:sldId id="324" r:id="rId63"/>
    <p:sldId id="325" r:id="rId64"/>
    <p:sldId id="326" r:id="rId65"/>
    <p:sldId id="323" r:id="rId66"/>
    <p:sldId id="327" r:id="rId67"/>
    <p:sldId id="328" r:id="rId68"/>
    <p:sldId id="329" r:id="rId69"/>
    <p:sldId id="330" r:id="rId70"/>
    <p:sldId id="331" r:id="rId71"/>
    <p:sldId id="332" r:id="rId72"/>
    <p:sldId id="333" r:id="rId73"/>
    <p:sldId id="334" r:id="rId74"/>
  </p:sldIdLst>
  <p:sldSz cx="18288000" cy="10287000"/>
  <p:notesSz cx="6858000" cy="9144000"/>
  <p:embeddedFontLst>
    <p:embeddedFont>
      <p:font typeface="Calibri" panose="020F0502020204030204" pitchFamily="34" charset="0"/>
      <p:regular r:id="rId76"/>
      <p:bold r:id="rId77"/>
      <p:italic r:id="rId78"/>
      <p:boldItalic r:id="rId79"/>
    </p:embeddedFont>
    <p:embeddedFont>
      <p:font typeface="Cordia New" panose="020B0304020202020204" pitchFamily="34" charset="-34"/>
      <p:regular r:id="rId80"/>
      <p:bold r:id="rId81"/>
      <p:italic r:id="rId82"/>
      <p:boldItalic r:id="rId83"/>
    </p:embeddedFont>
    <p:embeddedFont>
      <p:font typeface="Montserrat Light" panose="00000400000000000000" pitchFamily="2" charset="0"/>
      <p:regular r:id="rId84"/>
      <p: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138"/>
    <a:srgbClr val="B79777"/>
    <a:srgbClr val="FBD5AF"/>
    <a:srgbClr val="806244"/>
    <a:srgbClr val="F6A95C"/>
    <a:srgbClr val="31859C"/>
    <a:srgbClr val="B8E0A8"/>
    <a:srgbClr val="FEE9AC"/>
    <a:srgbClr val="246172"/>
    <a:srgbClr val="286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87018" autoAdjust="0"/>
  </p:normalViewPr>
  <p:slideViewPr>
    <p:cSldViewPr>
      <p:cViewPr varScale="1">
        <p:scale>
          <a:sx n="67" d="100"/>
          <a:sy n="67" d="100"/>
        </p:scale>
        <p:origin x="7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9.fntdata"/><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4.fntdata"/><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font" Target="fonts/font7.fntdata"/><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0B3E1-491F-4DE8-A825-66E9E1A4E861}" type="datetimeFigureOut">
              <a:rPr lang="en-AU" smtClean="0"/>
              <a:t>11/01/2023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39F7C-6B36-476B-B1D0-27733B12A66A}" type="slidenum">
              <a:rPr lang="en-AU" smtClean="0"/>
              <a:t>‹#›</a:t>
            </a:fld>
            <a:endParaRPr lang="en-AU"/>
          </a:p>
        </p:txBody>
      </p:sp>
    </p:spTree>
    <p:extLst>
      <p:ext uri="{BB962C8B-B14F-4D97-AF65-F5344CB8AC3E}">
        <p14:creationId xmlns:p14="http://schemas.microsoft.com/office/powerpoint/2010/main" val="33389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a:t>
            </a:fld>
            <a:endParaRPr lang="en-AU"/>
          </a:p>
        </p:txBody>
      </p:sp>
    </p:spTree>
    <p:extLst>
      <p:ext uri="{BB962C8B-B14F-4D97-AF65-F5344CB8AC3E}">
        <p14:creationId xmlns:p14="http://schemas.microsoft.com/office/powerpoint/2010/main" val="130170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10</a:t>
            </a:fld>
            <a:endParaRPr lang="en-AU"/>
          </a:p>
        </p:txBody>
      </p:sp>
    </p:spTree>
    <p:extLst>
      <p:ext uri="{BB962C8B-B14F-4D97-AF65-F5344CB8AC3E}">
        <p14:creationId xmlns:p14="http://schemas.microsoft.com/office/powerpoint/2010/main" val="203778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11</a:t>
            </a:fld>
            <a:endParaRPr lang="en-AU"/>
          </a:p>
        </p:txBody>
      </p:sp>
    </p:spTree>
    <p:extLst>
      <p:ext uri="{BB962C8B-B14F-4D97-AF65-F5344CB8AC3E}">
        <p14:creationId xmlns:p14="http://schemas.microsoft.com/office/powerpoint/2010/main" val="409995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12</a:t>
            </a:fld>
            <a:endParaRPr lang="en-AU"/>
          </a:p>
        </p:txBody>
      </p:sp>
    </p:spTree>
    <p:extLst>
      <p:ext uri="{BB962C8B-B14F-4D97-AF65-F5344CB8AC3E}">
        <p14:creationId xmlns:p14="http://schemas.microsoft.com/office/powerpoint/2010/main" val="280842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13</a:t>
            </a:fld>
            <a:endParaRPr lang="en-AU"/>
          </a:p>
        </p:txBody>
      </p:sp>
    </p:spTree>
    <p:extLst>
      <p:ext uri="{BB962C8B-B14F-4D97-AF65-F5344CB8AC3E}">
        <p14:creationId xmlns:p14="http://schemas.microsoft.com/office/powerpoint/2010/main" val="262410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14</a:t>
            </a:fld>
            <a:endParaRPr lang="en-AU"/>
          </a:p>
        </p:txBody>
      </p:sp>
    </p:spTree>
    <p:extLst>
      <p:ext uri="{BB962C8B-B14F-4D97-AF65-F5344CB8AC3E}">
        <p14:creationId xmlns:p14="http://schemas.microsoft.com/office/powerpoint/2010/main" val="193817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15</a:t>
            </a:fld>
            <a:endParaRPr lang="en-AU"/>
          </a:p>
        </p:txBody>
      </p:sp>
    </p:spTree>
    <p:extLst>
      <p:ext uri="{BB962C8B-B14F-4D97-AF65-F5344CB8AC3E}">
        <p14:creationId xmlns:p14="http://schemas.microsoft.com/office/powerpoint/2010/main" val="228867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16</a:t>
            </a:fld>
            <a:endParaRPr lang="en-AU"/>
          </a:p>
        </p:txBody>
      </p:sp>
    </p:spTree>
    <p:extLst>
      <p:ext uri="{BB962C8B-B14F-4D97-AF65-F5344CB8AC3E}">
        <p14:creationId xmlns:p14="http://schemas.microsoft.com/office/powerpoint/2010/main" val="78106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17</a:t>
            </a:fld>
            <a:endParaRPr lang="en-AU"/>
          </a:p>
        </p:txBody>
      </p:sp>
    </p:spTree>
    <p:extLst>
      <p:ext uri="{BB962C8B-B14F-4D97-AF65-F5344CB8AC3E}">
        <p14:creationId xmlns:p14="http://schemas.microsoft.com/office/powerpoint/2010/main" val="453877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18</a:t>
            </a:fld>
            <a:endParaRPr lang="en-AU"/>
          </a:p>
        </p:txBody>
      </p:sp>
    </p:spTree>
    <p:extLst>
      <p:ext uri="{BB962C8B-B14F-4D97-AF65-F5344CB8AC3E}">
        <p14:creationId xmlns:p14="http://schemas.microsoft.com/office/powerpoint/2010/main" val="375396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19</a:t>
            </a:fld>
            <a:endParaRPr lang="en-AU"/>
          </a:p>
        </p:txBody>
      </p:sp>
    </p:spTree>
    <p:extLst>
      <p:ext uri="{BB962C8B-B14F-4D97-AF65-F5344CB8AC3E}">
        <p14:creationId xmlns:p14="http://schemas.microsoft.com/office/powerpoint/2010/main" val="410781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a:t>
            </a:fld>
            <a:endParaRPr lang="en-AU"/>
          </a:p>
        </p:txBody>
      </p:sp>
    </p:spTree>
    <p:extLst>
      <p:ext uri="{BB962C8B-B14F-4D97-AF65-F5344CB8AC3E}">
        <p14:creationId xmlns:p14="http://schemas.microsoft.com/office/powerpoint/2010/main" val="359310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20</a:t>
            </a:fld>
            <a:endParaRPr lang="en-AU"/>
          </a:p>
        </p:txBody>
      </p:sp>
    </p:spTree>
    <p:extLst>
      <p:ext uri="{BB962C8B-B14F-4D97-AF65-F5344CB8AC3E}">
        <p14:creationId xmlns:p14="http://schemas.microsoft.com/office/powerpoint/2010/main" val="142544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21</a:t>
            </a:fld>
            <a:endParaRPr lang="en-AU"/>
          </a:p>
        </p:txBody>
      </p:sp>
    </p:spTree>
    <p:extLst>
      <p:ext uri="{BB962C8B-B14F-4D97-AF65-F5344CB8AC3E}">
        <p14:creationId xmlns:p14="http://schemas.microsoft.com/office/powerpoint/2010/main" val="248563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22</a:t>
            </a:fld>
            <a:endParaRPr lang="en-AU"/>
          </a:p>
        </p:txBody>
      </p:sp>
    </p:spTree>
    <p:extLst>
      <p:ext uri="{BB962C8B-B14F-4D97-AF65-F5344CB8AC3E}">
        <p14:creationId xmlns:p14="http://schemas.microsoft.com/office/powerpoint/2010/main" val="44155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23</a:t>
            </a:fld>
            <a:endParaRPr lang="en-AU"/>
          </a:p>
        </p:txBody>
      </p:sp>
    </p:spTree>
    <p:extLst>
      <p:ext uri="{BB962C8B-B14F-4D97-AF65-F5344CB8AC3E}">
        <p14:creationId xmlns:p14="http://schemas.microsoft.com/office/powerpoint/2010/main" val="350766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24</a:t>
            </a:fld>
            <a:endParaRPr lang="en-AU"/>
          </a:p>
        </p:txBody>
      </p:sp>
    </p:spTree>
    <p:extLst>
      <p:ext uri="{BB962C8B-B14F-4D97-AF65-F5344CB8AC3E}">
        <p14:creationId xmlns:p14="http://schemas.microsoft.com/office/powerpoint/2010/main" val="87086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25</a:t>
            </a:fld>
            <a:endParaRPr lang="en-AU"/>
          </a:p>
        </p:txBody>
      </p:sp>
    </p:spTree>
    <p:extLst>
      <p:ext uri="{BB962C8B-B14F-4D97-AF65-F5344CB8AC3E}">
        <p14:creationId xmlns:p14="http://schemas.microsoft.com/office/powerpoint/2010/main" val="4142547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26</a:t>
            </a:fld>
            <a:endParaRPr lang="en-AU"/>
          </a:p>
        </p:txBody>
      </p:sp>
    </p:spTree>
    <p:extLst>
      <p:ext uri="{BB962C8B-B14F-4D97-AF65-F5344CB8AC3E}">
        <p14:creationId xmlns:p14="http://schemas.microsoft.com/office/powerpoint/2010/main" val="2090272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27</a:t>
            </a:fld>
            <a:endParaRPr lang="en-AU"/>
          </a:p>
        </p:txBody>
      </p:sp>
    </p:spTree>
    <p:extLst>
      <p:ext uri="{BB962C8B-B14F-4D97-AF65-F5344CB8AC3E}">
        <p14:creationId xmlns:p14="http://schemas.microsoft.com/office/powerpoint/2010/main" val="946296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28</a:t>
            </a:fld>
            <a:endParaRPr lang="en-AU"/>
          </a:p>
        </p:txBody>
      </p:sp>
    </p:spTree>
    <p:extLst>
      <p:ext uri="{BB962C8B-B14F-4D97-AF65-F5344CB8AC3E}">
        <p14:creationId xmlns:p14="http://schemas.microsoft.com/office/powerpoint/2010/main" val="1710641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29</a:t>
            </a:fld>
            <a:endParaRPr lang="en-AU"/>
          </a:p>
        </p:txBody>
      </p:sp>
    </p:spTree>
    <p:extLst>
      <p:ext uri="{BB962C8B-B14F-4D97-AF65-F5344CB8AC3E}">
        <p14:creationId xmlns:p14="http://schemas.microsoft.com/office/powerpoint/2010/main" val="43332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a:t>
            </a:fld>
            <a:endParaRPr lang="en-AU"/>
          </a:p>
        </p:txBody>
      </p:sp>
    </p:spTree>
    <p:extLst>
      <p:ext uri="{BB962C8B-B14F-4D97-AF65-F5344CB8AC3E}">
        <p14:creationId xmlns:p14="http://schemas.microsoft.com/office/powerpoint/2010/main" val="4116280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30</a:t>
            </a:fld>
            <a:endParaRPr lang="en-AU"/>
          </a:p>
        </p:txBody>
      </p:sp>
    </p:spTree>
    <p:extLst>
      <p:ext uri="{BB962C8B-B14F-4D97-AF65-F5344CB8AC3E}">
        <p14:creationId xmlns:p14="http://schemas.microsoft.com/office/powerpoint/2010/main" val="1398015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31</a:t>
            </a:fld>
            <a:endParaRPr lang="en-AU"/>
          </a:p>
        </p:txBody>
      </p:sp>
    </p:spTree>
    <p:extLst>
      <p:ext uri="{BB962C8B-B14F-4D97-AF65-F5344CB8AC3E}">
        <p14:creationId xmlns:p14="http://schemas.microsoft.com/office/powerpoint/2010/main" val="1107296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32</a:t>
            </a:fld>
            <a:endParaRPr lang="en-AU"/>
          </a:p>
        </p:txBody>
      </p:sp>
    </p:spTree>
    <p:extLst>
      <p:ext uri="{BB962C8B-B14F-4D97-AF65-F5344CB8AC3E}">
        <p14:creationId xmlns:p14="http://schemas.microsoft.com/office/powerpoint/2010/main" val="382376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33</a:t>
            </a:fld>
            <a:endParaRPr lang="en-AU"/>
          </a:p>
        </p:txBody>
      </p:sp>
    </p:spTree>
    <p:extLst>
      <p:ext uri="{BB962C8B-B14F-4D97-AF65-F5344CB8AC3E}">
        <p14:creationId xmlns:p14="http://schemas.microsoft.com/office/powerpoint/2010/main" val="504517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34</a:t>
            </a:fld>
            <a:endParaRPr lang="en-AU"/>
          </a:p>
        </p:txBody>
      </p:sp>
    </p:spTree>
    <p:extLst>
      <p:ext uri="{BB962C8B-B14F-4D97-AF65-F5344CB8AC3E}">
        <p14:creationId xmlns:p14="http://schemas.microsoft.com/office/powerpoint/2010/main" val="109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35</a:t>
            </a:fld>
            <a:endParaRPr lang="en-AU"/>
          </a:p>
        </p:txBody>
      </p:sp>
    </p:spTree>
    <p:extLst>
      <p:ext uri="{BB962C8B-B14F-4D97-AF65-F5344CB8AC3E}">
        <p14:creationId xmlns:p14="http://schemas.microsoft.com/office/powerpoint/2010/main" val="4030720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36</a:t>
            </a:fld>
            <a:endParaRPr lang="en-AU"/>
          </a:p>
        </p:txBody>
      </p:sp>
    </p:spTree>
    <p:extLst>
      <p:ext uri="{BB962C8B-B14F-4D97-AF65-F5344CB8AC3E}">
        <p14:creationId xmlns:p14="http://schemas.microsoft.com/office/powerpoint/2010/main" val="616227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37</a:t>
            </a:fld>
            <a:endParaRPr lang="en-AU"/>
          </a:p>
        </p:txBody>
      </p:sp>
    </p:spTree>
    <p:extLst>
      <p:ext uri="{BB962C8B-B14F-4D97-AF65-F5344CB8AC3E}">
        <p14:creationId xmlns:p14="http://schemas.microsoft.com/office/powerpoint/2010/main" val="308247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38</a:t>
            </a:fld>
            <a:endParaRPr lang="en-AU"/>
          </a:p>
        </p:txBody>
      </p:sp>
    </p:spTree>
    <p:extLst>
      <p:ext uri="{BB962C8B-B14F-4D97-AF65-F5344CB8AC3E}">
        <p14:creationId xmlns:p14="http://schemas.microsoft.com/office/powerpoint/2010/main" val="2465017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39</a:t>
            </a:fld>
            <a:endParaRPr lang="en-AU"/>
          </a:p>
        </p:txBody>
      </p:sp>
    </p:spTree>
    <p:extLst>
      <p:ext uri="{BB962C8B-B14F-4D97-AF65-F5344CB8AC3E}">
        <p14:creationId xmlns:p14="http://schemas.microsoft.com/office/powerpoint/2010/main" val="336132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a:t>
            </a:fld>
            <a:endParaRPr lang="en-AU"/>
          </a:p>
        </p:txBody>
      </p:sp>
    </p:spTree>
    <p:extLst>
      <p:ext uri="{BB962C8B-B14F-4D97-AF65-F5344CB8AC3E}">
        <p14:creationId xmlns:p14="http://schemas.microsoft.com/office/powerpoint/2010/main" val="3712999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40</a:t>
            </a:fld>
            <a:endParaRPr lang="en-AU"/>
          </a:p>
        </p:txBody>
      </p:sp>
    </p:spTree>
    <p:extLst>
      <p:ext uri="{BB962C8B-B14F-4D97-AF65-F5344CB8AC3E}">
        <p14:creationId xmlns:p14="http://schemas.microsoft.com/office/powerpoint/2010/main" val="2233395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41</a:t>
            </a:fld>
            <a:endParaRPr lang="en-AU"/>
          </a:p>
        </p:txBody>
      </p:sp>
    </p:spTree>
    <p:extLst>
      <p:ext uri="{BB962C8B-B14F-4D97-AF65-F5344CB8AC3E}">
        <p14:creationId xmlns:p14="http://schemas.microsoft.com/office/powerpoint/2010/main" val="3254666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42</a:t>
            </a:fld>
            <a:endParaRPr lang="en-AU"/>
          </a:p>
        </p:txBody>
      </p:sp>
    </p:spTree>
    <p:extLst>
      <p:ext uri="{BB962C8B-B14F-4D97-AF65-F5344CB8AC3E}">
        <p14:creationId xmlns:p14="http://schemas.microsoft.com/office/powerpoint/2010/main" val="936266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43</a:t>
            </a:fld>
            <a:endParaRPr lang="en-AU"/>
          </a:p>
        </p:txBody>
      </p:sp>
    </p:spTree>
    <p:extLst>
      <p:ext uri="{BB962C8B-B14F-4D97-AF65-F5344CB8AC3E}">
        <p14:creationId xmlns:p14="http://schemas.microsoft.com/office/powerpoint/2010/main" val="4038059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44</a:t>
            </a:fld>
            <a:endParaRPr lang="en-AU"/>
          </a:p>
        </p:txBody>
      </p:sp>
    </p:spTree>
    <p:extLst>
      <p:ext uri="{BB962C8B-B14F-4D97-AF65-F5344CB8AC3E}">
        <p14:creationId xmlns:p14="http://schemas.microsoft.com/office/powerpoint/2010/main" val="3859292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45</a:t>
            </a:fld>
            <a:endParaRPr lang="en-AU"/>
          </a:p>
        </p:txBody>
      </p:sp>
    </p:spTree>
    <p:extLst>
      <p:ext uri="{BB962C8B-B14F-4D97-AF65-F5344CB8AC3E}">
        <p14:creationId xmlns:p14="http://schemas.microsoft.com/office/powerpoint/2010/main" val="849745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46</a:t>
            </a:fld>
            <a:endParaRPr lang="en-AU"/>
          </a:p>
        </p:txBody>
      </p:sp>
    </p:spTree>
    <p:extLst>
      <p:ext uri="{BB962C8B-B14F-4D97-AF65-F5344CB8AC3E}">
        <p14:creationId xmlns:p14="http://schemas.microsoft.com/office/powerpoint/2010/main" val="1113442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47</a:t>
            </a:fld>
            <a:endParaRPr lang="en-AU"/>
          </a:p>
        </p:txBody>
      </p:sp>
    </p:spTree>
    <p:extLst>
      <p:ext uri="{BB962C8B-B14F-4D97-AF65-F5344CB8AC3E}">
        <p14:creationId xmlns:p14="http://schemas.microsoft.com/office/powerpoint/2010/main" val="342424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48</a:t>
            </a:fld>
            <a:endParaRPr lang="en-AU"/>
          </a:p>
        </p:txBody>
      </p:sp>
    </p:spTree>
    <p:extLst>
      <p:ext uri="{BB962C8B-B14F-4D97-AF65-F5344CB8AC3E}">
        <p14:creationId xmlns:p14="http://schemas.microsoft.com/office/powerpoint/2010/main" val="2327686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49</a:t>
            </a:fld>
            <a:endParaRPr lang="en-AU"/>
          </a:p>
        </p:txBody>
      </p:sp>
    </p:spTree>
    <p:extLst>
      <p:ext uri="{BB962C8B-B14F-4D97-AF65-F5344CB8AC3E}">
        <p14:creationId xmlns:p14="http://schemas.microsoft.com/office/powerpoint/2010/main" val="381160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a:t>
            </a:fld>
            <a:endParaRPr lang="en-AU"/>
          </a:p>
        </p:txBody>
      </p:sp>
    </p:spTree>
    <p:extLst>
      <p:ext uri="{BB962C8B-B14F-4D97-AF65-F5344CB8AC3E}">
        <p14:creationId xmlns:p14="http://schemas.microsoft.com/office/powerpoint/2010/main" val="322955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50</a:t>
            </a:fld>
            <a:endParaRPr lang="en-AU"/>
          </a:p>
        </p:txBody>
      </p:sp>
    </p:spTree>
    <p:extLst>
      <p:ext uri="{BB962C8B-B14F-4D97-AF65-F5344CB8AC3E}">
        <p14:creationId xmlns:p14="http://schemas.microsoft.com/office/powerpoint/2010/main" val="2352158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51</a:t>
            </a:fld>
            <a:endParaRPr lang="en-AU"/>
          </a:p>
        </p:txBody>
      </p:sp>
    </p:spTree>
    <p:extLst>
      <p:ext uri="{BB962C8B-B14F-4D97-AF65-F5344CB8AC3E}">
        <p14:creationId xmlns:p14="http://schemas.microsoft.com/office/powerpoint/2010/main" val="4188120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52</a:t>
            </a:fld>
            <a:endParaRPr lang="en-AU"/>
          </a:p>
        </p:txBody>
      </p:sp>
    </p:spTree>
    <p:extLst>
      <p:ext uri="{BB962C8B-B14F-4D97-AF65-F5344CB8AC3E}">
        <p14:creationId xmlns:p14="http://schemas.microsoft.com/office/powerpoint/2010/main" val="579812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53</a:t>
            </a:fld>
            <a:endParaRPr lang="en-AU"/>
          </a:p>
        </p:txBody>
      </p:sp>
    </p:spTree>
    <p:extLst>
      <p:ext uri="{BB962C8B-B14F-4D97-AF65-F5344CB8AC3E}">
        <p14:creationId xmlns:p14="http://schemas.microsoft.com/office/powerpoint/2010/main" val="1222528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54</a:t>
            </a:fld>
            <a:endParaRPr lang="en-AU"/>
          </a:p>
        </p:txBody>
      </p:sp>
    </p:spTree>
    <p:extLst>
      <p:ext uri="{BB962C8B-B14F-4D97-AF65-F5344CB8AC3E}">
        <p14:creationId xmlns:p14="http://schemas.microsoft.com/office/powerpoint/2010/main" val="4195036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55</a:t>
            </a:fld>
            <a:endParaRPr lang="en-AU"/>
          </a:p>
        </p:txBody>
      </p:sp>
    </p:spTree>
    <p:extLst>
      <p:ext uri="{BB962C8B-B14F-4D97-AF65-F5344CB8AC3E}">
        <p14:creationId xmlns:p14="http://schemas.microsoft.com/office/powerpoint/2010/main" val="26384633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56</a:t>
            </a:fld>
            <a:endParaRPr lang="en-AU"/>
          </a:p>
        </p:txBody>
      </p:sp>
    </p:spTree>
    <p:extLst>
      <p:ext uri="{BB962C8B-B14F-4D97-AF65-F5344CB8AC3E}">
        <p14:creationId xmlns:p14="http://schemas.microsoft.com/office/powerpoint/2010/main" val="2884852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57</a:t>
            </a:fld>
            <a:endParaRPr lang="en-AU"/>
          </a:p>
        </p:txBody>
      </p:sp>
    </p:spTree>
    <p:extLst>
      <p:ext uri="{BB962C8B-B14F-4D97-AF65-F5344CB8AC3E}">
        <p14:creationId xmlns:p14="http://schemas.microsoft.com/office/powerpoint/2010/main" val="2846950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58</a:t>
            </a:fld>
            <a:endParaRPr lang="en-AU"/>
          </a:p>
        </p:txBody>
      </p:sp>
    </p:spTree>
    <p:extLst>
      <p:ext uri="{BB962C8B-B14F-4D97-AF65-F5344CB8AC3E}">
        <p14:creationId xmlns:p14="http://schemas.microsoft.com/office/powerpoint/2010/main" val="913143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59</a:t>
            </a:fld>
            <a:endParaRPr lang="en-AU"/>
          </a:p>
        </p:txBody>
      </p:sp>
    </p:spTree>
    <p:extLst>
      <p:ext uri="{BB962C8B-B14F-4D97-AF65-F5344CB8AC3E}">
        <p14:creationId xmlns:p14="http://schemas.microsoft.com/office/powerpoint/2010/main" val="342247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a:t>
            </a:fld>
            <a:endParaRPr lang="en-AU"/>
          </a:p>
        </p:txBody>
      </p:sp>
    </p:spTree>
    <p:extLst>
      <p:ext uri="{BB962C8B-B14F-4D97-AF65-F5344CB8AC3E}">
        <p14:creationId xmlns:p14="http://schemas.microsoft.com/office/powerpoint/2010/main" val="29891744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60</a:t>
            </a:fld>
            <a:endParaRPr lang="en-AU"/>
          </a:p>
        </p:txBody>
      </p:sp>
    </p:spTree>
    <p:extLst>
      <p:ext uri="{BB962C8B-B14F-4D97-AF65-F5344CB8AC3E}">
        <p14:creationId xmlns:p14="http://schemas.microsoft.com/office/powerpoint/2010/main" val="13542706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61</a:t>
            </a:fld>
            <a:endParaRPr lang="en-AU"/>
          </a:p>
        </p:txBody>
      </p:sp>
    </p:spTree>
    <p:extLst>
      <p:ext uri="{BB962C8B-B14F-4D97-AF65-F5344CB8AC3E}">
        <p14:creationId xmlns:p14="http://schemas.microsoft.com/office/powerpoint/2010/main" val="1170845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62</a:t>
            </a:fld>
            <a:endParaRPr lang="en-AU"/>
          </a:p>
        </p:txBody>
      </p:sp>
    </p:spTree>
    <p:extLst>
      <p:ext uri="{BB962C8B-B14F-4D97-AF65-F5344CB8AC3E}">
        <p14:creationId xmlns:p14="http://schemas.microsoft.com/office/powerpoint/2010/main" val="39777940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63</a:t>
            </a:fld>
            <a:endParaRPr lang="en-AU"/>
          </a:p>
        </p:txBody>
      </p:sp>
    </p:spTree>
    <p:extLst>
      <p:ext uri="{BB962C8B-B14F-4D97-AF65-F5344CB8AC3E}">
        <p14:creationId xmlns:p14="http://schemas.microsoft.com/office/powerpoint/2010/main" val="1416306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64</a:t>
            </a:fld>
            <a:endParaRPr lang="en-AU"/>
          </a:p>
        </p:txBody>
      </p:sp>
    </p:spTree>
    <p:extLst>
      <p:ext uri="{BB962C8B-B14F-4D97-AF65-F5344CB8AC3E}">
        <p14:creationId xmlns:p14="http://schemas.microsoft.com/office/powerpoint/2010/main" val="346644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65</a:t>
            </a:fld>
            <a:endParaRPr lang="en-AU"/>
          </a:p>
        </p:txBody>
      </p:sp>
    </p:spTree>
    <p:extLst>
      <p:ext uri="{BB962C8B-B14F-4D97-AF65-F5344CB8AC3E}">
        <p14:creationId xmlns:p14="http://schemas.microsoft.com/office/powerpoint/2010/main" val="1024631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66</a:t>
            </a:fld>
            <a:endParaRPr lang="en-AU"/>
          </a:p>
        </p:txBody>
      </p:sp>
    </p:spTree>
    <p:extLst>
      <p:ext uri="{BB962C8B-B14F-4D97-AF65-F5344CB8AC3E}">
        <p14:creationId xmlns:p14="http://schemas.microsoft.com/office/powerpoint/2010/main" val="24666094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67</a:t>
            </a:fld>
            <a:endParaRPr lang="en-AU"/>
          </a:p>
        </p:txBody>
      </p:sp>
    </p:spTree>
    <p:extLst>
      <p:ext uri="{BB962C8B-B14F-4D97-AF65-F5344CB8AC3E}">
        <p14:creationId xmlns:p14="http://schemas.microsoft.com/office/powerpoint/2010/main" val="511714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68</a:t>
            </a:fld>
            <a:endParaRPr lang="en-AU"/>
          </a:p>
        </p:txBody>
      </p:sp>
    </p:spTree>
    <p:extLst>
      <p:ext uri="{BB962C8B-B14F-4D97-AF65-F5344CB8AC3E}">
        <p14:creationId xmlns:p14="http://schemas.microsoft.com/office/powerpoint/2010/main" val="14597038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69</a:t>
            </a:fld>
            <a:endParaRPr lang="en-AU"/>
          </a:p>
        </p:txBody>
      </p:sp>
    </p:spTree>
    <p:extLst>
      <p:ext uri="{BB962C8B-B14F-4D97-AF65-F5344CB8AC3E}">
        <p14:creationId xmlns:p14="http://schemas.microsoft.com/office/powerpoint/2010/main" val="213182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7</a:t>
            </a:fld>
            <a:endParaRPr lang="en-AU"/>
          </a:p>
        </p:txBody>
      </p:sp>
    </p:spTree>
    <p:extLst>
      <p:ext uri="{BB962C8B-B14F-4D97-AF65-F5344CB8AC3E}">
        <p14:creationId xmlns:p14="http://schemas.microsoft.com/office/powerpoint/2010/main" val="2262081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70</a:t>
            </a:fld>
            <a:endParaRPr lang="en-AU"/>
          </a:p>
        </p:txBody>
      </p:sp>
    </p:spTree>
    <p:extLst>
      <p:ext uri="{BB962C8B-B14F-4D97-AF65-F5344CB8AC3E}">
        <p14:creationId xmlns:p14="http://schemas.microsoft.com/office/powerpoint/2010/main" val="26486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8</a:t>
            </a:fld>
            <a:endParaRPr lang="en-AU"/>
          </a:p>
        </p:txBody>
      </p:sp>
    </p:spTree>
    <p:extLst>
      <p:ext uri="{BB962C8B-B14F-4D97-AF65-F5344CB8AC3E}">
        <p14:creationId xmlns:p14="http://schemas.microsoft.com/office/powerpoint/2010/main" val="40186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9039F7C-6B36-476B-B1D0-27733B12A66A}" type="slidenum">
              <a:rPr lang="en-AU" smtClean="0"/>
              <a:t>9</a:t>
            </a:fld>
            <a:endParaRPr lang="en-AU"/>
          </a:p>
        </p:txBody>
      </p:sp>
    </p:spTree>
    <p:extLst>
      <p:ext uri="{BB962C8B-B14F-4D97-AF65-F5344CB8AC3E}">
        <p14:creationId xmlns:p14="http://schemas.microsoft.com/office/powerpoint/2010/main" val="161369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BD78BD-796B-4BF5-9352-FDB8F694BDD8}" type="datetime1">
              <a:rPr lang="en-US" smtClean="0"/>
              <a:t>1/11/2023</a:t>
            </a:fld>
            <a:endParaRPr lang="en-US"/>
          </a:p>
        </p:txBody>
      </p:sp>
      <p:sp>
        <p:nvSpPr>
          <p:cNvPr id="5" name="Footer Placeholder 4"/>
          <p:cNvSpPr>
            <a:spLocks noGrp="1"/>
          </p:cNvSpPr>
          <p:nvPr>
            <p:ph type="ftr" sz="quarter" idx="11"/>
          </p:nvPr>
        </p:nvSpPr>
        <p:spPr/>
        <p:txBody>
          <a:bodyPr/>
          <a:lstStyle/>
          <a:p>
            <a:r>
              <a:rPr lang="en-US"/>
              <a:t>Unit code Unit title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48A6B-8545-4E52-A3BC-AD823A5E0488}" type="datetime1">
              <a:rPr lang="en-US" smtClean="0"/>
              <a:t>1/11/2023</a:t>
            </a:fld>
            <a:endParaRPr lang="en-US"/>
          </a:p>
        </p:txBody>
      </p:sp>
      <p:sp>
        <p:nvSpPr>
          <p:cNvPr id="5" name="Footer Placeholder 4"/>
          <p:cNvSpPr>
            <a:spLocks noGrp="1"/>
          </p:cNvSpPr>
          <p:nvPr>
            <p:ph type="ftr" sz="quarter" idx="11"/>
          </p:nvPr>
        </p:nvSpPr>
        <p:spPr/>
        <p:txBody>
          <a:bodyPr/>
          <a:lstStyle/>
          <a:p>
            <a:r>
              <a:rPr lang="en-US"/>
              <a:t>Unit code Unit title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1B2BB-BE6D-4712-A22A-AC737EAAB597}" type="datetime1">
              <a:rPr lang="en-US" smtClean="0"/>
              <a:t>1/11/2023</a:t>
            </a:fld>
            <a:endParaRPr lang="en-US"/>
          </a:p>
        </p:txBody>
      </p:sp>
      <p:sp>
        <p:nvSpPr>
          <p:cNvPr id="5" name="Footer Placeholder 4"/>
          <p:cNvSpPr>
            <a:spLocks noGrp="1"/>
          </p:cNvSpPr>
          <p:nvPr>
            <p:ph type="ftr" sz="quarter" idx="11"/>
          </p:nvPr>
        </p:nvSpPr>
        <p:spPr/>
        <p:txBody>
          <a:bodyPr/>
          <a:lstStyle/>
          <a:p>
            <a:r>
              <a:rPr lang="en-US"/>
              <a:t>Unit code Unit title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C0374-7323-4899-A285-30D4680251FF}" type="datetime1">
              <a:rPr lang="en-US" smtClean="0"/>
              <a:t>1/11/2023</a:t>
            </a:fld>
            <a:endParaRPr lang="en-US"/>
          </a:p>
        </p:txBody>
      </p:sp>
      <p:sp>
        <p:nvSpPr>
          <p:cNvPr id="5" name="Footer Placeholder 4"/>
          <p:cNvSpPr>
            <a:spLocks noGrp="1"/>
          </p:cNvSpPr>
          <p:nvPr>
            <p:ph type="ftr" sz="quarter" idx="11"/>
          </p:nvPr>
        </p:nvSpPr>
        <p:spPr/>
        <p:txBody>
          <a:bodyPr/>
          <a:lstStyle/>
          <a:p>
            <a:r>
              <a:rPr lang="en-US"/>
              <a:t>Unit code Unit title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4B2E7-0883-48F9-A2AE-E62B73A2CD8A}" type="datetime1">
              <a:rPr lang="en-US" smtClean="0"/>
              <a:t>1/11/2023</a:t>
            </a:fld>
            <a:endParaRPr lang="en-US"/>
          </a:p>
        </p:txBody>
      </p:sp>
      <p:sp>
        <p:nvSpPr>
          <p:cNvPr id="5" name="Footer Placeholder 4"/>
          <p:cNvSpPr>
            <a:spLocks noGrp="1"/>
          </p:cNvSpPr>
          <p:nvPr>
            <p:ph type="ftr" sz="quarter" idx="11"/>
          </p:nvPr>
        </p:nvSpPr>
        <p:spPr/>
        <p:txBody>
          <a:bodyPr/>
          <a:lstStyle/>
          <a:p>
            <a:r>
              <a:rPr lang="en-US"/>
              <a:t>Unit code Unit title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C75A4A-B286-41D1-8DC5-255BBBA32973}" type="datetime1">
              <a:rPr lang="en-US" smtClean="0"/>
              <a:t>1/11/2023</a:t>
            </a:fld>
            <a:endParaRPr lang="en-US"/>
          </a:p>
        </p:txBody>
      </p:sp>
      <p:sp>
        <p:nvSpPr>
          <p:cNvPr id="6" name="Footer Placeholder 5"/>
          <p:cNvSpPr>
            <a:spLocks noGrp="1"/>
          </p:cNvSpPr>
          <p:nvPr>
            <p:ph type="ftr" sz="quarter" idx="11"/>
          </p:nvPr>
        </p:nvSpPr>
        <p:spPr/>
        <p:txBody>
          <a:bodyPr/>
          <a:lstStyle/>
          <a:p>
            <a:r>
              <a:rPr lang="en-US"/>
              <a:t>Unit code Unit title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15A523-D0F7-40EF-A1C3-17B333BFBA64}" type="datetime1">
              <a:rPr lang="en-US" smtClean="0"/>
              <a:t>1/11/2023</a:t>
            </a:fld>
            <a:endParaRPr lang="en-US"/>
          </a:p>
        </p:txBody>
      </p:sp>
      <p:sp>
        <p:nvSpPr>
          <p:cNvPr id="8" name="Footer Placeholder 7"/>
          <p:cNvSpPr>
            <a:spLocks noGrp="1"/>
          </p:cNvSpPr>
          <p:nvPr>
            <p:ph type="ftr" sz="quarter" idx="11"/>
          </p:nvPr>
        </p:nvSpPr>
        <p:spPr/>
        <p:txBody>
          <a:bodyPr/>
          <a:lstStyle/>
          <a:p>
            <a:r>
              <a:rPr lang="en-US"/>
              <a:t>Unit code Unit title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0EC1C6-123F-405D-B9C1-3B5F2BC493E7}" type="datetime1">
              <a:rPr lang="en-US" smtClean="0"/>
              <a:t>1/11/2023</a:t>
            </a:fld>
            <a:endParaRPr lang="en-US"/>
          </a:p>
        </p:txBody>
      </p:sp>
      <p:sp>
        <p:nvSpPr>
          <p:cNvPr id="4" name="Footer Placeholder 3"/>
          <p:cNvSpPr>
            <a:spLocks noGrp="1"/>
          </p:cNvSpPr>
          <p:nvPr>
            <p:ph type="ftr" sz="quarter" idx="11"/>
          </p:nvPr>
        </p:nvSpPr>
        <p:spPr/>
        <p:txBody>
          <a:bodyPr/>
          <a:lstStyle/>
          <a:p>
            <a:r>
              <a:rPr lang="en-US"/>
              <a:t>Unit code Unit title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4B230-936C-4B14-9C23-DC5BFEFFC0E3}" type="datetime1">
              <a:rPr lang="en-US" smtClean="0"/>
              <a:t>1/11/2023</a:t>
            </a:fld>
            <a:endParaRPr lang="en-US"/>
          </a:p>
        </p:txBody>
      </p:sp>
      <p:sp>
        <p:nvSpPr>
          <p:cNvPr id="3" name="Footer Placeholder 2"/>
          <p:cNvSpPr>
            <a:spLocks noGrp="1"/>
          </p:cNvSpPr>
          <p:nvPr>
            <p:ph type="ftr" sz="quarter" idx="11"/>
          </p:nvPr>
        </p:nvSpPr>
        <p:spPr/>
        <p:txBody>
          <a:bodyPr/>
          <a:lstStyle/>
          <a:p>
            <a:r>
              <a:rPr lang="en-US"/>
              <a:t>Unit code Unit title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0F02B1DF-449B-1CA5-E0CD-F6B2F47A4C3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63800" y="9507855"/>
            <a:ext cx="3124200" cy="77914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5079D-DBB9-4D0D-96E8-FA0D521E7DD6}" type="datetime1">
              <a:rPr lang="en-US" smtClean="0"/>
              <a:t>1/11/2023</a:t>
            </a:fld>
            <a:endParaRPr lang="en-US"/>
          </a:p>
        </p:txBody>
      </p:sp>
      <p:sp>
        <p:nvSpPr>
          <p:cNvPr id="6" name="Footer Placeholder 5"/>
          <p:cNvSpPr>
            <a:spLocks noGrp="1"/>
          </p:cNvSpPr>
          <p:nvPr>
            <p:ph type="ftr" sz="quarter" idx="11"/>
          </p:nvPr>
        </p:nvSpPr>
        <p:spPr/>
        <p:txBody>
          <a:bodyPr/>
          <a:lstStyle/>
          <a:p>
            <a:r>
              <a:rPr lang="en-US"/>
              <a:t>Unit code Unit title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84028-E257-4309-A47A-A16337C13BB6}" type="datetime1">
              <a:rPr lang="en-US" smtClean="0"/>
              <a:t>1/11/2023</a:t>
            </a:fld>
            <a:endParaRPr lang="en-US"/>
          </a:p>
        </p:txBody>
      </p:sp>
      <p:sp>
        <p:nvSpPr>
          <p:cNvPr id="6" name="Footer Placeholder 5"/>
          <p:cNvSpPr>
            <a:spLocks noGrp="1"/>
          </p:cNvSpPr>
          <p:nvPr>
            <p:ph type="ftr" sz="quarter" idx="11"/>
          </p:nvPr>
        </p:nvSpPr>
        <p:spPr/>
        <p:txBody>
          <a:bodyPr/>
          <a:lstStyle/>
          <a:p>
            <a:r>
              <a:rPr lang="en-US"/>
              <a:t>Unit code Unit title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6FB01-A7E7-41C8-A8AA-BDABEF389F1E}" type="datetime1">
              <a:rPr lang="en-US" smtClean="0"/>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code Unit title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RafaelMagana/negotiations-when-good-communication-skills-count-65ff0c4b344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h_FNU96No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siness.qld.gov.au/running-business/employing/staff-development/mentori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youtube.com/watch?v=3fFQiLOtDk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radaustralia.com.au/diversity/what-does-equal-opportunity-in-the-workplace-mea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safeworkaustralia.gov.au/system/files/documents/1702/guide-preventing-responding-workplace-bullying.pdf" TargetMode="External"/><Relationship Id="rId4" Type="http://schemas.openxmlformats.org/officeDocument/2006/relationships/hyperlink" Target="https://www.ag.gov.au/rights-and-protections/human-rights-and-anti-discrimination/australias-anti-discrimination-la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humanrights.gov.au/our-work/employers/good-practice-guidelines-internal-complaint-process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YGyhCC4Dj6U"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tchworks.com.au/for-employers/employer-resources/diversity-plannin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CuT9LCVjqQ"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rallybright.com/team-dynamics"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umanrights.gov.au/our-work/education/face-facts-cultural-diversit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ultureamp.com/blog/benefits-diversity-in-workplac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iBmtH0Qx0Y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rahnqF4xsoY"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corporatefinanceinstitute.com/resources/careers/soft-skills/supportive-leadership/"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05vQ0Mnh8Q"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online.champlain.edu/blog/top-qualities-of-a-great-leader"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business.vic.gov.au/business-information/staff-and-hr/staff-management/train-and-develop-staff"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fairwork.gov.au/ArticleDocuments/711/Managing-underperformance-best-practice-guide.pdf.aspx"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KY5TWVz5ZDU"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hyperlink" Target="https://www.youtube.com/watch?v=mqkm788-Jk8" TargetMode="External"/><Relationship Id="rId4" Type="http://schemas.openxmlformats.org/officeDocument/2006/relationships/hyperlink" Target="https://www.youtube.com/watch?v=55n9pH_A0O8"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aussiechildcarenetwork.com.au/articles/childcare-articles/handling-conflicts"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s://www.shrm.org/resourcesandtools/tools-and-samples/policies/pages/cms_000517.asp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humanrights.gov.au/our-work/employers/good-practice-guidelines-internal-complaint-processes"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firstup.io/blog/15-ways-to-improve-diversity-and-inclusion-in-the-workplace/"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kvdHqS3ryw0"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vic.gov.au/dpc-diversity-and-inclusion-strategy-2019-2021/embedding-and-normalising-diversity-and-inclusion"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hbr.org/2021/06/how-to-set-and-meet-your-companys-diversity-goals"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eek.com.a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0" y="8136093"/>
            <a:ext cx="18288000" cy="2150907"/>
          </a:xfrm>
          <a:prstGeom prst="rect">
            <a:avLst/>
          </a:prstGeom>
          <a:solidFill>
            <a:schemeClr val="bg1"/>
          </a:solidFill>
        </p:spPr>
        <p:txBody>
          <a:bodyPr/>
          <a:lstStyle/>
          <a:p>
            <a:endParaRPr lang="en-AU" dirty="0"/>
          </a:p>
        </p:txBody>
      </p:sp>
      <p:sp>
        <p:nvSpPr>
          <p:cNvPr id="9" name="Rectangle 8">
            <a:extLst>
              <a:ext uri="{FF2B5EF4-FFF2-40B4-BE49-F238E27FC236}">
                <a16:creationId xmlns:a16="http://schemas.microsoft.com/office/drawing/2014/main" id="{82BD48EA-F806-4D7A-640C-C3CA915BAB55}"/>
              </a:ext>
            </a:extLst>
          </p:cNvPr>
          <p:cNvSpPr>
            <a:spLocks noGrp="1" noRot="1" noMove="1" noResize="1" noEditPoints="1" noAdjustHandles="1" noChangeArrowheads="1" noChangeShapeType="1"/>
          </p:cNvSpPr>
          <p:nvPr/>
        </p:nvSpPr>
        <p:spPr>
          <a:xfrm>
            <a:off x="0" y="-41590"/>
            <a:ext cx="18288000" cy="8177682"/>
          </a:xfrm>
          <a:prstGeom prst="rect">
            <a:avLst/>
          </a:prstGeom>
          <a:solidFill>
            <a:srgbClr val="FBD5A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3"/>
          <p:cNvSpPr txBox="1"/>
          <p:nvPr/>
        </p:nvSpPr>
        <p:spPr>
          <a:xfrm>
            <a:off x="1047750" y="2150908"/>
            <a:ext cx="7120939" cy="1000274"/>
          </a:xfrm>
          <a:prstGeom prst="rect">
            <a:avLst/>
          </a:prstGeom>
        </p:spPr>
        <p:txBody>
          <a:bodyPr lIns="0" tIns="0" rIns="0" bIns="0" rtlCol="0" anchor="t">
            <a:spAutoFit/>
          </a:bodyPr>
          <a:lstStyle/>
          <a:p>
            <a:pPr>
              <a:lnSpc>
                <a:spcPts val="7800"/>
              </a:lnSpc>
            </a:pPr>
            <a:r>
              <a:rPr lang="en-US" sz="6000" b="1" spc="1000" dirty="0">
                <a:solidFill>
                  <a:srgbClr val="6A5138"/>
                </a:solidFill>
                <a:latin typeface="Cordia New" panose="020B0304020202020204" pitchFamily="34" charset="-34"/>
                <a:cs typeface="Cordia New" panose="020B0304020202020204" pitchFamily="34" charset="-34"/>
              </a:rPr>
              <a:t>RIILAT402E</a:t>
            </a:r>
          </a:p>
        </p:txBody>
      </p:sp>
      <p:grpSp>
        <p:nvGrpSpPr>
          <p:cNvPr id="4" name="Group 4"/>
          <p:cNvGrpSpPr/>
          <p:nvPr/>
        </p:nvGrpSpPr>
        <p:grpSpPr>
          <a:xfrm>
            <a:off x="1028700" y="876300"/>
            <a:ext cx="17590875" cy="227806"/>
            <a:chOff x="0" y="-24217"/>
            <a:chExt cx="23454501" cy="303741"/>
          </a:xfrm>
          <a:solidFill>
            <a:srgbClr val="6A5138"/>
          </a:solidFill>
        </p:grpSpPr>
        <p:sp>
          <p:nvSpPr>
            <p:cNvPr id="5" name="AutoShape 5"/>
            <p:cNvSpPr/>
            <p:nvPr/>
          </p:nvSpPr>
          <p:spPr>
            <a:xfrm>
              <a:off x="0" y="125899"/>
              <a:ext cx="23454501" cy="27726"/>
            </a:xfrm>
            <a:prstGeom prst="rect">
              <a:avLst/>
            </a:prstGeom>
            <a:grpFill/>
          </p:spPr>
        </p:sp>
        <p:sp>
          <p:nvSpPr>
            <p:cNvPr id="6" name="AutoShape 6"/>
            <p:cNvSpPr/>
            <p:nvPr/>
          </p:nvSpPr>
          <p:spPr>
            <a:xfrm>
              <a:off x="0" y="-24217"/>
              <a:ext cx="292033" cy="279523"/>
            </a:xfrm>
            <a:prstGeom prst="rect">
              <a:avLst/>
            </a:prstGeom>
            <a:grpFill/>
          </p:spPr>
        </p:sp>
        <p:sp>
          <p:nvSpPr>
            <p:cNvPr id="7" name="AutoShape 7"/>
            <p:cNvSpPr/>
            <p:nvPr/>
          </p:nvSpPr>
          <p:spPr>
            <a:xfrm>
              <a:off x="7770499" y="0"/>
              <a:ext cx="292033" cy="279524"/>
            </a:xfrm>
            <a:prstGeom prst="rect">
              <a:avLst/>
            </a:prstGeom>
            <a:grpFill/>
          </p:spPr>
        </p:sp>
        <p:sp>
          <p:nvSpPr>
            <p:cNvPr id="8" name="AutoShape 8"/>
            <p:cNvSpPr/>
            <p:nvPr/>
          </p:nvSpPr>
          <p:spPr>
            <a:xfrm>
              <a:off x="15540998" y="0"/>
              <a:ext cx="292033" cy="279524"/>
            </a:xfrm>
            <a:prstGeom prst="rect">
              <a:avLst/>
            </a:prstGeom>
            <a:grpFill/>
          </p:spPr>
        </p:sp>
      </p:grpSp>
      <p:sp>
        <p:nvSpPr>
          <p:cNvPr id="10" name="TextBox 10"/>
          <p:cNvSpPr txBox="1"/>
          <p:nvPr/>
        </p:nvSpPr>
        <p:spPr>
          <a:xfrm>
            <a:off x="2161951" y="3690310"/>
            <a:ext cx="13964097" cy="1923604"/>
          </a:xfrm>
          <a:prstGeom prst="rect">
            <a:avLst/>
          </a:prstGeom>
        </p:spPr>
        <p:txBody>
          <a:bodyPr wrap="square" lIns="0" tIns="0" rIns="0" bIns="0" rtlCol="0" anchor="t">
            <a:spAutoFit/>
          </a:bodyPr>
          <a:lstStyle/>
          <a:p>
            <a:pPr>
              <a:lnSpc>
                <a:spcPts val="7500"/>
              </a:lnSpc>
            </a:pPr>
            <a:r>
              <a:rPr lang="en-US" sz="6000" b="1" spc="300" dirty="0">
                <a:solidFill>
                  <a:srgbClr val="6A5138"/>
                </a:solidFill>
                <a:latin typeface="Cordia New" panose="020B0304020202020204" pitchFamily="34" charset="-34"/>
                <a:cs typeface="Cordia New" panose="020B0304020202020204" pitchFamily="34" charset="-34"/>
              </a:rPr>
              <a:t>PROVIDE LEADERSHIP IN THE SUPERVISION OF DIVERSE WORK TEAMS</a:t>
            </a:r>
          </a:p>
        </p:txBody>
      </p:sp>
      <p:pic>
        <p:nvPicPr>
          <p:cNvPr id="12" name="Picture 11">
            <a:extLst>
              <a:ext uri="{FF2B5EF4-FFF2-40B4-BE49-F238E27FC236}">
                <a16:creationId xmlns:a16="http://schemas.microsoft.com/office/drawing/2014/main" id="{21B82008-B7B8-54BF-8CB8-47A6A85C124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8372" y="8099425"/>
            <a:ext cx="5876290" cy="218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C428DC1C-F0EB-DAC9-054E-B47C305B6D40}"/>
              </a:ext>
            </a:extLst>
          </p:cNvPr>
          <p:cNvSpPr txBox="1"/>
          <p:nvPr/>
        </p:nvSpPr>
        <p:spPr>
          <a:xfrm>
            <a:off x="1028700" y="1676834"/>
            <a:ext cx="12687300" cy="2776401"/>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NEGOTIATING EXPECTATIONS AND CONDITIONS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Negotiation may include a revision of a work plan, individual performance plan, work tasks, work conditions, addressing potential conflict or discussing how expectations and conditions can be developed (for example by using a mentor). </a:t>
            </a:r>
          </a:p>
        </p:txBody>
      </p:sp>
    </p:spTree>
    <p:extLst>
      <p:ext uri="{BB962C8B-B14F-4D97-AF65-F5344CB8AC3E}">
        <p14:creationId xmlns:p14="http://schemas.microsoft.com/office/powerpoint/2010/main" val="24067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73871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Review the following tips for communication skills for negotiation.</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https://medium.com/@RafaelMagana/negotiations-when-good-communication-skills-count-65ff0c4b3449</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 and keep for future reference.</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11</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06585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68612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video on how to negotiate better.</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https://www.youtube.com/watch?v=6h_FNU96No4</a:t>
            </a:r>
            <a:r>
              <a:rPr lang="en-US" sz="3000" spc="25" dirty="0">
                <a:solidFill>
                  <a:srgbClr val="6A5138"/>
                </a:solidFill>
                <a:latin typeface="Arial" panose="020B0604020202020204" pitchFamily="34" charset="0"/>
                <a:cs typeface="Arial" panose="020B0604020202020204" pitchFamily="34" charset="0"/>
              </a:rPr>
              <a:t> (04:18)</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 to reflect on what you have watched.</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12</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41998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7613AFB5-6C7B-58F2-45EE-C8F40E62BFDB}"/>
              </a:ext>
            </a:extLst>
          </p:cNvPr>
          <p:cNvSpPr txBox="1"/>
          <p:nvPr/>
        </p:nvSpPr>
        <p:spPr>
          <a:xfrm>
            <a:off x="1028700" y="1676834"/>
            <a:ext cx="8115300" cy="3302699"/>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MENTORING</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Mentoring in the context of a workplace is where a mentor assists a mentee to achieve their career goals through passing on their own knowledge, skills and experience according to a structured mentoring approach. </a:t>
            </a:r>
          </a:p>
        </p:txBody>
      </p:sp>
      <p:pic>
        <p:nvPicPr>
          <p:cNvPr id="15" name="Picture 14" descr="A picture containing text, wall, indoor, person&#10;&#10;Description automatically generated">
            <a:extLst>
              <a:ext uri="{FF2B5EF4-FFF2-40B4-BE49-F238E27FC236}">
                <a16:creationId xmlns:a16="http://schemas.microsoft.com/office/drawing/2014/main" id="{A3800ED9-C013-4A8D-E4DC-E0E78B9486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753"/>
          <a:stretch/>
        </p:blipFill>
        <p:spPr bwMode="auto">
          <a:xfrm>
            <a:off x="10134600" y="2380001"/>
            <a:ext cx="6809740" cy="4053115"/>
          </a:xfrm>
          <a:prstGeom prst="rect">
            <a:avLst/>
          </a:prstGeom>
          <a:ln w="38100">
            <a:solidFill>
              <a:srgbClr val="6A5138"/>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60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94520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 AND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There are numerous sources of excellent information about mentoring. Here are two sources of information that you could review.</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https://www.business.qld.gov.au/running-business/employing/staff-development/mentoring</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Don’t confuse coaching with mentoring. Watch this short video discussing the difference between coaching and mentoring.</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4"/>
              </a:rPr>
              <a:t>https://www.youtube.com/watch?v=3fFQiLOtDkc</a:t>
            </a:r>
            <a:r>
              <a:rPr lang="en-US" sz="3000" spc="25" dirty="0">
                <a:solidFill>
                  <a:srgbClr val="6A5138"/>
                </a:solidFill>
                <a:latin typeface="Arial" panose="020B0604020202020204" pitchFamily="34" charset="0"/>
                <a:cs typeface="Arial" panose="020B0604020202020204" pitchFamily="34" charset="0"/>
              </a:rPr>
              <a:t> (02:58)</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03721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525297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PRACTICAL</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Prepare for your assessment by making notes on:</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the benefits of mentoring</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expectations that would exist for a mentoring role</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rewards you could offer to encourage someone to take on a mentoring role</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expectations of the arrangements</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outcomes and changes in </a:t>
            </a:r>
            <a:r>
              <a:rPr lang="en-US" sz="3000" spc="25" dirty="0" err="1">
                <a:solidFill>
                  <a:srgbClr val="6A5138"/>
                </a:solidFill>
                <a:latin typeface="Arial" panose="020B0604020202020204" pitchFamily="34" charset="0"/>
                <a:cs typeface="Arial" panose="020B0604020202020204" pitchFamily="34" charset="0"/>
              </a:rPr>
              <a:t>behaviour</a:t>
            </a:r>
            <a:r>
              <a:rPr lang="en-US" sz="3000" spc="25" dirty="0">
                <a:solidFill>
                  <a:srgbClr val="6A5138"/>
                </a:solidFill>
                <a:latin typeface="Arial" panose="020B0604020202020204" pitchFamily="34" charset="0"/>
                <a:cs typeface="Arial" panose="020B0604020202020204" pitchFamily="34" charset="0"/>
              </a:rPr>
              <a:t> that would be expected.</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15</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42126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6" name="TextBox 4">
            <a:extLst>
              <a:ext uri="{FF2B5EF4-FFF2-40B4-BE49-F238E27FC236}">
                <a16:creationId xmlns:a16="http://schemas.microsoft.com/office/drawing/2014/main" id="{3C4209F3-3051-622A-E8A5-1B9A6CD5379F}"/>
              </a:ext>
            </a:extLst>
          </p:cNvPr>
          <p:cNvSpPr txBox="1"/>
          <p:nvPr/>
        </p:nvSpPr>
        <p:spPr>
          <a:xfrm>
            <a:off x="1028700" y="1676834"/>
            <a:ext cx="12687300" cy="23525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EXPLORING CULTURAL FACTORS AND VALUES AND ASSOCIATED OBLIGATIONS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It’s important to have a closer look at cultural factors and values as this will assist you in supporting and leading your work team. </a:t>
            </a:r>
          </a:p>
        </p:txBody>
      </p:sp>
    </p:spTree>
    <p:extLst>
      <p:ext uri="{BB962C8B-B14F-4D97-AF65-F5344CB8AC3E}">
        <p14:creationId xmlns:p14="http://schemas.microsoft.com/office/powerpoint/2010/main" val="11290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430939"/>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RESEARCH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Thinking about Indigenous peoples and the impact of </a:t>
            </a:r>
            <a:r>
              <a:rPr lang="en-US" sz="3000" spc="25" dirty="0" err="1">
                <a:solidFill>
                  <a:srgbClr val="6A5138"/>
                </a:solidFill>
                <a:latin typeface="Arial" panose="020B0604020202020204" pitchFamily="34" charset="0"/>
                <a:cs typeface="Arial" panose="020B0604020202020204" pitchFamily="34" charset="0"/>
              </a:rPr>
              <a:t>colonisation</a:t>
            </a:r>
            <a:r>
              <a:rPr lang="en-US" sz="3000" spc="25" dirty="0">
                <a:solidFill>
                  <a:srgbClr val="6A5138"/>
                </a:solidFill>
                <a:latin typeface="Arial" panose="020B0604020202020204" pitchFamily="34" charset="0"/>
                <a:cs typeface="Arial" panose="020B0604020202020204" pitchFamily="34" charset="0"/>
              </a:rPr>
              <a:t>, have a closer look at common customs, languages and the environment of Indigenous peoples compared to other Australians. Complete the table. You will be able to use your findings to complete a knowledge question in assessment task 1.</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58766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1325748"/>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 AND REFLECT</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articles then reflect on the questions provided for this activity.</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187346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378343"/>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DISCUSS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Each member of the group should write a brief background about their cultural heritage and any identified barriers or factors that have affected their work.</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19</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14756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685800" y="1206789"/>
            <a:ext cx="16971348" cy="8196478"/>
          </a:xfrm>
          <a:prstGeom prst="rect">
            <a:avLst/>
          </a:prstGeom>
          <a:solidFill>
            <a:srgbClr val="FBD5AF"/>
          </a:solidFill>
        </p:spPr>
      </p:sp>
      <p:sp>
        <p:nvSpPr>
          <p:cNvPr id="3" name="TextBox 3"/>
          <p:cNvSpPr txBox="1"/>
          <p:nvPr/>
        </p:nvSpPr>
        <p:spPr>
          <a:xfrm>
            <a:off x="1496274" y="2178639"/>
            <a:ext cx="11188174" cy="3031599"/>
          </a:xfrm>
          <a:prstGeom prst="rect">
            <a:avLst/>
          </a:prstGeom>
        </p:spPr>
        <p:txBody>
          <a:bodyPr wrap="square" lIns="0" tIns="0" rIns="0" bIns="0" rtlCol="0" anchor="t">
            <a:spAutoFit/>
          </a:bodyPr>
          <a:lstStyle/>
          <a:p>
            <a:pPr>
              <a:lnSpc>
                <a:spcPct val="114000"/>
              </a:lnSpc>
              <a:spcBef>
                <a:spcPts val="600"/>
              </a:spcBef>
              <a:spcAft>
                <a:spcPts val="1800"/>
              </a:spcAft>
            </a:pPr>
            <a:r>
              <a:rPr lang="en-US" sz="5000" b="1" spc="192" dirty="0">
                <a:solidFill>
                  <a:srgbClr val="6A5138">
                    <a:alpha val="73000"/>
                  </a:srgbClr>
                </a:solidFill>
                <a:latin typeface="Cordia New" panose="020B0304020202020204" pitchFamily="34" charset="-34"/>
                <a:cs typeface="Cordia New" panose="020B0304020202020204" pitchFamily="34" charset="-34"/>
              </a:rPr>
              <a:t>TOPIC 1: </a:t>
            </a:r>
          </a:p>
          <a:p>
            <a:pPr>
              <a:spcBef>
                <a:spcPts val="600"/>
              </a:spcBef>
              <a:spcAft>
                <a:spcPts val="600"/>
              </a:spcAft>
            </a:pPr>
            <a:r>
              <a:rPr lang="en-US" sz="6000" b="1" spc="300" dirty="0">
                <a:solidFill>
                  <a:srgbClr val="6A5138">
                    <a:alpha val="73000"/>
                  </a:srgbClr>
                </a:solidFill>
                <a:latin typeface="Cordia New" panose="020B0304020202020204" pitchFamily="34" charset="-34"/>
                <a:cs typeface="Cordia New" panose="020B0304020202020204" pitchFamily="34" charset="-34"/>
              </a:rPr>
              <a:t>WHAT SUPPORT DO DIVERSE WORK TEAMS NEED?</a:t>
            </a:r>
          </a:p>
        </p:txBody>
      </p:sp>
      <p:grpSp>
        <p:nvGrpSpPr>
          <p:cNvPr id="17" name="Group 16">
            <a:extLst>
              <a:ext uri="{FF2B5EF4-FFF2-40B4-BE49-F238E27FC236}">
                <a16:creationId xmlns:a16="http://schemas.microsoft.com/office/drawing/2014/main" id="{9BC53F16-C04B-4406-BBF9-D518BC5BACFE}"/>
              </a:ext>
            </a:extLst>
          </p:cNvPr>
          <p:cNvGrpSpPr/>
          <p:nvPr/>
        </p:nvGrpSpPr>
        <p:grpSpPr>
          <a:xfrm>
            <a:off x="1028700" y="495300"/>
            <a:ext cx="17259300" cy="218203"/>
            <a:chOff x="1028700" y="723900"/>
            <a:chExt cx="17259300" cy="218203"/>
          </a:xfrm>
          <a:solidFill>
            <a:srgbClr val="806244"/>
          </a:solidFill>
        </p:grpSpPr>
        <p:sp>
          <p:nvSpPr>
            <p:cNvPr id="6" name="AutoShape 6"/>
            <p:cNvSpPr/>
            <p:nvPr/>
          </p:nvSpPr>
          <p:spPr>
            <a:xfrm>
              <a:off x="1044000" y="826884"/>
              <a:ext cx="17244000" cy="20795"/>
            </a:xfrm>
            <a:prstGeom prst="rect">
              <a:avLst/>
            </a:prstGeom>
            <a:grpFill/>
          </p:spPr>
        </p:sp>
        <p:sp>
          <p:nvSpPr>
            <p:cNvPr id="7" name="AutoShape 7"/>
            <p:cNvSpPr/>
            <p:nvPr/>
          </p:nvSpPr>
          <p:spPr>
            <a:xfrm>
              <a:off x="1028700" y="723900"/>
              <a:ext cx="219025" cy="209643"/>
            </a:xfrm>
            <a:prstGeom prst="rect">
              <a:avLst/>
            </a:prstGeom>
            <a:grpFill/>
          </p:spPr>
        </p:sp>
        <p:sp>
          <p:nvSpPr>
            <p:cNvPr id="8" name="AutoShape 8"/>
            <p:cNvSpPr/>
            <p:nvPr/>
          </p:nvSpPr>
          <p:spPr>
            <a:xfrm>
              <a:off x="6856574" y="732460"/>
              <a:ext cx="219025" cy="209643"/>
            </a:xfrm>
            <a:prstGeom prst="rect">
              <a:avLst/>
            </a:prstGeom>
            <a:grpFill/>
          </p:spPr>
        </p:sp>
        <p:sp>
          <p:nvSpPr>
            <p:cNvPr id="9" name="AutoShape 9"/>
            <p:cNvSpPr/>
            <p:nvPr/>
          </p:nvSpPr>
          <p:spPr>
            <a:xfrm>
              <a:off x="12684448" y="732460"/>
              <a:ext cx="219025" cy="209643"/>
            </a:xfrm>
            <a:prstGeom prst="rect">
              <a:avLst/>
            </a:prstGeom>
            <a:grpFill/>
          </p:spPr>
        </p:sp>
      </p:grpSp>
      <p:sp>
        <p:nvSpPr>
          <p:cNvPr id="21" name="Slide Number Placeholder 10">
            <a:extLst>
              <a:ext uri="{FF2B5EF4-FFF2-40B4-BE49-F238E27FC236}">
                <a16:creationId xmlns:a16="http://schemas.microsoft.com/office/drawing/2014/main" id="{C32E7D86-0184-7F85-4C4D-F35BE011F195}"/>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a:t>
            </a:fld>
            <a:endParaRPr lang="en-US" sz="1500" dirty="0">
              <a:solidFill>
                <a:srgbClr val="6A5138"/>
              </a:solidFill>
              <a:latin typeface="Cordia New" panose="020B0304020202020204" pitchFamily="34" charset="-34"/>
              <a:cs typeface="Cordia New" panose="020B0304020202020204" pitchFamily="34" charset="-34"/>
            </a:endParaRPr>
          </a:p>
        </p:txBody>
      </p:sp>
      <p:pic>
        <p:nvPicPr>
          <p:cNvPr id="15" name="Picture 14" descr="Diagram&#10;&#10;Description automatically generated with medium confidence">
            <a:extLst>
              <a:ext uri="{FF2B5EF4-FFF2-40B4-BE49-F238E27FC236}">
                <a16:creationId xmlns:a16="http://schemas.microsoft.com/office/drawing/2014/main" id="{E1051AF8-A39A-FF85-EA62-3B93E85EC0D7}"/>
              </a:ext>
            </a:extLst>
          </p:cNvPr>
          <p:cNvPicPr>
            <a:picLocks noChangeAspect="1"/>
          </p:cNvPicPr>
          <p:nvPr/>
        </p:nvPicPr>
        <p:blipFill rotWithShape="1">
          <a:blip r:embed="rId3">
            <a:extLst>
              <a:ext uri="{28A0092B-C50C-407E-A947-70E740481C1C}">
                <a14:useLocalDpi xmlns:a14="http://schemas.microsoft.com/office/drawing/2010/main" val="0"/>
              </a:ext>
            </a:extLst>
          </a:blip>
          <a:srcRect t="51481"/>
          <a:stretch/>
        </p:blipFill>
        <p:spPr>
          <a:xfrm>
            <a:off x="11277600" y="4993779"/>
            <a:ext cx="5977509" cy="4102120"/>
          </a:xfrm>
          <a:prstGeom prst="rect">
            <a:avLst/>
          </a:prstGeom>
        </p:spPr>
      </p:pic>
      <p:sp>
        <p:nvSpPr>
          <p:cNvPr id="4" name="Footer Placeholder 9">
            <a:extLst>
              <a:ext uri="{FF2B5EF4-FFF2-40B4-BE49-F238E27FC236}">
                <a16:creationId xmlns:a16="http://schemas.microsoft.com/office/drawing/2014/main" id="{66969D3E-3ED3-86BE-91F4-4D617E54B72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129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5192F2DD-F444-0FDB-98FF-F7489AF44103}"/>
              </a:ext>
            </a:extLst>
          </p:cNvPr>
          <p:cNvSpPr txBox="1"/>
          <p:nvPr/>
        </p:nvSpPr>
        <p:spPr>
          <a:xfrm>
            <a:off x="1028700" y="1676834"/>
            <a:ext cx="12687300" cy="527862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HARASSMENT, DISCRIMINATION AND BULLYING</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Age Discrimination Act 2004</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Disability Discrimination Act 1992</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Racial Discrimination Act 1975</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Sex Discrimination Act 1984</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Australian Human Rights Commission Act 1986</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Equal Opportunity Act 1984</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Model </a:t>
            </a:r>
            <a:r>
              <a:rPr lang="en-US" sz="3000" spc="25" dirty="0" err="1">
                <a:solidFill>
                  <a:srgbClr val="6A5138"/>
                </a:solidFill>
                <a:latin typeface="Arial" panose="020B0604020202020204" pitchFamily="34" charset="0"/>
                <a:cs typeface="Arial" panose="020B0604020202020204" pitchFamily="34" charset="0"/>
              </a:rPr>
              <a:t>WHS</a:t>
            </a:r>
            <a:r>
              <a:rPr lang="en-US" sz="3000" spc="25" dirty="0">
                <a:solidFill>
                  <a:srgbClr val="6A5138"/>
                </a:solidFill>
                <a:latin typeface="Arial" panose="020B0604020202020204" pitchFamily="34" charset="0"/>
                <a:cs typeface="Arial" panose="020B0604020202020204" pitchFamily="34" charset="0"/>
              </a:rPr>
              <a:t> laws </a:t>
            </a:r>
          </a:p>
        </p:txBody>
      </p:sp>
    </p:spTree>
    <p:extLst>
      <p:ext uri="{BB962C8B-B14F-4D97-AF65-F5344CB8AC3E}">
        <p14:creationId xmlns:p14="http://schemas.microsoft.com/office/powerpoint/2010/main" val="124265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5471498"/>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more on Australia’s discrimination and equal opportunity law.</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https://gradaustralia.com.au/diversity/what-does-equal-opportunity-in-the-workplace-mean</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4"/>
              </a:rPr>
              <a:t>https://www.ag.gov.au/rights-and-protections/human-rights-and-anti-discrimination/australias-anti-discrimination-law</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5"/>
              </a:rPr>
              <a:t>https://www.safeworkaustralia.gov.au/system/files/documents/1702/guide-preventing-responding-workplace-bullying.pdf</a:t>
            </a:r>
            <a:r>
              <a:rPr lang="en-US" sz="3000" spc="25" dirty="0">
                <a:solidFill>
                  <a:srgbClr val="6A5138"/>
                </a:solidFill>
                <a:latin typeface="Arial" panose="020B0604020202020204" pitchFamily="34" charset="0"/>
                <a:cs typeface="Arial" panose="020B0604020202020204" pitchFamily="34" charset="0"/>
              </a:rPr>
              <a:t> </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21</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73163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22</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396D4DF6-311E-3795-B38E-466D3C4F8A63}"/>
              </a:ext>
            </a:extLst>
          </p:cNvPr>
          <p:cNvSpPr txBox="1"/>
          <p:nvPr/>
        </p:nvSpPr>
        <p:spPr>
          <a:xfrm>
            <a:off x="1028700" y="1676834"/>
            <a:ext cx="11163300" cy="23525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COMPLAINTS ABOUT HARASSMENT, DISCRIMINATION AND BULLYING</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If a person at work feels they are being harassed, discriminated or bullied, they may choose to complain about this. </a:t>
            </a:r>
          </a:p>
        </p:txBody>
      </p:sp>
      <p:pic>
        <p:nvPicPr>
          <p:cNvPr id="15" name="Picture 14" descr="A person sitting at a table&#10;&#10;Description automatically generated with medium confidence">
            <a:extLst>
              <a:ext uri="{FF2B5EF4-FFF2-40B4-BE49-F238E27FC236}">
                <a16:creationId xmlns:a16="http://schemas.microsoft.com/office/drawing/2014/main" id="{8F00997C-B7B0-A5EA-D803-A40AB3768A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06400" y="1492987"/>
            <a:ext cx="3733800" cy="5600700"/>
          </a:xfrm>
          <a:prstGeom prst="rect">
            <a:avLst/>
          </a:prstGeom>
          <a:ln w="38100">
            <a:solidFill>
              <a:srgbClr val="6A5138"/>
            </a:solidFill>
          </a:ln>
        </p:spPr>
      </p:pic>
    </p:spTree>
    <p:extLst>
      <p:ext uri="{BB962C8B-B14F-4D97-AF65-F5344CB8AC3E}">
        <p14:creationId xmlns:p14="http://schemas.microsoft.com/office/powerpoint/2010/main" val="409068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26501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good practice guidelines for an internal complaints process.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https://www.humanrights.gov.au/our-work/employers/good-practice-guidelines-internal-complaint-processes</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 and keep for future reference.</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15005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6" name="TextBox 4">
            <a:extLst>
              <a:ext uri="{FF2B5EF4-FFF2-40B4-BE49-F238E27FC236}">
                <a16:creationId xmlns:a16="http://schemas.microsoft.com/office/drawing/2014/main" id="{09549609-3004-C6A3-B8F7-073F3965AC24}"/>
              </a:ext>
            </a:extLst>
          </p:cNvPr>
          <p:cNvSpPr txBox="1"/>
          <p:nvPr/>
        </p:nvSpPr>
        <p:spPr>
          <a:xfrm>
            <a:off x="1028700" y="1676834"/>
            <a:ext cx="12687300" cy="2776401"/>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USING NETWORKS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In terms of cultural factors/values, obligations around harassment, discrimination and bullying and conflict that can arise, it can be useful to draw on networks which can then help you to effective support and lead your work team. </a:t>
            </a:r>
          </a:p>
        </p:txBody>
      </p:sp>
    </p:spTree>
    <p:extLst>
      <p:ext uri="{BB962C8B-B14F-4D97-AF65-F5344CB8AC3E}">
        <p14:creationId xmlns:p14="http://schemas.microsoft.com/office/powerpoint/2010/main" val="90895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73871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RESEARCH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Research networks that could assist you to develop your cultural awareness.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at least two </a:t>
            </a:r>
            <a:r>
              <a:rPr lang="en-US" sz="3000" spc="25" dirty="0" err="1">
                <a:solidFill>
                  <a:srgbClr val="6A5138"/>
                </a:solidFill>
                <a:latin typeface="Arial" panose="020B0604020202020204" pitchFamily="34" charset="0"/>
                <a:cs typeface="Arial" panose="020B0604020202020204" pitchFamily="34" charset="0"/>
              </a:rPr>
              <a:t>organisations</a:t>
            </a:r>
            <a:r>
              <a:rPr lang="en-US" sz="3000" spc="25" dirty="0">
                <a:solidFill>
                  <a:srgbClr val="6A5138"/>
                </a:solidFill>
                <a:latin typeface="Arial" panose="020B0604020202020204" pitchFamily="34" charset="0"/>
                <a:cs typeface="Arial" panose="020B0604020202020204" pitchFamily="34" charset="0"/>
              </a:rPr>
              <a:t> giving the name of the </a:t>
            </a:r>
            <a:r>
              <a:rPr lang="en-US" sz="3000" spc="25" dirty="0" err="1">
                <a:solidFill>
                  <a:srgbClr val="6A5138"/>
                </a:solidFill>
                <a:latin typeface="Arial" panose="020B0604020202020204" pitchFamily="34" charset="0"/>
                <a:cs typeface="Arial" panose="020B0604020202020204" pitchFamily="34" charset="0"/>
              </a:rPr>
              <a:t>organisation</a:t>
            </a:r>
            <a:r>
              <a:rPr lang="en-US" sz="3000" spc="25" dirty="0">
                <a:solidFill>
                  <a:srgbClr val="6A5138"/>
                </a:solidFill>
                <a:latin typeface="Arial" panose="020B0604020202020204" pitchFamily="34" charset="0"/>
                <a:cs typeface="Arial" panose="020B0604020202020204" pitchFamily="34" charset="0"/>
              </a:rPr>
              <a:t> and the services they offer, as well as the link to their website.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Make notes on your findings.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25</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72487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7" name="TextBox 4">
            <a:extLst>
              <a:ext uri="{FF2B5EF4-FFF2-40B4-BE49-F238E27FC236}">
                <a16:creationId xmlns:a16="http://schemas.microsoft.com/office/drawing/2014/main" id="{6E9D8FF4-351A-96E2-70A8-A62620082211}"/>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PERFORMANCE EXPECTATIONS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If an </a:t>
            </a:r>
            <a:r>
              <a:rPr lang="en-US" sz="3000" spc="25" dirty="0" err="1">
                <a:solidFill>
                  <a:srgbClr val="6A5138"/>
                </a:solidFill>
                <a:latin typeface="Arial" panose="020B0604020202020204" pitchFamily="34" charset="0"/>
                <a:cs typeface="Arial" panose="020B0604020202020204" pitchFamily="34" charset="0"/>
              </a:rPr>
              <a:t>organisation</a:t>
            </a:r>
            <a:r>
              <a:rPr lang="en-US" sz="3000" spc="25" dirty="0">
                <a:solidFill>
                  <a:srgbClr val="6A5138"/>
                </a:solidFill>
                <a:latin typeface="Arial" panose="020B0604020202020204" pitchFamily="34" charset="0"/>
                <a:cs typeface="Arial" panose="020B0604020202020204" pitchFamily="34" charset="0"/>
              </a:rPr>
              <a:t> has a performance management system, it provides a framework for performance expectations that align to its objectives, values and practices. </a:t>
            </a:r>
          </a:p>
        </p:txBody>
      </p:sp>
    </p:spTree>
    <p:extLst>
      <p:ext uri="{BB962C8B-B14F-4D97-AF65-F5344CB8AC3E}">
        <p14:creationId xmlns:p14="http://schemas.microsoft.com/office/powerpoint/2010/main" val="133091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74439FFC-FCCC-25F7-749D-89B4C6D392E3}"/>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SELECTION AND RECRUITMENT OF STAFF</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Recruiting a diverse team of workers is relatively easy. Finding people with the right attitude who are open-minded and represent different ways of thinking is the key. </a:t>
            </a:r>
          </a:p>
        </p:txBody>
      </p:sp>
    </p:spTree>
    <p:extLst>
      <p:ext uri="{BB962C8B-B14F-4D97-AF65-F5344CB8AC3E}">
        <p14:creationId xmlns:p14="http://schemas.microsoft.com/office/powerpoint/2010/main" val="128125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73871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The following video produced by The European Commission is to promote the benefits of successful recruitment and management of diverse workplaces.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https://www.youtube.com/watch?v=YGyhCC4Dj6U</a:t>
            </a:r>
            <a:r>
              <a:rPr lang="en-US" sz="3000" spc="25" dirty="0">
                <a:solidFill>
                  <a:srgbClr val="6A5138"/>
                </a:solidFill>
                <a:latin typeface="Arial" panose="020B0604020202020204" pitchFamily="34" charset="0"/>
                <a:cs typeface="Arial" panose="020B0604020202020204" pitchFamily="34" charset="0"/>
              </a:rPr>
              <a:t> (09:56)</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1651829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685800" y="1206789"/>
            <a:ext cx="16971348" cy="8196478"/>
          </a:xfrm>
          <a:prstGeom prst="rect">
            <a:avLst/>
          </a:prstGeom>
          <a:solidFill>
            <a:srgbClr val="FBD5AF"/>
          </a:solidFill>
        </p:spPr>
      </p:sp>
      <p:sp>
        <p:nvSpPr>
          <p:cNvPr id="3" name="TextBox 3"/>
          <p:cNvSpPr txBox="1"/>
          <p:nvPr/>
        </p:nvSpPr>
        <p:spPr>
          <a:xfrm>
            <a:off x="1496274" y="2178639"/>
            <a:ext cx="11188174" cy="3031599"/>
          </a:xfrm>
          <a:prstGeom prst="rect">
            <a:avLst/>
          </a:prstGeom>
        </p:spPr>
        <p:txBody>
          <a:bodyPr wrap="square" lIns="0" tIns="0" rIns="0" bIns="0" rtlCol="0" anchor="t">
            <a:spAutoFit/>
          </a:bodyPr>
          <a:lstStyle/>
          <a:p>
            <a:pPr>
              <a:lnSpc>
                <a:spcPct val="114000"/>
              </a:lnSpc>
              <a:spcBef>
                <a:spcPts val="600"/>
              </a:spcBef>
              <a:spcAft>
                <a:spcPts val="1800"/>
              </a:spcAft>
            </a:pPr>
            <a:r>
              <a:rPr lang="en-US" sz="5000" b="1" spc="192" dirty="0">
                <a:solidFill>
                  <a:srgbClr val="6A5138">
                    <a:alpha val="73000"/>
                  </a:srgbClr>
                </a:solidFill>
                <a:latin typeface="Cordia New" panose="020B0304020202020204" pitchFamily="34" charset="-34"/>
                <a:cs typeface="Cordia New" panose="020B0304020202020204" pitchFamily="34" charset="-34"/>
              </a:rPr>
              <a:t>TOPIC 2: </a:t>
            </a:r>
          </a:p>
          <a:p>
            <a:pPr>
              <a:spcBef>
                <a:spcPts val="600"/>
              </a:spcBef>
              <a:spcAft>
                <a:spcPts val="600"/>
              </a:spcAft>
            </a:pPr>
            <a:r>
              <a:rPr lang="en-US" sz="6000" b="1" spc="300" dirty="0">
                <a:solidFill>
                  <a:srgbClr val="6A5138">
                    <a:alpha val="73000"/>
                  </a:srgbClr>
                </a:solidFill>
                <a:latin typeface="Cordia New" panose="020B0304020202020204" pitchFamily="34" charset="-34"/>
                <a:cs typeface="Cordia New" panose="020B0304020202020204" pitchFamily="34" charset="-34"/>
              </a:rPr>
              <a:t>FACILITATING SUPPORT FOR DIVERSE WORK TEAMS</a:t>
            </a:r>
          </a:p>
        </p:txBody>
      </p:sp>
      <p:grpSp>
        <p:nvGrpSpPr>
          <p:cNvPr id="17" name="Group 16">
            <a:extLst>
              <a:ext uri="{FF2B5EF4-FFF2-40B4-BE49-F238E27FC236}">
                <a16:creationId xmlns:a16="http://schemas.microsoft.com/office/drawing/2014/main" id="{9BC53F16-C04B-4406-BBF9-D518BC5BACFE}"/>
              </a:ext>
            </a:extLst>
          </p:cNvPr>
          <p:cNvGrpSpPr/>
          <p:nvPr/>
        </p:nvGrpSpPr>
        <p:grpSpPr>
          <a:xfrm>
            <a:off x="1028700" y="495300"/>
            <a:ext cx="17259300" cy="218203"/>
            <a:chOff x="1028700" y="723900"/>
            <a:chExt cx="17259300" cy="218203"/>
          </a:xfrm>
          <a:solidFill>
            <a:srgbClr val="806244"/>
          </a:solidFill>
        </p:grpSpPr>
        <p:sp>
          <p:nvSpPr>
            <p:cNvPr id="6" name="AutoShape 6"/>
            <p:cNvSpPr/>
            <p:nvPr/>
          </p:nvSpPr>
          <p:spPr>
            <a:xfrm>
              <a:off x="1044000" y="826884"/>
              <a:ext cx="17244000" cy="20795"/>
            </a:xfrm>
            <a:prstGeom prst="rect">
              <a:avLst/>
            </a:prstGeom>
            <a:grpFill/>
          </p:spPr>
        </p:sp>
        <p:sp>
          <p:nvSpPr>
            <p:cNvPr id="7" name="AutoShape 7"/>
            <p:cNvSpPr/>
            <p:nvPr/>
          </p:nvSpPr>
          <p:spPr>
            <a:xfrm>
              <a:off x="1028700" y="723900"/>
              <a:ext cx="219025" cy="209643"/>
            </a:xfrm>
            <a:prstGeom prst="rect">
              <a:avLst/>
            </a:prstGeom>
            <a:grpFill/>
          </p:spPr>
        </p:sp>
        <p:sp>
          <p:nvSpPr>
            <p:cNvPr id="8" name="AutoShape 8"/>
            <p:cNvSpPr/>
            <p:nvPr/>
          </p:nvSpPr>
          <p:spPr>
            <a:xfrm>
              <a:off x="6856574" y="732460"/>
              <a:ext cx="219025" cy="209643"/>
            </a:xfrm>
            <a:prstGeom prst="rect">
              <a:avLst/>
            </a:prstGeom>
            <a:grpFill/>
          </p:spPr>
        </p:sp>
        <p:sp>
          <p:nvSpPr>
            <p:cNvPr id="9" name="AutoShape 9"/>
            <p:cNvSpPr/>
            <p:nvPr/>
          </p:nvSpPr>
          <p:spPr>
            <a:xfrm>
              <a:off x="12684448" y="732460"/>
              <a:ext cx="219025" cy="209643"/>
            </a:xfrm>
            <a:prstGeom prst="rect">
              <a:avLst/>
            </a:prstGeom>
            <a:grpFill/>
          </p:spPr>
        </p:sp>
      </p:grpSp>
      <p:sp>
        <p:nvSpPr>
          <p:cNvPr id="21" name="Slide Number Placeholder 10">
            <a:extLst>
              <a:ext uri="{FF2B5EF4-FFF2-40B4-BE49-F238E27FC236}">
                <a16:creationId xmlns:a16="http://schemas.microsoft.com/office/drawing/2014/main" id="{C32E7D86-0184-7F85-4C4D-F35BE011F195}"/>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29</a:t>
            </a:fld>
            <a:endParaRPr lang="en-US" sz="1500" dirty="0">
              <a:solidFill>
                <a:srgbClr val="6A5138"/>
              </a:solidFill>
              <a:latin typeface="Cordia New" panose="020B0304020202020204" pitchFamily="34" charset="-34"/>
              <a:cs typeface="Cordia New" panose="020B0304020202020204" pitchFamily="34" charset="-34"/>
            </a:endParaRPr>
          </a:p>
        </p:txBody>
      </p:sp>
      <p:pic>
        <p:nvPicPr>
          <p:cNvPr id="15" name="Picture 14" descr="Diagram&#10;&#10;Description automatically generated with medium confidence">
            <a:extLst>
              <a:ext uri="{FF2B5EF4-FFF2-40B4-BE49-F238E27FC236}">
                <a16:creationId xmlns:a16="http://schemas.microsoft.com/office/drawing/2014/main" id="{E1051AF8-A39A-FF85-EA62-3B93E85EC0D7}"/>
              </a:ext>
            </a:extLst>
          </p:cNvPr>
          <p:cNvPicPr>
            <a:picLocks noChangeAspect="1"/>
          </p:cNvPicPr>
          <p:nvPr/>
        </p:nvPicPr>
        <p:blipFill rotWithShape="1">
          <a:blip r:embed="rId3">
            <a:extLst>
              <a:ext uri="{28A0092B-C50C-407E-A947-70E740481C1C}">
                <a14:useLocalDpi xmlns:a14="http://schemas.microsoft.com/office/drawing/2010/main" val="0"/>
              </a:ext>
            </a:extLst>
          </a:blip>
          <a:srcRect t="51481"/>
          <a:stretch/>
        </p:blipFill>
        <p:spPr>
          <a:xfrm>
            <a:off x="11277600" y="4993779"/>
            <a:ext cx="5977509" cy="4102120"/>
          </a:xfrm>
          <a:prstGeom prst="rect">
            <a:avLst/>
          </a:prstGeom>
        </p:spPr>
      </p:pic>
      <p:sp>
        <p:nvSpPr>
          <p:cNvPr id="4" name="Footer Placeholder 9">
            <a:extLst>
              <a:ext uri="{FF2B5EF4-FFF2-40B4-BE49-F238E27FC236}">
                <a16:creationId xmlns:a16="http://schemas.microsoft.com/office/drawing/2014/main" id="{66969D3E-3ED3-86BE-91F4-4D617E54B72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95150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0435B57E-6FD6-E7A4-925C-E785052E24C5}"/>
              </a:ext>
            </a:extLst>
          </p:cNvPr>
          <p:cNvSpPr txBox="1"/>
          <p:nvPr/>
        </p:nvSpPr>
        <p:spPr>
          <a:xfrm>
            <a:off x="1028700" y="1676834"/>
            <a:ext cx="12687300" cy="1534844"/>
          </a:xfrm>
          <a:prstGeom prst="rect">
            <a:avLst/>
          </a:prstGeom>
        </p:spPr>
        <p:txBody>
          <a:bodyPr wrap="square" lIns="0" tIns="0" rIns="0" bIns="0" rtlCol="0" anchor="t">
            <a:spAutoFit/>
          </a:bodyPr>
          <a:lstStyle/>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Diversity means creating an inclusive environment that accepts each individual's differences, embraces their strengths and provides opportunities for everyone to achieve their full potential.</a:t>
            </a:r>
          </a:p>
        </p:txBody>
      </p:sp>
    </p:spTree>
    <p:extLst>
      <p:ext uri="{BB962C8B-B14F-4D97-AF65-F5344CB8AC3E}">
        <p14:creationId xmlns:p14="http://schemas.microsoft.com/office/powerpoint/2010/main" val="411353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70A27261-85DC-AE33-8B13-6A793EFE4D54}"/>
              </a:ext>
            </a:extLst>
          </p:cNvPr>
          <p:cNvSpPr txBox="1"/>
          <p:nvPr/>
        </p:nvSpPr>
        <p:spPr>
          <a:xfrm>
            <a:off x="1028700" y="1676834"/>
            <a:ext cx="12687300" cy="1008546"/>
          </a:xfrm>
          <a:prstGeom prst="rect">
            <a:avLst/>
          </a:prstGeom>
        </p:spPr>
        <p:txBody>
          <a:bodyPr wrap="square" lIns="0" tIns="0" rIns="0" bIns="0" rtlCol="0" anchor="t">
            <a:spAutoFit/>
          </a:bodyPr>
          <a:lstStyle/>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This topic is all about facilitating the support required for diverse work teams as a supervisor.</a:t>
            </a:r>
          </a:p>
        </p:txBody>
      </p:sp>
    </p:spTree>
    <p:extLst>
      <p:ext uri="{BB962C8B-B14F-4D97-AF65-F5344CB8AC3E}">
        <p14:creationId xmlns:p14="http://schemas.microsoft.com/office/powerpoint/2010/main" val="354528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26501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guidance on diversity practices and planning in the workplace.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https://www.matchworks.com.au/for-employers/employer-resources/diversity-planning/</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 and keep for future reference.</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31</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85905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32</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3FA55377-320F-719E-E093-3A1F6FF65BA4}"/>
              </a:ext>
            </a:extLst>
          </p:cNvPr>
          <p:cNvSpPr txBox="1"/>
          <p:nvPr/>
        </p:nvSpPr>
        <p:spPr>
          <a:xfrm>
            <a:off x="1028700" y="1676834"/>
            <a:ext cx="12687300" cy="172380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STRATEGIES TO DEVELOP DIVERSE TEAM MEMBERS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In a supervisory role, it will be part of your responsibility to support your </a:t>
            </a:r>
            <a:r>
              <a:rPr lang="en-US" sz="3000" spc="25" dirty="0" err="1">
                <a:solidFill>
                  <a:srgbClr val="6A5138"/>
                </a:solidFill>
                <a:latin typeface="Arial" panose="020B0604020202020204" pitchFamily="34" charset="0"/>
                <a:cs typeface="Arial" panose="020B0604020202020204" pitchFamily="34" charset="0"/>
              </a:rPr>
              <a:t>organisation’s</a:t>
            </a:r>
            <a:r>
              <a:rPr lang="en-US" sz="3000" spc="25" dirty="0">
                <a:solidFill>
                  <a:srgbClr val="6A5138"/>
                </a:solidFill>
                <a:latin typeface="Arial" panose="020B0604020202020204" pitchFamily="34" charset="0"/>
                <a:cs typeface="Arial" panose="020B0604020202020204" pitchFamily="34" charset="0"/>
              </a:rPr>
              <a:t> efforts to lead the development of diverse teams. </a:t>
            </a:r>
          </a:p>
        </p:txBody>
      </p:sp>
    </p:spTree>
    <p:extLst>
      <p:ext uri="{BB962C8B-B14F-4D97-AF65-F5344CB8AC3E}">
        <p14:creationId xmlns:p14="http://schemas.microsoft.com/office/powerpoint/2010/main" val="3504976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68612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video on leading and growing diverse teams.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https://www.youtube.com/watch?v=kCuT9LCVjqQ</a:t>
            </a:r>
            <a:r>
              <a:rPr lang="en-US" sz="3000" spc="25" dirty="0">
                <a:solidFill>
                  <a:srgbClr val="6A5138"/>
                </a:solidFill>
                <a:latin typeface="Arial" panose="020B0604020202020204" pitchFamily="34" charset="0"/>
                <a:cs typeface="Arial" panose="020B0604020202020204" pitchFamily="34" charset="0"/>
              </a:rPr>
              <a:t> (06:04)</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watched. </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013502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92F37EF0-C518-FA4A-78CE-8CA49F3CEB91}"/>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DEVELOPING WORK PRACTICES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Ensure you develop work practices that acknowledge diversity, identify unconscious bias and encourage team members to develop empathy, respect, and collaboration.</a:t>
            </a:r>
          </a:p>
        </p:txBody>
      </p:sp>
    </p:spTree>
    <p:extLst>
      <p:ext uri="{BB962C8B-B14F-4D97-AF65-F5344CB8AC3E}">
        <p14:creationId xmlns:p14="http://schemas.microsoft.com/office/powerpoint/2010/main" val="1434938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68612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on team relationships and dynamics.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https://www.rallybright.com/team-dynamics</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watched. </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35</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61562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791312"/>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REFLECT</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Consider your own ability to acknowledge diversity. Do you have any unconscious bias? What does empathy mean to you? How do you respect others? Are you happy working in teams to collaborate?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Find a resource to increase your understanding and ability to support diversity in the workplace. It could be a podcast, video, webcast, free online course, article or blog.</a:t>
            </a:r>
          </a:p>
          <a:p>
            <a:pPr>
              <a:lnSpc>
                <a:spcPct val="114000"/>
              </a:lnSpc>
              <a:spcBef>
                <a:spcPts val="600"/>
              </a:spcBef>
              <a:spcAft>
                <a:spcPts val="600"/>
              </a:spcAft>
            </a:pP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the resource and outline the main points covered.</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64162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FE15271B-6A2F-4491-CC34-CB09412B2D51}"/>
              </a:ext>
            </a:extLst>
          </p:cNvPr>
          <p:cNvSpPr txBox="1"/>
          <p:nvPr/>
        </p:nvSpPr>
        <p:spPr>
          <a:xfrm>
            <a:off x="1028700" y="1676834"/>
            <a:ext cx="12687300" cy="291387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SUPPORTING WORKPLACE GOALS AND CAREER DEVELOPMENT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As a supervisor, you must be able to provide advice and encouragement to your team members so they make the most informed decisions within their professional role.</a:t>
            </a:r>
          </a:p>
        </p:txBody>
      </p:sp>
    </p:spTree>
    <p:extLst>
      <p:ext uri="{BB962C8B-B14F-4D97-AF65-F5344CB8AC3E}">
        <p14:creationId xmlns:p14="http://schemas.microsoft.com/office/powerpoint/2010/main" val="3737472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532232"/>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DISCUSS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How can you support a worker’s career development, if there is no higher position within the </a:t>
            </a:r>
            <a:r>
              <a:rPr lang="en-US" sz="3000" spc="25" dirty="0" err="1">
                <a:solidFill>
                  <a:srgbClr val="6A5138"/>
                </a:solidFill>
                <a:latin typeface="Arial" panose="020B0604020202020204" pitchFamily="34" charset="0"/>
                <a:cs typeface="Arial" panose="020B0604020202020204" pitchFamily="34" charset="0"/>
              </a:rPr>
              <a:t>organisation</a:t>
            </a:r>
            <a:r>
              <a:rPr lang="en-US" sz="3000" spc="25" dirty="0">
                <a:solidFill>
                  <a:srgbClr val="6A5138"/>
                </a:solidFill>
                <a:latin typeface="Arial" panose="020B0604020202020204" pitchFamily="34" charset="0"/>
                <a:cs typeface="Arial" panose="020B0604020202020204" pitchFamily="34" charset="0"/>
              </a:rPr>
              <a:t> for them to progress to?</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How can you support a worker’s personal goals?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365134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39</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12DAD20F-62A3-3275-1EF7-793543DD0303}"/>
              </a:ext>
            </a:extLst>
          </p:cNvPr>
          <p:cNvSpPr txBox="1"/>
          <p:nvPr/>
        </p:nvSpPr>
        <p:spPr>
          <a:xfrm>
            <a:off x="1028700" y="1676834"/>
            <a:ext cx="12687300" cy="2930289"/>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USING NETWORKS</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Networking is a way of working collaboratively with others. </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In the case of using networks to provide assistance to team members, this could cover a broad range of support, depending on the needs of the team members.</a:t>
            </a:r>
          </a:p>
        </p:txBody>
      </p:sp>
    </p:spTree>
    <p:extLst>
      <p:ext uri="{BB962C8B-B14F-4D97-AF65-F5344CB8AC3E}">
        <p14:creationId xmlns:p14="http://schemas.microsoft.com/office/powerpoint/2010/main" val="96436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5099088"/>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articles on cultural diversity and workplace diversity.</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https://humanrights.gov.au/our-work/education/face-facts-cultural-diversity</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4"/>
              </a:rPr>
              <a:t>https://www.cultureamp.com/blog/benefits-diversity-in-workplace</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After reading the articles, what do you think are the benefits of a diverse workplace?</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43643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584828"/>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RESEARCH AND DISCUSS</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Using a local search, find any relevant networks and support available for people from diverse backgrounds. </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Consider diversity such as cultural, ethnic and socio-economic backgrounds, gender identities, ages, sexual orientations, and different family responsibilities. </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186157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41</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CBCF5C86-14D8-6C20-80F8-8A7D33F1391E}"/>
              </a:ext>
            </a:extLst>
          </p:cNvPr>
          <p:cNvSpPr txBox="1"/>
          <p:nvPr/>
        </p:nvSpPr>
        <p:spPr>
          <a:xfrm>
            <a:off x="1028700" y="1676834"/>
            <a:ext cx="12687300" cy="2776401"/>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ENHANCING ENGAGEMENT</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The best way to enhance engagement in the workplace is through effective communication. This can be providing information, guidance and feedback and also by addressing cultural differences, personal and workplace barriers and supporting positive relationships.</a:t>
            </a:r>
          </a:p>
        </p:txBody>
      </p:sp>
    </p:spTree>
    <p:extLst>
      <p:ext uri="{BB962C8B-B14F-4D97-AF65-F5344CB8AC3E}">
        <p14:creationId xmlns:p14="http://schemas.microsoft.com/office/powerpoint/2010/main" val="210604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68612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video on reflective practice.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https://www.youtube.com/watch?v=iBmtH0Qx0YU</a:t>
            </a:r>
            <a:r>
              <a:rPr lang="en-US" sz="3000" spc="25" dirty="0">
                <a:solidFill>
                  <a:srgbClr val="6A5138"/>
                </a:solidFill>
                <a:latin typeface="Arial" panose="020B0604020202020204" pitchFamily="34" charset="0"/>
                <a:cs typeface="Arial" panose="020B0604020202020204" pitchFamily="34" charset="0"/>
              </a:rPr>
              <a:t> (03:14)</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Note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42</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848797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C646DF77-2BD2-7EF7-8E69-FD4FDE387F65}"/>
              </a:ext>
            </a:extLst>
          </p:cNvPr>
          <p:cNvSpPr txBox="1"/>
          <p:nvPr/>
        </p:nvSpPr>
        <p:spPr>
          <a:xfrm>
            <a:off x="1028700" y="1676834"/>
            <a:ext cx="12687300" cy="172380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CULTURAL DIFFERENCES AND BARRIERS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To maintain a positive support and relationships, you will have to address cultural differences and personal and workplace barriers.</a:t>
            </a:r>
          </a:p>
        </p:txBody>
      </p:sp>
    </p:spTree>
    <p:extLst>
      <p:ext uri="{BB962C8B-B14F-4D97-AF65-F5344CB8AC3E}">
        <p14:creationId xmlns:p14="http://schemas.microsoft.com/office/powerpoint/2010/main" val="695050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05853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RESEARCH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Either conduct research on the internet, or with a group of people that you can ask questions.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Identify two different cultural groups. Using the table, outline differences and barriers that may need addressing.</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2: FACILITATING SUPPORT FOR DIVERSE WORK TEAMS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207577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685800" y="1206789"/>
            <a:ext cx="16971348" cy="8196478"/>
          </a:xfrm>
          <a:prstGeom prst="rect">
            <a:avLst/>
          </a:prstGeom>
          <a:solidFill>
            <a:srgbClr val="FBD5AF"/>
          </a:solidFill>
        </p:spPr>
      </p:sp>
      <p:sp>
        <p:nvSpPr>
          <p:cNvPr id="3" name="TextBox 3"/>
          <p:cNvSpPr txBox="1"/>
          <p:nvPr/>
        </p:nvSpPr>
        <p:spPr>
          <a:xfrm>
            <a:off x="1496274" y="2178639"/>
            <a:ext cx="11188174" cy="3031599"/>
          </a:xfrm>
          <a:prstGeom prst="rect">
            <a:avLst/>
          </a:prstGeom>
        </p:spPr>
        <p:txBody>
          <a:bodyPr wrap="square" lIns="0" tIns="0" rIns="0" bIns="0" rtlCol="0" anchor="t">
            <a:spAutoFit/>
          </a:bodyPr>
          <a:lstStyle/>
          <a:p>
            <a:pPr>
              <a:lnSpc>
                <a:spcPct val="114000"/>
              </a:lnSpc>
              <a:spcBef>
                <a:spcPts val="600"/>
              </a:spcBef>
              <a:spcAft>
                <a:spcPts val="1800"/>
              </a:spcAft>
            </a:pPr>
            <a:r>
              <a:rPr lang="en-US" sz="5000" b="1" spc="192" dirty="0">
                <a:solidFill>
                  <a:srgbClr val="6A5138">
                    <a:alpha val="73000"/>
                  </a:srgbClr>
                </a:solidFill>
                <a:latin typeface="Cordia New" panose="020B0304020202020204" pitchFamily="34" charset="-34"/>
                <a:cs typeface="Cordia New" panose="020B0304020202020204" pitchFamily="34" charset="-34"/>
              </a:rPr>
              <a:t>TOPIC 3: </a:t>
            </a:r>
          </a:p>
          <a:p>
            <a:pPr>
              <a:spcBef>
                <a:spcPts val="600"/>
              </a:spcBef>
              <a:spcAft>
                <a:spcPts val="600"/>
              </a:spcAft>
            </a:pPr>
            <a:r>
              <a:rPr lang="en-US" sz="6000" b="1" spc="300" dirty="0">
                <a:solidFill>
                  <a:srgbClr val="6A5138">
                    <a:alpha val="73000"/>
                  </a:srgbClr>
                </a:solidFill>
                <a:latin typeface="Cordia New" panose="020B0304020202020204" pitchFamily="34" charset="-34"/>
                <a:cs typeface="Cordia New" panose="020B0304020202020204" pitchFamily="34" charset="-34"/>
              </a:rPr>
              <a:t>MONITORING PERFORMANCE AND RELATIONSHIPS</a:t>
            </a:r>
          </a:p>
        </p:txBody>
      </p:sp>
      <p:grpSp>
        <p:nvGrpSpPr>
          <p:cNvPr id="17" name="Group 16">
            <a:extLst>
              <a:ext uri="{FF2B5EF4-FFF2-40B4-BE49-F238E27FC236}">
                <a16:creationId xmlns:a16="http://schemas.microsoft.com/office/drawing/2014/main" id="{9BC53F16-C04B-4406-BBF9-D518BC5BACFE}"/>
              </a:ext>
            </a:extLst>
          </p:cNvPr>
          <p:cNvGrpSpPr/>
          <p:nvPr/>
        </p:nvGrpSpPr>
        <p:grpSpPr>
          <a:xfrm>
            <a:off x="1028700" y="495300"/>
            <a:ext cx="17259300" cy="218203"/>
            <a:chOff x="1028700" y="723900"/>
            <a:chExt cx="17259300" cy="218203"/>
          </a:xfrm>
          <a:solidFill>
            <a:srgbClr val="806244"/>
          </a:solidFill>
        </p:grpSpPr>
        <p:sp>
          <p:nvSpPr>
            <p:cNvPr id="6" name="AutoShape 6"/>
            <p:cNvSpPr/>
            <p:nvPr/>
          </p:nvSpPr>
          <p:spPr>
            <a:xfrm>
              <a:off x="1044000" y="826884"/>
              <a:ext cx="17244000" cy="20795"/>
            </a:xfrm>
            <a:prstGeom prst="rect">
              <a:avLst/>
            </a:prstGeom>
            <a:grpFill/>
          </p:spPr>
        </p:sp>
        <p:sp>
          <p:nvSpPr>
            <p:cNvPr id="7" name="AutoShape 7"/>
            <p:cNvSpPr/>
            <p:nvPr/>
          </p:nvSpPr>
          <p:spPr>
            <a:xfrm>
              <a:off x="1028700" y="723900"/>
              <a:ext cx="219025" cy="209643"/>
            </a:xfrm>
            <a:prstGeom prst="rect">
              <a:avLst/>
            </a:prstGeom>
            <a:grpFill/>
          </p:spPr>
        </p:sp>
        <p:sp>
          <p:nvSpPr>
            <p:cNvPr id="8" name="AutoShape 8"/>
            <p:cNvSpPr/>
            <p:nvPr/>
          </p:nvSpPr>
          <p:spPr>
            <a:xfrm>
              <a:off x="6856574" y="732460"/>
              <a:ext cx="219025" cy="209643"/>
            </a:xfrm>
            <a:prstGeom prst="rect">
              <a:avLst/>
            </a:prstGeom>
            <a:grpFill/>
          </p:spPr>
        </p:sp>
        <p:sp>
          <p:nvSpPr>
            <p:cNvPr id="9" name="AutoShape 9"/>
            <p:cNvSpPr/>
            <p:nvPr/>
          </p:nvSpPr>
          <p:spPr>
            <a:xfrm>
              <a:off x="12684448" y="732460"/>
              <a:ext cx="219025" cy="209643"/>
            </a:xfrm>
            <a:prstGeom prst="rect">
              <a:avLst/>
            </a:prstGeom>
            <a:grpFill/>
          </p:spPr>
        </p:sp>
      </p:grpSp>
      <p:sp>
        <p:nvSpPr>
          <p:cNvPr id="21" name="Slide Number Placeholder 10">
            <a:extLst>
              <a:ext uri="{FF2B5EF4-FFF2-40B4-BE49-F238E27FC236}">
                <a16:creationId xmlns:a16="http://schemas.microsoft.com/office/drawing/2014/main" id="{C32E7D86-0184-7F85-4C4D-F35BE011F195}"/>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45</a:t>
            </a:fld>
            <a:endParaRPr lang="en-US" sz="1500" dirty="0">
              <a:solidFill>
                <a:srgbClr val="6A5138"/>
              </a:solidFill>
              <a:latin typeface="Cordia New" panose="020B0304020202020204" pitchFamily="34" charset="-34"/>
              <a:cs typeface="Cordia New" panose="020B0304020202020204" pitchFamily="34" charset="-34"/>
            </a:endParaRPr>
          </a:p>
        </p:txBody>
      </p:sp>
      <p:pic>
        <p:nvPicPr>
          <p:cNvPr id="15" name="Picture 14" descr="Diagram&#10;&#10;Description automatically generated with medium confidence">
            <a:extLst>
              <a:ext uri="{FF2B5EF4-FFF2-40B4-BE49-F238E27FC236}">
                <a16:creationId xmlns:a16="http://schemas.microsoft.com/office/drawing/2014/main" id="{E1051AF8-A39A-FF85-EA62-3B93E85EC0D7}"/>
              </a:ext>
            </a:extLst>
          </p:cNvPr>
          <p:cNvPicPr>
            <a:picLocks noChangeAspect="1"/>
          </p:cNvPicPr>
          <p:nvPr/>
        </p:nvPicPr>
        <p:blipFill rotWithShape="1">
          <a:blip r:embed="rId3">
            <a:extLst>
              <a:ext uri="{28A0092B-C50C-407E-A947-70E740481C1C}">
                <a14:useLocalDpi xmlns:a14="http://schemas.microsoft.com/office/drawing/2010/main" val="0"/>
              </a:ext>
            </a:extLst>
          </a:blip>
          <a:srcRect t="51481"/>
          <a:stretch/>
        </p:blipFill>
        <p:spPr>
          <a:xfrm>
            <a:off x="11277600" y="4993779"/>
            <a:ext cx="5977509" cy="4102120"/>
          </a:xfrm>
          <a:prstGeom prst="rect">
            <a:avLst/>
          </a:prstGeom>
        </p:spPr>
      </p:pic>
      <p:sp>
        <p:nvSpPr>
          <p:cNvPr id="4" name="Footer Placeholder 9">
            <a:extLst>
              <a:ext uri="{FF2B5EF4-FFF2-40B4-BE49-F238E27FC236}">
                <a16:creationId xmlns:a16="http://schemas.microsoft.com/office/drawing/2014/main" id="{66969D3E-3ED3-86BE-91F4-4D617E54B72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365092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68612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short video on diversity and team performance.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https://www.youtube.com/watch?v=rahnqF4xsoY</a:t>
            </a:r>
            <a:r>
              <a:rPr lang="en-US" sz="3000" spc="25" dirty="0">
                <a:solidFill>
                  <a:srgbClr val="6A5138"/>
                </a:solidFill>
                <a:latin typeface="Arial" panose="020B0604020202020204" pitchFamily="34" charset="0"/>
                <a:cs typeface="Arial" panose="020B0604020202020204" pitchFamily="34" charset="0"/>
              </a:rPr>
              <a:t> (03:09)</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794792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38CF17B9-DFDB-36E7-5A66-1648174FA57C}"/>
              </a:ext>
            </a:extLst>
          </p:cNvPr>
          <p:cNvSpPr txBox="1"/>
          <p:nvPr/>
        </p:nvSpPr>
        <p:spPr>
          <a:xfrm>
            <a:off x="1028700" y="1676834"/>
            <a:ext cx="12687300" cy="2776401"/>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PROVIDING PLANNING GUIDANCE AND SUPPORT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Individual work plans, performance improvement plans, professional development courses, mentorships and training programs are all formal processes that can be used to provide guidance and support for team members.</a:t>
            </a:r>
          </a:p>
        </p:txBody>
      </p:sp>
    </p:spTree>
    <p:extLst>
      <p:ext uri="{BB962C8B-B14F-4D97-AF65-F5344CB8AC3E}">
        <p14:creationId xmlns:p14="http://schemas.microsoft.com/office/powerpoint/2010/main" val="3174838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212418"/>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on being a supportive leader.</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https://corporatefinanceinstitute.com/resources/careers/soft-skills/supportive-leadership/</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85673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00593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DISCUSS</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What are some key qualities of a great leader?</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How can you guide a worker if they are resisting your support?</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49</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64419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73871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video on the importance of diversity and inclusion in the construction industry (this is American, but the context is still very important to Australia).</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https://www.youtube.com/watch?v=P05vQ0Mnh8Q</a:t>
            </a:r>
            <a:r>
              <a:rPr lang="en-US" sz="3000" spc="25" dirty="0">
                <a:solidFill>
                  <a:srgbClr val="6A5138"/>
                </a:solidFill>
                <a:latin typeface="Arial" panose="020B0604020202020204" pitchFamily="34" charset="0"/>
                <a:cs typeface="Arial" panose="020B0604020202020204" pitchFamily="34" charset="0"/>
              </a:rPr>
              <a:t> (04:56)</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143542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686120"/>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on the qualities of a leader.</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https://online.champlain.edu/blog/top-qualities-of-a-great-leader</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9011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791312"/>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 AND DEVELOP</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Review the information at the website link.</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https://business.vic.gov.au/business-information/staff-and-hr/staff-management/train-and-develop-staff</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Using the above information and any other research, develop a professional development plan template that could be used by staff members. By completing this activity, you will be preparing for your assessment which requires you to develop this template. </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51</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1963146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52</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1B31B586-516D-4B15-2A71-FCCCF94B7152}"/>
              </a:ext>
            </a:extLst>
          </p:cNvPr>
          <p:cNvSpPr txBox="1"/>
          <p:nvPr/>
        </p:nvSpPr>
        <p:spPr>
          <a:xfrm>
            <a:off x="1028700" y="1676834"/>
            <a:ext cx="12687300" cy="281147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EVALUATING THE EFFECTIVENESS OF PLANS AND PROVIDING FEEDBACK</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It is important to meet regularly with staff to discuss and evaluate the effectiveness of the plans and any agreed actions so that you can support them to meet their goals and also the needs of the </a:t>
            </a:r>
            <a:r>
              <a:rPr lang="en-US" sz="3000" spc="25" dirty="0" err="1">
                <a:solidFill>
                  <a:srgbClr val="6A5138"/>
                </a:solidFill>
                <a:latin typeface="Arial" panose="020B0604020202020204" pitchFamily="34" charset="0"/>
                <a:cs typeface="Arial" panose="020B0604020202020204" pitchFamily="34" charset="0"/>
              </a:rPr>
              <a:t>organisation</a:t>
            </a:r>
            <a:r>
              <a:rPr lang="en-US" sz="3000" spc="25" dirty="0">
                <a:solidFill>
                  <a:srgbClr val="6A513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4074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73871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Fair Work Australia provides guidelines for the best practice in dealing with underperformance or poor performance.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http://www.fairwork.gov.au/ArticleDocuments/711/Managing-underperformance-best-practice-guide.pdf.aspx</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217069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5" name="TextBox 4">
            <a:extLst>
              <a:ext uri="{FF2B5EF4-FFF2-40B4-BE49-F238E27FC236}">
                <a16:creationId xmlns:a16="http://schemas.microsoft.com/office/drawing/2014/main" id="{DC2B80E2-7B22-A2B8-1616-9B070D62ED2F}"/>
              </a:ext>
            </a:extLst>
          </p:cNvPr>
          <p:cNvSpPr txBox="1"/>
          <p:nvPr/>
        </p:nvSpPr>
        <p:spPr>
          <a:xfrm>
            <a:off x="1028700" y="1676834"/>
            <a:ext cx="8648700" cy="3302699"/>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ADDRESSING CONFLICT</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As your role as supervisor and leader, you must be able to collaborate with teams, maintain positive relationships, promote effective communication, and deal with and resolve conflicts and issues.</a:t>
            </a:r>
          </a:p>
        </p:txBody>
      </p:sp>
      <p:pic>
        <p:nvPicPr>
          <p:cNvPr id="16" name="Picture 15">
            <a:extLst>
              <a:ext uri="{FF2B5EF4-FFF2-40B4-BE49-F238E27FC236}">
                <a16:creationId xmlns:a16="http://schemas.microsoft.com/office/drawing/2014/main" id="{48D98A3A-5D3B-EE83-DF9A-2C6A21EAEF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1935" y="2358463"/>
            <a:ext cx="6209665" cy="4140198"/>
          </a:xfrm>
          <a:prstGeom prst="rect">
            <a:avLst/>
          </a:prstGeom>
          <a:noFill/>
          <a:ln w="38100">
            <a:solidFill>
              <a:srgbClr val="6A5138"/>
            </a:solidFill>
          </a:ln>
        </p:spPr>
      </p:pic>
    </p:spTree>
    <p:extLst>
      <p:ext uri="{BB962C8B-B14F-4D97-AF65-F5344CB8AC3E}">
        <p14:creationId xmlns:p14="http://schemas.microsoft.com/office/powerpoint/2010/main" val="3681804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89260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videos on conflict resolution and write down your key takeaways.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https://www.youtube.com/watch?v=KY5TWVz5ZDU</a:t>
            </a:r>
            <a:r>
              <a:rPr lang="en-US" sz="3000" spc="25" dirty="0">
                <a:solidFill>
                  <a:srgbClr val="6A5138"/>
                </a:solidFill>
                <a:latin typeface="Arial" panose="020B0604020202020204" pitchFamily="34" charset="0"/>
                <a:cs typeface="Arial" panose="020B0604020202020204" pitchFamily="34" charset="0"/>
              </a:rPr>
              <a:t> (03:33)</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4"/>
              </a:rPr>
              <a:t>https://www.youtube.com/watch?v=55n9pH_A0O8</a:t>
            </a:r>
            <a:r>
              <a:rPr lang="en-US" sz="3000" spc="25" dirty="0">
                <a:solidFill>
                  <a:srgbClr val="6A5138"/>
                </a:solidFill>
                <a:latin typeface="Arial" panose="020B0604020202020204" pitchFamily="34" charset="0"/>
                <a:cs typeface="Arial" panose="020B0604020202020204" pitchFamily="34" charset="0"/>
              </a:rPr>
              <a:t> (15:24)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5"/>
              </a:rPr>
              <a:t>https://www.youtube.com/watch?v=mqkm788-Jk8</a:t>
            </a:r>
            <a:r>
              <a:rPr lang="en-US" sz="3000" spc="25" dirty="0">
                <a:solidFill>
                  <a:srgbClr val="6A5138"/>
                </a:solidFill>
                <a:latin typeface="Arial" panose="020B0604020202020204" pitchFamily="34" charset="0"/>
                <a:cs typeface="Arial" panose="020B0604020202020204" pitchFamily="34" charset="0"/>
              </a:rPr>
              <a:t> (02:47)</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55</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290954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5099088"/>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on handling conflicts.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https://aussiechildcarenetwork.com.au/articles/childcare-articles/handling-conflicts</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Review the following example of a conflict resolution policy.</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4"/>
              </a:rPr>
              <a:t>https://www.shrm.org/resourcesandtools/tools-and-samples/policies/pages/cms_000517.aspx</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980077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7D57A3FB-81CE-B8F7-E4EB-089D09213666}"/>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CONSULTATION TO SUPPORT MEETING GOALS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It is important to have regular consultation with your team, other supervisors, mentors, and management, to ensure corporate, workplace, team and individual goals are achieved.</a:t>
            </a:r>
          </a:p>
        </p:txBody>
      </p:sp>
    </p:spTree>
    <p:extLst>
      <p:ext uri="{BB962C8B-B14F-4D97-AF65-F5344CB8AC3E}">
        <p14:creationId xmlns:p14="http://schemas.microsoft.com/office/powerpoint/2010/main" val="2600992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06805F43-A158-36FD-A868-76976A91098F}"/>
              </a:ext>
            </a:extLst>
          </p:cNvPr>
          <p:cNvSpPr txBox="1"/>
          <p:nvPr/>
        </p:nvSpPr>
        <p:spPr>
          <a:xfrm>
            <a:off x="1028700" y="1676834"/>
            <a:ext cx="12687300" cy="4290662"/>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ADDRESSING ALLEGATIONS AND COMPLAINTS</a:t>
            </a:r>
          </a:p>
          <a:p>
            <a:pPr>
              <a:lnSpc>
                <a:spcPct val="114000"/>
              </a:lnSpc>
              <a:spcBef>
                <a:spcPts val="600"/>
              </a:spcBef>
              <a:spcAft>
                <a:spcPts val="600"/>
              </a:spcAft>
            </a:pPr>
            <a:r>
              <a:rPr lang="en-US" sz="3000" spc="25" dirty="0" err="1">
                <a:solidFill>
                  <a:srgbClr val="6A5138"/>
                </a:solidFill>
                <a:latin typeface="Arial" panose="020B0604020202020204" pitchFamily="34" charset="0"/>
                <a:cs typeface="Arial" panose="020B0604020202020204" pitchFamily="34" charset="0"/>
              </a:rPr>
              <a:t>Organisations</a:t>
            </a:r>
            <a:r>
              <a:rPr lang="en-US" sz="3000" spc="25" dirty="0">
                <a:solidFill>
                  <a:srgbClr val="6A5138"/>
                </a:solidFill>
                <a:latin typeface="Arial" panose="020B0604020202020204" pitchFamily="34" charset="0"/>
                <a:cs typeface="Arial" panose="020B0604020202020204" pitchFamily="34" charset="0"/>
              </a:rPr>
              <a:t> that address employee complaints about discrimination and harassment quickly and fairly are undertaking good business practice because they can:</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identify ways to improve workplace practices and policies</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improve staff morale, productivity and retention</a:t>
            </a:r>
          </a:p>
          <a:p>
            <a:pPr marL="457200" indent="-457200">
              <a:lnSpc>
                <a:spcPct val="114000"/>
              </a:lnSpc>
              <a:spcBef>
                <a:spcPts val="600"/>
              </a:spcBef>
              <a:spcAft>
                <a:spcPts val="600"/>
              </a:spcAft>
              <a:buFont typeface="Arial" panose="020B0604020202020204" pitchFamily="34" charset="0"/>
              <a:buChar char="•"/>
            </a:pPr>
            <a:r>
              <a:rPr lang="en-US" sz="3000" spc="25" dirty="0">
                <a:solidFill>
                  <a:srgbClr val="6A5138"/>
                </a:solidFill>
                <a:latin typeface="Arial" panose="020B0604020202020204" pitchFamily="34" charset="0"/>
                <a:cs typeface="Arial" panose="020B0604020202020204" pitchFamily="34" charset="0"/>
              </a:rPr>
              <a:t>help avoid complaints to external agencies and/or legal action.</a:t>
            </a:r>
          </a:p>
        </p:txBody>
      </p:sp>
    </p:spTree>
    <p:extLst>
      <p:ext uri="{BB962C8B-B14F-4D97-AF65-F5344CB8AC3E}">
        <p14:creationId xmlns:p14="http://schemas.microsoft.com/office/powerpoint/2010/main" val="3334637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3738716"/>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good practice guidelines for an internal complaints process.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https://www.humanrights.gov.au/our-work/employers/good-practice-guidelines-internal-complaint-processes</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Write down your key takeaways.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59</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50742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7439D659-A5CE-1763-9995-C4FF6AE68B76}"/>
              </a:ext>
            </a:extLst>
          </p:cNvPr>
          <p:cNvSpPr txBox="1"/>
          <p:nvPr/>
        </p:nvSpPr>
        <p:spPr>
          <a:xfrm>
            <a:off x="1028700" y="1676834"/>
            <a:ext cx="12687300" cy="172380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YOUR LEADERSHIP ROLE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If your role is to provide leadership in the supervision of work teams, then you will more than likely be responsible for the outputs of that team. </a:t>
            </a:r>
          </a:p>
        </p:txBody>
      </p:sp>
    </p:spTree>
    <p:extLst>
      <p:ext uri="{BB962C8B-B14F-4D97-AF65-F5344CB8AC3E}">
        <p14:creationId xmlns:p14="http://schemas.microsoft.com/office/powerpoint/2010/main" val="3396365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1852045"/>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RESEARCH AND DISCUSS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Search the Internet to source a policy or procedure for handling complaints or harassment allegations.</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3: MONITORING PERFORMANCE AND RELATIONSHIPS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260025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685800" y="1206789"/>
            <a:ext cx="16971348" cy="8196478"/>
          </a:xfrm>
          <a:prstGeom prst="rect">
            <a:avLst/>
          </a:prstGeom>
          <a:solidFill>
            <a:srgbClr val="FBD5AF"/>
          </a:solidFill>
        </p:spPr>
      </p:sp>
      <p:sp>
        <p:nvSpPr>
          <p:cNvPr id="3" name="TextBox 3"/>
          <p:cNvSpPr txBox="1"/>
          <p:nvPr/>
        </p:nvSpPr>
        <p:spPr>
          <a:xfrm>
            <a:off x="1496274" y="2178639"/>
            <a:ext cx="11188174" cy="3031599"/>
          </a:xfrm>
          <a:prstGeom prst="rect">
            <a:avLst/>
          </a:prstGeom>
        </p:spPr>
        <p:txBody>
          <a:bodyPr wrap="square" lIns="0" tIns="0" rIns="0" bIns="0" rtlCol="0" anchor="t">
            <a:spAutoFit/>
          </a:bodyPr>
          <a:lstStyle/>
          <a:p>
            <a:pPr>
              <a:lnSpc>
                <a:spcPct val="114000"/>
              </a:lnSpc>
              <a:spcBef>
                <a:spcPts val="600"/>
              </a:spcBef>
              <a:spcAft>
                <a:spcPts val="1800"/>
              </a:spcAft>
            </a:pPr>
            <a:r>
              <a:rPr lang="en-US" sz="5000" b="1" spc="192" dirty="0">
                <a:solidFill>
                  <a:srgbClr val="6A5138">
                    <a:alpha val="73000"/>
                  </a:srgbClr>
                </a:solidFill>
                <a:latin typeface="Cordia New" panose="020B0304020202020204" pitchFamily="34" charset="-34"/>
                <a:cs typeface="Cordia New" panose="020B0304020202020204" pitchFamily="34" charset="-34"/>
              </a:rPr>
              <a:t>TOPIC 4: </a:t>
            </a:r>
          </a:p>
          <a:p>
            <a:pPr>
              <a:spcBef>
                <a:spcPts val="600"/>
              </a:spcBef>
              <a:spcAft>
                <a:spcPts val="600"/>
              </a:spcAft>
            </a:pPr>
            <a:r>
              <a:rPr lang="en-US" sz="6000" b="1" spc="300" dirty="0">
                <a:solidFill>
                  <a:srgbClr val="6A5138">
                    <a:alpha val="73000"/>
                  </a:srgbClr>
                </a:solidFill>
                <a:latin typeface="Cordia New" panose="020B0304020202020204" pitchFamily="34" charset="-34"/>
                <a:cs typeface="Cordia New" panose="020B0304020202020204" pitchFamily="34" charset="-34"/>
              </a:rPr>
              <a:t>IMPROVING SUPPORT STRATEGIES FOR DIVERSE TEAM MEMBERS</a:t>
            </a:r>
          </a:p>
        </p:txBody>
      </p:sp>
      <p:grpSp>
        <p:nvGrpSpPr>
          <p:cNvPr id="17" name="Group 16">
            <a:extLst>
              <a:ext uri="{FF2B5EF4-FFF2-40B4-BE49-F238E27FC236}">
                <a16:creationId xmlns:a16="http://schemas.microsoft.com/office/drawing/2014/main" id="{9BC53F16-C04B-4406-BBF9-D518BC5BACFE}"/>
              </a:ext>
            </a:extLst>
          </p:cNvPr>
          <p:cNvGrpSpPr/>
          <p:nvPr/>
        </p:nvGrpSpPr>
        <p:grpSpPr>
          <a:xfrm>
            <a:off x="1028700" y="495300"/>
            <a:ext cx="17259300" cy="218203"/>
            <a:chOff x="1028700" y="723900"/>
            <a:chExt cx="17259300" cy="218203"/>
          </a:xfrm>
          <a:solidFill>
            <a:srgbClr val="806244"/>
          </a:solidFill>
        </p:grpSpPr>
        <p:sp>
          <p:nvSpPr>
            <p:cNvPr id="6" name="AutoShape 6"/>
            <p:cNvSpPr/>
            <p:nvPr/>
          </p:nvSpPr>
          <p:spPr>
            <a:xfrm>
              <a:off x="1044000" y="826884"/>
              <a:ext cx="17244000" cy="20795"/>
            </a:xfrm>
            <a:prstGeom prst="rect">
              <a:avLst/>
            </a:prstGeom>
            <a:grpFill/>
          </p:spPr>
        </p:sp>
        <p:sp>
          <p:nvSpPr>
            <p:cNvPr id="7" name="AutoShape 7"/>
            <p:cNvSpPr/>
            <p:nvPr/>
          </p:nvSpPr>
          <p:spPr>
            <a:xfrm>
              <a:off x="1028700" y="723900"/>
              <a:ext cx="219025" cy="209643"/>
            </a:xfrm>
            <a:prstGeom prst="rect">
              <a:avLst/>
            </a:prstGeom>
            <a:grpFill/>
          </p:spPr>
        </p:sp>
        <p:sp>
          <p:nvSpPr>
            <p:cNvPr id="8" name="AutoShape 8"/>
            <p:cNvSpPr/>
            <p:nvPr/>
          </p:nvSpPr>
          <p:spPr>
            <a:xfrm>
              <a:off x="6856574" y="732460"/>
              <a:ext cx="219025" cy="209643"/>
            </a:xfrm>
            <a:prstGeom prst="rect">
              <a:avLst/>
            </a:prstGeom>
            <a:grpFill/>
          </p:spPr>
        </p:sp>
        <p:sp>
          <p:nvSpPr>
            <p:cNvPr id="9" name="AutoShape 9"/>
            <p:cNvSpPr/>
            <p:nvPr/>
          </p:nvSpPr>
          <p:spPr>
            <a:xfrm>
              <a:off x="12684448" y="732460"/>
              <a:ext cx="219025" cy="209643"/>
            </a:xfrm>
            <a:prstGeom prst="rect">
              <a:avLst/>
            </a:prstGeom>
            <a:grpFill/>
          </p:spPr>
        </p:sp>
      </p:grpSp>
      <p:sp>
        <p:nvSpPr>
          <p:cNvPr id="21" name="Slide Number Placeholder 10">
            <a:extLst>
              <a:ext uri="{FF2B5EF4-FFF2-40B4-BE49-F238E27FC236}">
                <a16:creationId xmlns:a16="http://schemas.microsoft.com/office/drawing/2014/main" id="{C32E7D86-0184-7F85-4C4D-F35BE011F195}"/>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61</a:t>
            </a:fld>
            <a:endParaRPr lang="en-US" sz="1500" dirty="0">
              <a:solidFill>
                <a:srgbClr val="6A5138"/>
              </a:solidFill>
              <a:latin typeface="Cordia New" panose="020B0304020202020204" pitchFamily="34" charset="-34"/>
              <a:cs typeface="Cordia New" panose="020B0304020202020204" pitchFamily="34" charset="-34"/>
            </a:endParaRPr>
          </a:p>
        </p:txBody>
      </p:sp>
      <p:pic>
        <p:nvPicPr>
          <p:cNvPr id="15" name="Picture 14" descr="Diagram&#10;&#10;Description automatically generated with medium confidence">
            <a:extLst>
              <a:ext uri="{FF2B5EF4-FFF2-40B4-BE49-F238E27FC236}">
                <a16:creationId xmlns:a16="http://schemas.microsoft.com/office/drawing/2014/main" id="{E1051AF8-A39A-FF85-EA62-3B93E85EC0D7}"/>
              </a:ext>
            </a:extLst>
          </p:cNvPr>
          <p:cNvPicPr>
            <a:picLocks noChangeAspect="1"/>
          </p:cNvPicPr>
          <p:nvPr/>
        </p:nvPicPr>
        <p:blipFill rotWithShape="1">
          <a:blip r:embed="rId3">
            <a:extLst>
              <a:ext uri="{28A0092B-C50C-407E-A947-70E740481C1C}">
                <a14:useLocalDpi xmlns:a14="http://schemas.microsoft.com/office/drawing/2010/main" val="0"/>
              </a:ext>
            </a:extLst>
          </a:blip>
          <a:srcRect t="51481"/>
          <a:stretch/>
        </p:blipFill>
        <p:spPr>
          <a:xfrm>
            <a:off x="11277600" y="4993779"/>
            <a:ext cx="5977509" cy="4102120"/>
          </a:xfrm>
          <a:prstGeom prst="rect">
            <a:avLst/>
          </a:prstGeom>
        </p:spPr>
      </p:pic>
      <p:sp>
        <p:nvSpPr>
          <p:cNvPr id="4" name="Footer Placeholder 9">
            <a:extLst>
              <a:ext uri="{FF2B5EF4-FFF2-40B4-BE49-F238E27FC236}">
                <a16:creationId xmlns:a16="http://schemas.microsoft.com/office/drawing/2014/main" id="{66969D3E-3ED3-86BE-91F4-4D617E54B72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650000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62</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3">
            <a:extLst>
              <a:ext uri="{FF2B5EF4-FFF2-40B4-BE49-F238E27FC236}">
                <a16:creationId xmlns:a16="http://schemas.microsoft.com/office/drawing/2014/main" id="{415ABF2A-94A5-3EE5-0B82-57D8FBB614BC}"/>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sp>
        <p:nvSpPr>
          <p:cNvPr id="15" name="TextBox 4">
            <a:extLst>
              <a:ext uri="{FF2B5EF4-FFF2-40B4-BE49-F238E27FC236}">
                <a16:creationId xmlns:a16="http://schemas.microsoft.com/office/drawing/2014/main" id="{9172A1C4-AE1A-5036-1B68-546DE6CACD05}"/>
              </a:ext>
            </a:extLst>
          </p:cNvPr>
          <p:cNvSpPr txBox="1"/>
          <p:nvPr/>
        </p:nvSpPr>
        <p:spPr>
          <a:xfrm>
            <a:off x="1028700" y="1676834"/>
            <a:ext cx="12687300" cy="2587440"/>
          </a:xfrm>
          <a:prstGeom prst="rect">
            <a:avLst/>
          </a:prstGeom>
        </p:spPr>
        <p:txBody>
          <a:bodyPr wrap="square" lIns="0" tIns="0" rIns="0" bIns="0" rtlCol="0" anchor="t">
            <a:spAutoFit/>
          </a:bodyPr>
          <a:lstStyle/>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In this final topic we look at improving support strategies for diverse team members by identifying benefits and promoting diversity, practices and approaches to achieve both individual and </a:t>
            </a:r>
            <a:r>
              <a:rPr lang="en-US" sz="3000" spc="25" dirty="0" err="1">
                <a:solidFill>
                  <a:srgbClr val="6A5138"/>
                </a:solidFill>
                <a:latin typeface="Arial" panose="020B0604020202020204" pitchFamily="34" charset="0"/>
                <a:cs typeface="Arial" panose="020B0604020202020204" pitchFamily="34" charset="0"/>
              </a:rPr>
              <a:t>organisational</a:t>
            </a:r>
            <a:r>
              <a:rPr lang="en-US" sz="3000" spc="25" dirty="0">
                <a:solidFill>
                  <a:srgbClr val="6A5138"/>
                </a:solidFill>
                <a:latin typeface="Arial" panose="020B0604020202020204" pitchFamily="34" charset="0"/>
                <a:cs typeface="Arial" panose="020B0604020202020204" pitchFamily="34" charset="0"/>
              </a:rPr>
              <a:t> diversity objectives and sharing ideas and suggestions to support the improvement of diversity outcomes. </a:t>
            </a:r>
          </a:p>
        </p:txBody>
      </p:sp>
    </p:spTree>
    <p:extLst>
      <p:ext uri="{BB962C8B-B14F-4D97-AF65-F5344CB8AC3E}">
        <p14:creationId xmlns:p14="http://schemas.microsoft.com/office/powerpoint/2010/main" val="1004030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1852045"/>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REFLECT</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Before we start, think about how you would promote diversity in the workplace. There is no right or wrong answer.</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63</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1292959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26501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about what can be done to improve on workplace diversity.</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https://firstup.io/blog/15-ways-to-improve-diversity-and-inclusion-in-the-workplace/</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 and keep for future reference.</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64</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144119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65</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3">
            <a:extLst>
              <a:ext uri="{FF2B5EF4-FFF2-40B4-BE49-F238E27FC236}">
                <a16:creationId xmlns:a16="http://schemas.microsoft.com/office/drawing/2014/main" id="{415ABF2A-94A5-3EE5-0B82-57D8FBB614BC}"/>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sp>
        <p:nvSpPr>
          <p:cNvPr id="14" name="TextBox 4">
            <a:extLst>
              <a:ext uri="{FF2B5EF4-FFF2-40B4-BE49-F238E27FC236}">
                <a16:creationId xmlns:a16="http://schemas.microsoft.com/office/drawing/2014/main" id="{AEC7C5C4-EF85-CEB0-451F-6D4324F70EE9}"/>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PROMOTING DIVERSITY</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To promote diversity within the workplace, it has to be lead and fostered by senior managers and supervisors and integrated into everyday practice. </a:t>
            </a:r>
          </a:p>
        </p:txBody>
      </p:sp>
    </p:spTree>
    <p:extLst>
      <p:ext uri="{BB962C8B-B14F-4D97-AF65-F5344CB8AC3E}">
        <p14:creationId xmlns:p14="http://schemas.microsoft.com/office/powerpoint/2010/main" val="957955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200593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WATCH</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Watch the following video, on diversity and inclusion in the workplace.</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Video: </a:t>
            </a:r>
            <a:r>
              <a:rPr lang="en-US" sz="3000" spc="25" dirty="0">
                <a:solidFill>
                  <a:srgbClr val="6A5138"/>
                </a:solidFill>
                <a:latin typeface="Arial" panose="020B0604020202020204" pitchFamily="34" charset="0"/>
                <a:cs typeface="Arial" panose="020B0604020202020204" pitchFamily="34" charset="0"/>
                <a:hlinkClick r:id="rId3"/>
              </a:rPr>
              <a:t>https://www.youtube.com/watch?v=kvdHqS3ryw0</a:t>
            </a:r>
            <a:r>
              <a:rPr lang="en-US" sz="3000" spc="25" dirty="0">
                <a:solidFill>
                  <a:srgbClr val="6A5138"/>
                </a:solidFill>
                <a:latin typeface="Arial" panose="020B0604020202020204" pitchFamily="34" charset="0"/>
                <a:cs typeface="Arial" panose="020B0604020202020204" pitchFamily="34" charset="0"/>
              </a:rPr>
              <a:t> (11:05)</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66</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2781385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3">
            <a:extLst>
              <a:ext uri="{FF2B5EF4-FFF2-40B4-BE49-F238E27FC236}">
                <a16:creationId xmlns:a16="http://schemas.microsoft.com/office/drawing/2014/main" id="{415ABF2A-94A5-3EE5-0B82-57D8FBB614BC}"/>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sp>
        <p:nvSpPr>
          <p:cNvPr id="13" name="TextBox 4">
            <a:extLst>
              <a:ext uri="{FF2B5EF4-FFF2-40B4-BE49-F238E27FC236}">
                <a16:creationId xmlns:a16="http://schemas.microsoft.com/office/drawing/2014/main" id="{1A2C5E92-C09D-FAF4-A6BF-834A50097281}"/>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INDIVIDUAL AND </a:t>
            </a:r>
            <a:r>
              <a:rPr lang="en-US" sz="3200" b="1" spc="25" dirty="0" err="1">
                <a:solidFill>
                  <a:srgbClr val="6A5138"/>
                </a:solidFill>
                <a:latin typeface="Arial" panose="020B0604020202020204" pitchFamily="34" charset="0"/>
                <a:cs typeface="Arial" panose="020B0604020202020204" pitchFamily="34" charset="0"/>
              </a:rPr>
              <a:t>ORGANISATIONAL</a:t>
            </a:r>
            <a:r>
              <a:rPr lang="en-US" sz="3200" b="1" spc="25" dirty="0">
                <a:solidFill>
                  <a:srgbClr val="6A5138"/>
                </a:solidFill>
                <a:latin typeface="Arial" panose="020B0604020202020204" pitchFamily="34" charset="0"/>
                <a:cs typeface="Arial" panose="020B0604020202020204" pitchFamily="34" charset="0"/>
              </a:rPr>
              <a:t> DIVERSITY OBJECTIVES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 diversity policy ensures that an </a:t>
            </a:r>
            <a:r>
              <a:rPr lang="en-US" sz="3000" spc="25" dirty="0" err="1">
                <a:solidFill>
                  <a:srgbClr val="6A5138"/>
                </a:solidFill>
                <a:latin typeface="Arial" panose="020B0604020202020204" pitchFamily="34" charset="0"/>
                <a:cs typeface="Arial" panose="020B0604020202020204" pitchFamily="34" charset="0"/>
              </a:rPr>
              <a:t>organisation</a:t>
            </a:r>
            <a:r>
              <a:rPr lang="en-US" sz="3000" spc="25" dirty="0">
                <a:solidFill>
                  <a:srgbClr val="6A5138"/>
                </a:solidFill>
                <a:latin typeface="Arial" panose="020B0604020202020204" pitchFamily="34" charset="0"/>
                <a:cs typeface="Arial" panose="020B0604020202020204" pitchFamily="34" charset="0"/>
              </a:rPr>
              <a:t> will meet any legal obligations, although this is not a legal requirement, under law, </a:t>
            </a:r>
            <a:r>
              <a:rPr lang="en-US" sz="3000" spc="25" dirty="0" err="1">
                <a:solidFill>
                  <a:srgbClr val="6A5138"/>
                </a:solidFill>
                <a:latin typeface="Arial" panose="020B0604020202020204" pitchFamily="34" charset="0"/>
                <a:cs typeface="Arial" panose="020B0604020202020204" pitchFamily="34" charset="0"/>
              </a:rPr>
              <a:t>organisations</a:t>
            </a:r>
            <a:r>
              <a:rPr lang="en-US" sz="3000" spc="25" dirty="0">
                <a:solidFill>
                  <a:srgbClr val="6A5138"/>
                </a:solidFill>
                <a:latin typeface="Arial" panose="020B0604020202020204" pitchFamily="34" charset="0"/>
                <a:cs typeface="Arial" panose="020B0604020202020204" pitchFamily="34" charset="0"/>
              </a:rPr>
              <a:t> must adhere to the principles of diversity and equity. </a:t>
            </a:r>
          </a:p>
        </p:txBody>
      </p:sp>
    </p:spTree>
    <p:extLst>
      <p:ext uri="{BB962C8B-B14F-4D97-AF65-F5344CB8AC3E}">
        <p14:creationId xmlns:p14="http://schemas.microsoft.com/office/powerpoint/2010/main" val="1366597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26501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from the Victorian government on embedding and </a:t>
            </a:r>
            <a:r>
              <a:rPr lang="en-US" sz="3000" spc="25" dirty="0" err="1">
                <a:solidFill>
                  <a:srgbClr val="6A5138"/>
                </a:solidFill>
                <a:latin typeface="Arial" panose="020B0604020202020204" pitchFamily="34" charset="0"/>
                <a:cs typeface="Arial" panose="020B0604020202020204" pitchFamily="34" charset="0"/>
              </a:rPr>
              <a:t>normalising</a:t>
            </a:r>
            <a:r>
              <a:rPr lang="en-US" sz="3000" spc="25" dirty="0">
                <a:solidFill>
                  <a:srgbClr val="6A5138"/>
                </a:solidFill>
                <a:latin typeface="Arial" panose="020B0604020202020204" pitchFamily="34" charset="0"/>
                <a:cs typeface="Arial" panose="020B0604020202020204" pitchFamily="34" charset="0"/>
              </a:rPr>
              <a:t> diversity and inclusion practices across an </a:t>
            </a:r>
            <a:r>
              <a:rPr lang="en-US" sz="3000" spc="25" dirty="0" err="1">
                <a:solidFill>
                  <a:srgbClr val="6A5138"/>
                </a:solidFill>
                <a:latin typeface="Arial" panose="020B0604020202020204" pitchFamily="34" charset="0"/>
                <a:cs typeface="Arial" panose="020B0604020202020204" pitchFamily="34" charset="0"/>
              </a:rPr>
              <a:t>organisation</a:t>
            </a:r>
            <a:r>
              <a:rPr lang="en-US" sz="3000" spc="25" dirty="0">
                <a:solidFill>
                  <a:srgbClr val="6A5138"/>
                </a:solidFill>
                <a:latin typeface="Arial" panose="020B0604020202020204" pitchFamily="34" charset="0"/>
                <a:cs typeface="Arial" panose="020B0604020202020204" pitchFamily="34" charset="0"/>
              </a:rPr>
              <a:t>.</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https://www.vic.gov.au/dpc-diversity-and-inclusion-strategy-2019-2021/embedding-and-normalising-diversity-and-inclusion</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Keep the link for future reference and 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3937472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265014"/>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READ</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Read the following article from the Harvard Business Review on how to set and meet a company’s diversity goals.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Article: </a:t>
            </a:r>
            <a:r>
              <a:rPr lang="en-US" sz="3000" spc="25" dirty="0">
                <a:solidFill>
                  <a:srgbClr val="6A5138"/>
                </a:solidFill>
                <a:latin typeface="Arial" panose="020B0604020202020204" pitchFamily="34" charset="0"/>
                <a:cs typeface="Arial" panose="020B0604020202020204" pitchFamily="34" charset="0"/>
                <a:hlinkClick r:id="rId3"/>
              </a:rPr>
              <a:t>https://hbr.org/2021/06/how-to-set-and-meet-your-companys-diversity-goals</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Take any notes to </a:t>
            </a:r>
            <a:r>
              <a:rPr lang="en-US" sz="3000" spc="25" dirty="0" err="1">
                <a:solidFill>
                  <a:srgbClr val="6A5138"/>
                </a:solidFill>
                <a:latin typeface="Arial" panose="020B0604020202020204" pitchFamily="34" charset="0"/>
                <a:cs typeface="Arial" panose="020B0604020202020204" pitchFamily="34" charset="0"/>
              </a:rPr>
              <a:t>summarise</a:t>
            </a:r>
            <a:r>
              <a:rPr lang="en-US" sz="3000" spc="25" dirty="0">
                <a:solidFill>
                  <a:srgbClr val="6A5138"/>
                </a:solidFill>
                <a:latin typeface="Arial" panose="020B0604020202020204" pitchFamily="34" charset="0"/>
                <a:cs typeface="Arial" panose="020B0604020202020204" pitchFamily="34" charset="0"/>
              </a:rPr>
              <a:t> what you have read and keep for future reference.</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69</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414176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7</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13" name="TextBox 4">
            <a:extLst>
              <a:ext uri="{FF2B5EF4-FFF2-40B4-BE49-F238E27FC236}">
                <a16:creationId xmlns:a16="http://schemas.microsoft.com/office/drawing/2014/main" id="{CA19F74A-D809-12B1-6554-93665FC7F041}"/>
              </a:ext>
            </a:extLst>
          </p:cNvPr>
          <p:cNvSpPr txBox="1"/>
          <p:nvPr/>
        </p:nvSpPr>
        <p:spPr>
          <a:xfrm>
            <a:off x="1028700" y="1676834"/>
            <a:ext cx="12687300" cy="281147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ESTABLISHING THE SCOPE AND BOUNDARIES OF THE SUPERVISORY ROLE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It is important to understand the scope and boundaries of your role as a supervisor. This ensures that you have a clear understanding of the duties, rights, limitations, goals and expectations of the role.</a:t>
            </a:r>
          </a:p>
        </p:txBody>
      </p:sp>
    </p:spTree>
    <p:extLst>
      <p:ext uri="{BB962C8B-B14F-4D97-AF65-F5344CB8AC3E}">
        <p14:creationId xmlns:p14="http://schemas.microsoft.com/office/powerpoint/2010/main" val="3174524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70</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3">
            <a:extLst>
              <a:ext uri="{FF2B5EF4-FFF2-40B4-BE49-F238E27FC236}">
                <a16:creationId xmlns:a16="http://schemas.microsoft.com/office/drawing/2014/main" id="{415ABF2A-94A5-3EE5-0B82-57D8FBB614BC}"/>
              </a:ext>
            </a:extLst>
          </p:cNvPr>
          <p:cNvSpPr txBox="1"/>
          <p:nvPr/>
        </p:nvSpPr>
        <p:spPr>
          <a:xfrm>
            <a:off x="605693" y="7983898"/>
            <a:ext cx="17202695" cy="1426673"/>
          </a:xfrm>
          <a:prstGeom prst="rect">
            <a:avLst/>
          </a:prstGeom>
        </p:spPr>
        <p:txBody>
          <a:bodyPr wrap="square" lIns="0" tIns="0" rIns="0" bIns="0" rtlCol="0" anchor="t">
            <a:spAutoFit/>
          </a:bodyPr>
          <a:lstStyle/>
          <a:p>
            <a:pPr algn="r">
              <a:lnSpc>
                <a:spcPts val="5500"/>
              </a:lnSpc>
            </a:pPr>
            <a:r>
              <a:rPr lang="en-US" sz="5000" b="1" spc="210" dirty="0">
                <a:solidFill>
                  <a:srgbClr val="6A5138"/>
                </a:solidFill>
                <a:latin typeface="Cordia New" panose="020B0304020202020204" pitchFamily="34" charset="-34"/>
                <a:cs typeface="Cordia New" panose="020B0304020202020204" pitchFamily="34" charset="-34"/>
              </a:rPr>
              <a:t>TOPIC 4: IMPROVING SUPPORT STRATEGIES FOR DIVERSE TEAM MEMBERS</a:t>
            </a:r>
          </a:p>
        </p:txBody>
      </p:sp>
      <p:sp>
        <p:nvSpPr>
          <p:cNvPr id="14" name="TextBox 4">
            <a:extLst>
              <a:ext uri="{FF2B5EF4-FFF2-40B4-BE49-F238E27FC236}">
                <a16:creationId xmlns:a16="http://schemas.microsoft.com/office/drawing/2014/main" id="{6736A834-D2E4-6C96-92ED-F1949F9B462D}"/>
              </a:ext>
            </a:extLst>
          </p:cNvPr>
          <p:cNvSpPr txBox="1"/>
          <p:nvPr/>
        </p:nvSpPr>
        <p:spPr>
          <a:xfrm>
            <a:off x="1028700" y="1676834"/>
            <a:ext cx="12687300" cy="2250103"/>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MAKING IMPROVEMENTS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Share ideas and suggestions on the challenges and barriers for supporting diverse work teams and improving individual and </a:t>
            </a:r>
            <a:r>
              <a:rPr lang="en-US" sz="3000" spc="25" dirty="0" err="1">
                <a:solidFill>
                  <a:srgbClr val="6A5138"/>
                </a:solidFill>
                <a:latin typeface="Arial" panose="020B0604020202020204" pitchFamily="34" charset="0"/>
                <a:cs typeface="Arial" panose="020B0604020202020204" pitchFamily="34" charset="0"/>
              </a:rPr>
              <a:t>organisational</a:t>
            </a:r>
            <a:r>
              <a:rPr lang="en-US" sz="3000" spc="25" dirty="0">
                <a:solidFill>
                  <a:srgbClr val="6A5138"/>
                </a:solidFill>
                <a:latin typeface="Arial" panose="020B0604020202020204" pitchFamily="34" charset="0"/>
                <a:cs typeface="Arial" panose="020B0604020202020204" pitchFamily="34" charset="0"/>
              </a:rPr>
              <a:t> outcomes.</a:t>
            </a:r>
          </a:p>
        </p:txBody>
      </p:sp>
    </p:spTree>
    <p:extLst>
      <p:ext uri="{BB962C8B-B14F-4D97-AF65-F5344CB8AC3E}">
        <p14:creationId xmlns:p14="http://schemas.microsoft.com/office/powerpoint/2010/main" val="172783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D5AF"/>
        </a:solidFill>
        <a:effectLst/>
      </p:bgPr>
    </p:bg>
    <p:spTree>
      <p:nvGrpSpPr>
        <p:cNvPr id="1" name=""/>
        <p:cNvGrpSpPr/>
        <p:nvPr/>
      </p:nvGrpSpPr>
      <p:grpSpPr>
        <a:xfrm>
          <a:off x="0" y="0"/>
          <a:ext cx="0" cy="0"/>
          <a:chOff x="0" y="0"/>
          <a:chExt cx="0" cy="0"/>
        </a:xfrm>
      </p:grpSpPr>
      <p:sp>
        <p:nvSpPr>
          <p:cNvPr id="4" name="TextBox 4"/>
          <p:cNvSpPr txBox="1"/>
          <p:nvPr/>
        </p:nvSpPr>
        <p:spPr>
          <a:xfrm>
            <a:off x="1028700" y="1676834"/>
            <a:ext cx="12687300" cy="4418902"/>
          </a:xfrm>
          <a:prstGeom prst="rect">
            <a:avLst/>
          </a:prstGeom>
        </p:spPr>
        <p:txBody>
          <a:bodyPr wrap="square" lIns="0" tIns="0" rIns="0" bIns="0" rtlCol="0" anchor="t">
            <a:spAutoFit/>
          </a:bodyPr>
          <a:lstStyle/>
          <a:p>
            <a:pPr>
              <a:lnSpc>
                <a:spcPct val="114000"/>
              </a:lnSpc>
              <a:spcBef>
                <a:spcPts val="600"/>
              </a:spcBef>
              <a:spcAft>
                <a:spcPts val="1600"/>
              </a:spcAft>
            </a:pPr>
            <a:r>
              <a:rPr lang="en-US" sz="3200" b="1" spc="300" dirty="0">
                <a:solidFill>
                  <a:srgbClr val="6A5138"/>
                </a:solidFill>
                <a:latin typeface="Arial" panose="020B0604020202020204" pitchFamily="34" charset="0"/>
                <a:cs typeface="Arial" panose="020B0604020202020204" pitchFamily="34" charset="0"/>
              </a:rPr>
              <a:t>ACTIVITY: RESEARCH AND DISCUSS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Using the following website, look for a position of a supervisor in the resources and infrastructure industry.</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Website: </a:t>
            </a:r>
            <a:r>
              <a:rPr lang="en-US" sz="3000" spc="25" dirty="0">
                <a:solidFill>
                  <a:srgbClr val="6A5138"/>
                </a:solidFill>
                <a:latin typeface="Arial" panose="020B0604020202020204" pitchFamily="34" charset="0"/>
                <a:cs typeface="Arial" panose="020B0604020202020204" pitchFamily="34" charset="0"/>
                <a:hlinkClick r:id="rId3"/>
              </a:rPr>
              <a:t>http://www.seek.com.au/</a:t>
            </a:r>
            <a:r>
              <a:rPr lang="en-US" sz="3000" spc="25" dirty="0">
                <a:solidFill>
                  <a:srgbClr val="6A5138"/>
                </a:solidFill>
                <a:latin typeface="Arial" panose="020B0604020202020204" pitchFamily="34" charset="0"/>
                <a:cs typeface="Arial" panose="020B0604020202020204" pitchFamily="34" charset="0"/>
              </a:rPr>
              <a:t>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Review the role.  </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Discuss in a group what the scope and boundaries of this role would be for a supervisor leading a diverse work team. </a:t>
            </a:r>
          </a:p>
        </p:txBody>
      </p:sp>
      <p:sp>
        <p:nvSpPr>
          <p:cNvPr id="3" name="AutoShape 2">
            <a:extLst>
              <a:ext uri="{FF2B5EF4-FFF2-40B4-BE49-F238E27FC236}">
                <a16:creationId xmlns:a16="http://schemas.microsoft.com/office/drawing/2014/main" id="{23786804-4BEE-AAEE-72F2-D7357491D5F4}"/>
              </a:ext>
            </a:extLst>
          </p:cNvPr>
          <p:cNvSpPr/>
          <p:nvPr/>
        </p:nvSpPr>
        <p:spPr>
          <a:xfrm>
            <a:off x="0" y="7886700"/>
            <a:ext cx="18288000" cy="1621070"/>
          </a:xfrm>
          <a:prstGeom prst="rect">
            <a:avLst/>
          </a:prstGeom>
          <a:solidFill>
            <a:schemeClr val="bg1"/>
          </a:solidFill>
        </p:spPr>
      </p:sp>
      <p:sp>
        <p:nvSpPr>
          <p:cNvPr id="5" name="TextBox 3">
            <a:extLst>
              <a:ext uri="{FF2B5EF4-FFF2-40B4-BE49-F238E27FC236}">
                <a16:creationId xmlns:a16="http://schemas.microsoft.com/office/drawing/2014/main" id="{2A8C89B2-81AA-403C-312A-EAC3F85EA39B}"/>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6" name="Group 5">
            <a:extLst>
              <a:ext uri="{FF2B5EF4-FFF2-40B4-BE49-F238E27FC236}">
                <a16:creationId xmlns:a16="http://schemas.microsoft.com/office/drawing/2014/main" id="{E92FEBA5-F632-659D-A45F-2F1F4FC2B898}"/>
              </a:ext>
            </a:extLst>
          </p:cNvPr>
          <p:cNvGrpSpPr/>
          <p:nvPr/>
        </p:nvGrpSpPr>
        <p:grpSpPr>
          <a:xfrm>
            <a:off x="1028700" y="495300"/>
            <a:ext cx="17259300" cy="218203"/>
            <a:chOff x="1028700" y="723900"/>
            <a:chExt cx="17259300" cy="218203"/>
          </a:xfrm>
          <a:solidFill>
            <a:srgbClr val="806244"/>
          </a:solidFill>
        </p:grpSpPr>
        <p:sp>
          <p:nvSpPr>
            <p:cNvPr id="7" name="AutoShape 6">
              <a:extLst>
                <a:ext uri="{FF2B5EF4-FFF2-40B4-BE49-F238E27FC236}">
                  <a16:creationId xmlns:a16="http://schemas.microsoft.com/office/drawing/2014/main" id="{7B259453-D9F4-F736-5BBA-76392DE65ABE}"/>
                </a:ext>
              </a:extLst>
            </p:cNvPr>
            <p:cNvSpPr/>
            <p:nvPr/>
          </p:nvSpPr>
          <p:spPr>
            <a:xfrm>
              <a:off x="1044000" y="826884"/>
              <a:ext cx="17244000" cy="20795"/>
            </a:xfrm>
            <a:prstGeom prst="rect">
              <a:avLst/>
            </a:prstGeom>
            <a:grpFill/>
          </p:spPr>
        </p:sp>
        <p:sp>
          <p:nvSpPr>
            <p:cNvPr id="8" name="AutoShape 7">
              <a:extLst>
                <a:ext uri="{FF2B5EF4-FFF2-40B4-BE49-F238E27FC236}">
                  <a16:creationId xmlns:a16="http://schemas.microsoft.com/office/drawing/2014/main" id="{C93BF2DE-288F-FAE2-F327-AB1003B76A96}"/>
                </a:ext>
              </a:extLst>
            </p:cNvPr>
            <p:cNvSpPr/>
            <p:nvPr/>
          </p:nvSpPr>
          <p:spPr>
            <a:xfrm>
              <a:off x="1028700" y="723900"/>
              <a:ext cx="219025" cy="209643"/>
            </a:xfrm>
            <a:prstGeom prst="rect">
              <a:avLst/>
            </a:prstGeom>
            <a:grpFill/>
          </p:spPr>
        </p:sp>
        <p:sp>
          <p:nvSpPr>
            <p:cNvPr id="9" name="AutoShape 8">
              <a:extLst>
                <a:ext uri="{FF2B5EF4-FFF2-40B4-BE49-F238E27FC236}">
                  <a16:creationId xmlns:a16="http://schemas.microsoft.com/office/drawing/2014/main" id="{C39845F0-1D56-66CF-1C49-BD945E167048}"/>
                </a:ext>
              </a:extLst>
            </p:cNvPr>
            <p:cNvSpPr/>
            <p:nvPr/>
          </p:nvSpPr>
          <p:spPr>
            <a:xfrm>
              <a:off x="6856574" y="732460"/>
              <a:ext cx="219025" cy="209643"/>
            </a:xfrm>
            <a:prstGeom prst="rect">
              <a:avLst/>
            </a:prstGeom>
            <a:grpFill/>
          </p:spPr>
        </p:sp>
        <p:sp>
          <p:nvSpPr>
            <p:cNvPr id="10" name="AutoShape 9">
              <a:extLst>
                <a:ext uri="{FF2B5EF4-FFF2-40B4-BE49-F238E27FC236}">
                  <a16:creationId xmlns:a16="http://schemas.microsoft.com/office/drawing/2014/main" id="{34E1959A-0C7F-33AD-342B-6CF88A34ECC3}"/>
                </a:ext>
              </a:extLst>
            </p:cNvPr>
            <p:cNvSpPr/>
            <p:nvPr/>
          </p:nvSpPr>
          <p:spPr>
            <a:xfrm>
              <a:off x="12684448" y="732460"/>
              <a:ext cx="219025" cy="209643"/>
            </a:xfrm>
            <a:prstGeom prst="rect">
              <a:avLst/>
            </a:prstGeom>
            <a:grpFill/>
          </p:spPr>
        </p:sp>
      </p:grpSp>
      <p:sp>
        <p:nvSpPr>
          <p:cNvPr id="13" name="Slide Number Placeholder 10">
            <a:extLst>
              <a:ext uri="{FF2B5EF4-FFF2-40B4-BE49-F238E27FC236}">
                <a16:creationId xmlns:a16="http://schemas.microsoft.com/office/drawing/2014/main" id="{4E5C0A81-77EA-3120-7DF5-134196B5774C}"/>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8</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2" name="Footer Placeholder 9">
            <a:extLst>
              <a:ext uri="{FF2B5EF4-FFF2-40B4-BE49-F238E27FC236}">
                <a16:creationId xmlns:a16="http://schemas.microsoft.com/office/drawing/2014/main" id="{23CE9D5C-1038-C883-2615-E4986A8812A4}"/>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Tree>
    <p:extLst>
      <p:ext uri="{BB962C8B-B14F-4D97-AF65-F5344CB8AC3E}">
        <p14:creationId xmlns:p14="http://schemas.microsoft.com/office/powerpoint/2010/main" val="47343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5603551" y="8746411"/>
            <a:ext cx="11716295" cy="717197"/>
          </a:xfrm>
          <a:prstGeom prst="rect">
            <a:avLst/>
          </a:prstGeom>
        </p:spPr>
        <p:txBody>
          <a:bodyPr lIns="0" tIns="0" rIns="0" bIns="0" rtlCol="0" anchor="t">
            <a:spAutoFit/>
          </a:bodyPr>
          <a:lstStyle/>
          <a:p>
            <a:pPr algn="r">
              <a:lnSpc>
                <a:spcPts val="5759"/>
              </a:lnSpc>
            </a:pPr>
            <a:r>
              <a:rPr lang="en-US" sz="4800" spc="192" dirty="0">
                <a:solidFill>
                  <a:srgbClr val="F4F8F3"/>
                </a:solidFill>
                <a:latin typeface="Montserrat Light"/>
              </a:rPr>
              <a:t>Topic 1: Insert topic title </a:t>
            </a:r>
          </a:p>
        </p:txBody>
      </p:sp>
      <p:sp>
        <p:nvSpPr>
          <p:cNvPr id="12" name="AutoShape 2">
            <a:extLst>
              <a:ext uri="{FF2B5EF4-FFF2-40B4-BE49-F238E27FC236}">
                <a16:creationId xmlns:a16="http://schemas.microsoft.com/office/drawing/2014/main" id="{54B605DE-63C5-4B19-89D4-FD69EFF21B44}"/>
              </a:ext>
            </a:extLst>
          </p:cNvPr>
          <p:cNvSpPr/>
          <p:nvPr/>
        </p:nvSpPr>
        <p:spPr>
          <a:xfrm>
            <a:off x="0" y="7886700"/>
            <a:ext cx="18288000" cy="1621070"/>
          </a:xfrm>
          <a:prstGeom prst="rect">
            <a:avLst/>
          </a:prstGeom>
          <a:solidFill>
            <a:srgbClr val="FBD5AF"/>
          </a:solidFill>
        </p:spPr>
      </p:sp>
      <p:sp>
        <p:nvSpPr>
          <p:cNvPr id="14" name="TextBox 3">
            <a:extLst>
              <a:ext uri="{FF2B5EF4-FFF2-40B4-BE49-F238E27FC236}">
                <a16:creationId xmlns:a16="http://schemas.microsoft.com/office/drawing/2014/main" id="{C2FF54A5-460A-3957-F282-596FD099B625}"/>
              </a:ext>
            </a:extLst>
          </p:cNvPr>
          <p:cNvSpPr txBox="1"/>
          <p:nvPr/>
        </p:nvSpPr>
        <p:spPr>
          <a:xfrm>
            <a:off x="533400" y="8325338"/>
            <a:ext cx="17202695" cy="743793"/>
          </a:xfrm>
          <a:prstGeom prst="rect">
            <a:avLst/>
          </a:prstGeom>
        </p:spPr>
        <p:txBody>
          <a:bodyPr wrap="square" lIns="0" tIns="0" rIns="0" bIns="0" rtlCol="0" anchor="t">
            <a:spAutoFit/>
          </a:bodyPr>
          <a:lstStyle/>
          <a:p>
            <a:pPr algn="r">
              <a:lnSpc>
                <a:spcPts val="5759"/>
              </a:lnSpc>
            </a:pPr>
            <a:r>
              <a:rPr lang="en-US" sz="5000" b="1" spc="210" dirty="0">
                <a:solidFill>
                  <a:srgbClr val="6A5138"/>
                </a:solidFill>
                <a:latin typeface="Cordia New" panose="020B0304020202020204" pitchFamily="34" charset="-34"/>
                <a:cs typeface="Cordia New" panose="020B0304020202020204" pitchFamily="34" charset="-34"/>
              </a:rPr>
              <a:t>TOPIC 1: WHAT SUPPORT DO DIVERSE WORK TEAMS NEED?</a:t>
            </a:r>
          </a:p>
        </p:txBody>
      </p:sp>
      <p:grpSp>
        <p:nvGrpSpPr>
          <p:cNvPr id="2" name="Group 1">
            <a:extLst>
              <a:ext uri="{FF2B5EF4-FFF2-40B4-BE49-F238E27FC236}">
                <a16:creationId xmlns:a16="http://schemas.microsoft.com/office/drawing/2014/main" id="{56AB25C6-50A6-6AA5-3019-7270AB13221C}"/>
              </a:ext>
            </a:extLst>
          </p:cNvPr>
          <p:cNvGrpSpPr/>
          <p:nvPr/>
        </p:nvGrpSpPr>
        <p:grpSpPr>
          <a:xfrm>
            <a:off x="1028700" y="495300"/>
            <a:ext cx="17259300" cy="218203"/>
            <a:chOff x="1028700" y="723900"/>
            <a:chExt cx="17259300" cy="218203"/>
          </a:xfrm>
          <a:solidFill>
            <a:srgbClr val="806244"/>
          </a:solidFill>
        </p:grpSpPr>
        <p:sp>
          <p:nvSpPr>
            <p:cNvPr id="4" name="AutoShape 6">
              <a:extLst>
                <a:ext uri="{FF2B5EF4-FFF2-40B4-BE49-F238E27FC236}">
                  <a16:creationId xmlns:a16="http://schemas.microsoft.com/office/drawing/2014/main" id="{F55B54D7-C569-A44B-E348-BDA791EBE279}"/>
                </a:ext>
              </a:extLst>
            </p:cNvPr>
            <p:cNvSpPr/>
            <p:nvPr/>
          </p:nvSpPr>
          <p:spPr>
            <a:xfrm>
              <a:off x="1044000" y="826884"/>
              <a:ext cx="17244000" cy="20795"/>
            </a:xfrm>
            <a:prstGeom prst="rect">
              <a:avLst/>
            </a:prstGeom>
            <a:grpFill/>
          </p:spPr>
        </p:sp>
        <p:sp>
          <p:nvSpPr>
            <p:cNvPr id="5" name="AutoShape 7">
              <a:extLst>
                <a:ext uri="{FF2B5EF4-FFF2-40B4-BE49-F238E27FC236}">
                  <a16:creationId xmlns:a16="http://schemas.microsoft.com/office/drawing/2014/main" id="{83A79828-B84C-838A-C949-75C3D4AFF27C}"/>
                </a:ext>
              </a:extLst>
            </p:cNvPr>
            <p:cNvSpPr/>
            <p:nvPr/>
          </p:nvSpPr>
          <p:spPr>
            <a:xfrm>
              <a:off x="1028700" y="723900"/>
              <a:ext cx="219025" cy="209643"/>
            </a:xfrm>
            <a:prstGeom prst="rect">
              <a:avLst/>
            </a:prstGeom>
            <a:grpFill/>
          </p:spPr>
        </p:sp>
        <p:sp>
          <p:nvSpPr>
            <p:cNvPr id="6" name="AutoShape 8">
              <a:extLst>
                <a:ext uri="{FF2B5EF4-FFF2-40B4-BE49-F238E27FC236}">
                  <a16:creationId xmlns:a16="http://schemas.microsoft.com/office/drawing/2014/main" id="{E06D05F4-A373-E7F3-FFB8-3354BE39C2D7}"/>
                </a:ext>
              </a:extLst>
            </p:cNvPr>
            <p:cNvSpPr/>
            <p:nvPr/>
          </p:nvSpPr>
          <p:spPr>
            <a:xfrm>
              <a:off x="6856574" y="732460"/>
              <a:ext cx="219025" cy="209643"/>
            </a:xfrm>
            <a:prstGeom prst="rect">
              <a:avLst/>
            </a:prstGeom>
            <a:grpFill/>
          </p:spPr>
        </p:sp>
        <p:sp>
          <p:nvSpPr>
            <p:cNvPr id="7" name="AutoShape 9">
              <a:extLst>
                <a:ext uri="{FF2B5EF4-FFF2-40B4-BE49-F238E27FC236}">
                  <a16:creationId xmlns:a16="http://schemas.microsoft.com/office/drawing/2014/main" id="{688D4125-960F-36A9-597F-D1335790B6C8}"/>
                </a:ext>
              </a:extLst>
            </p:cNvPr>
            <p:cNvSpPr/>
            <p:nvPr/>
          </p:nvSpPr>
          <p:spPr>
            <a:xfrm>
              <a:off x="12684448" y="732460"/>
              <a:ext cx="219025" cy="209643"/>
            </a:xfrm>
            <a:prstGeom prst="rect">
              <a:avLst/>
            </a:prstGeom>
            <a:grpFill/>
          </p:spPr>
        </p:sp>
      </p:grpSp>
      <p:sp>
        <p:nvSpPr>
          <p:cNvPr id="10" name="Slide Number Placeholder 10">
            <a:extLst>
              <a:ext uri="{FF2B5EF4-FFF2-40B4-BE49-F238E27FC236}">
                <a16:creationId xmlns:a16="http://schemas.microsoft.com/office/drawing/2014/main" id="{6A06B310-663B-3354-7925-2B1B6098F9E8}"/>
              </a:ext>
            </a:extLst>
          </p:cNvPr>
          <p:cNvSpPr txBox="1">
            <a:spLocks/>
          </p:cNvSpPr>
          <p:nvPr/>
        </p:nvSpPr>
        <p:spPr>
          <a:xfrm>
            <a:off x="17657148" y="114300"/>
            <a:ext cx="478452" cy="3478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500" smtClean="0">
                <a:solidFill>
                  <a:srgbClr val="6A5138"/>
                </a:solidFill>
                <a:latin typeface="Cordia New" panose="020B0304020202020204" pitchFamily="34" charset="-34"/>
                <a:cs typeface="Cordia New" panose="020B0304020202020204" pitchFamily="34" charset="-34"/>
              </a:rPr>
              <a:pPr/>
              <a:t>9</a:t>
            </a:fld>
            <a:endParaRPr lang="en-US" sz="1500" dirty="0">
              <a:solidFill>
                <a:srgbClr val="6A5138"/>
              </a:solidFill>
              <a:latin typeface="Cordia New" panose="020B0304020202020204" pitchFamily="34" charset="-34"/>
              <a:cs typeface="Cordia New" panose="020B0304020202020204" pitchFamily="34" charset="-34"/>
            </a:endParaRPr>
          </a:p>
        </p:txBody>
      </p:sp>
      <p:sp>
        <p:nvSpPr>
          <p:cNvPr id="11" name="Footer Placeholder 9">
            <a:extLst>
              <a:ext uri="{FF2B5EF4-FFF2-40B4-BE49-F238E27FC236}">
                <a16:creationId xmlns:a16="http://schemas.microsoft.com/office/drawing/2014/main" id="{BB8047A8-F372-1A1E-5741-3B10101DFA78}"/>
              </a:ext>
            </a:extLst>
          </p:cNvPr>
          <p:cNvSpPr>
            <a:spLocks noGrp="1"/>
          </p:cNvSpPr>
          <p:nvPr>
            <p:ph type="ftr" sz="quarter" idx="11"/>
          </p:nvPr>
        </p:nvSpPr>
        <p:spPr>
          <a:xfrm>
            <a:off x="533400" y="9726067"/>
            <a:ext cx="6858000" cy="323165"/>
          </a:xfrm>
        </p:spPr>
        <p:txBody>
          <a:bodyPr wrap="square">
            <a:spAutoFit/>
          </a:bodyPr>
          <a:lstStyle/>
          <a:p>
            <a:pPr algn="l"/>
            <a:r>
              <a:rPr lang="en-US" sz="1500" b="1" spc="110" dirty="0">
                <a:solidFill>
                  <a:srgbClr val="6A5138"/>
                </a:solidFill>
                <a:latin typeface="Cordia New" panose="020B0304020202020204" pitchFamily="34" charset="-34"/>
                <a:cs typeface="Cordia New" panose="020B0304020202020204" pitchFamily="34" charset="-34"/>
              </a:rPr>
              <a:t>RIILAT402E</a:t>
            </a:r>
            <a:r>
              <a:rPr lang="en-US" sz="1500" spc="110" dirty="0">
                <a:solidFill>
                  <a:srgbClr val="6A5138"/>
                </a:solidFill>
                <a:latin typeface="Cordia New" panose="020B0304020202020204" pitchFamily="34" charset="-34"/>
                <a:cs typeface="Cordia New" panose="020B0304020202020204" pitchFamily="34" charset="-34"/>
              </a:rPr>
              <a:t> PROVIDE LEADERSHIP IN THE SUPERVISION OF DIVERSE WORK TEAMS</a:t>
            </a:r>
          </a:p>
        </p:txBody>
      </p:sp>
      <p:sp>
        <p:nvSpPr>
          <p:cNvPr id="9" name="TextBox 4">
            <a:extLst>
              <a:ext uri="{FF2B5EF4-FFF2-40B4-BE49-F238E27FC236}">
                <a16:creationId xmlns:a16="http://schemas.microsoft.com/office/drawing/2014/main" id="{ED3DF533-299A-D602-F958-200FBB2ED79B}"/>
              </a:ext>
            </a:extLst>
          </p:cNvPr>
          <p:cNvSpPr txBox="1"/>
          <p:nvPr/>
        </p:nvSpPr>
        <p:spPr>
          <a:xfrm>
            <a:off x="1028700" y="1676834"/>
            <a:ext cx="12687300" cy="1723805"/>
          </a:xfrm>
          <a:prstGeom prst="rect">
            <a:avLst/>
          </a:prstGeom>
        </p:spPr>
        <p:txBody>
          <a:bodyPr wrap="square" lIns="0" tIns="0" rIns="0" bIns="0" rtlCol="0" anchor="t">
            <a:spAutoFit/>
          </a:bodyPr>
          <a:lstStyle/>
          <a:p>
            <a:pPr>
              <a:lnSpc>
                <a:spcPct val="114000"/>
              </a:lnSpc>
              <a:spcBef>
                <a:spcPts val="600"/>
              </a:spcBef>
              <a:spcAft>
                <a:spcPts val="600"/>
              </a:spcAft>
            </a:pPr>
            <a:r>
              <a:rPr lang="en-US" sz="3200" b="1" spc="25" dirty="0">
                <a:solidFill>
                  <a:srgbClr val="6A5138"/>
                </a:solidFill>
                <a:latin typeface="Arial" panose="020B0604020202020204" pitchFamily="34" charset="0"/>
                <a:cs typeface="Arial" panose="020B0604020202020204" pitchFamily="34" charset="0"/>
              </a:rPr>
              <a:t>SUPPORT REQUIREMENTS</a:t>
            </a:r>
          </a:p>
          <a:p>
            <a:pPr>
              <a:lnSpc>
                <a:spcPct val="114000"/>
              </a:lnSpc>
              <a:spcBef>
                <a:spcPts val="600"/>
              </a:spcBef>
              <a:spcAft>
                <a:spcPts val="600"/>
              </a:spcAft>
            </a:pPr>
            <a:r>
              <a:rPr lang="en-US" sz="3000" spc="25" dirty="0">
                <a:solidFill>
                  <a:srgbClr val="6A5138"/>
                </a:solidFill>
                <a:latin typeface="Arial" panose="020B0604020202020204" pitchFamily="34" charset="0"/>
                <a:cs typeface="Arial" panose="020B0604020202020204" pitchFamily="34" charset="0"/>
              </a:rPr>
              <a:t>When you understand the scope and boundaries of the supervisory role, you can then start to identify the support requirements for the team.</a:t>
            </a:r>
          </a:p>
        </p:txBody>
      </p:sp>
    </p:spTree>
    <p:extLst>
      <p:ext uri="{BB962C8B-B14F-4D97-AF65-F5344CB8AC3E}">
        <p14:creationId xmlns:p14="http://schemas.microsoft.com/office/powerpoint/2010/main" val="268806234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E6D0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3DE3C39977C84D8533B03EAD648374" ma:contentTypeVersion="13" ma:contentTypeDescription="Create a new document." ma:contentTypeScope="" ma:versionID="abedf3df48bc5c89c9d6a8062eb846c2">
  <xsd:schema xmlns:xsd="http://www.w3.org/2001/XMLSchema" xmlns:xs="http://www.w3.org/2001/XMLSchema" xmlns:p="http://schemas.microsoft.com/office/2006/metadata/properties" xmlns:ns2="7283e1b2-6a01-48df-8ab8-3442d7e3a734" xmlns:ns3="a1fbbf9a-8f9d-47ed-854f-45510a2d1a86" targetNamespace="http://schemas.microsoft.com/office/2006/metadata/properties" ma:root="true" ma:fieldsID="d00e305924faf638cc171e0e6bae7cc8" ns2:_="" ns3:_="">
    <xsd:import namespace="7283e1b2-6a01-48df-8ab8-3442d7e3a734"/>
    <xsd:import namespace="a1fbbf9a-8f9d-47ed-854f-45510a2d1a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3e1b2-6a01-48df-8ab8-3442d7e3a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f0f60ae-0bf9-4e7b-b658-ae24f82b23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fbbf9a-8f9d-47ed-854f-45510a2d1a8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fd759f-2470-4ecc-b626-227a83ce8169}" ma:internalName="TaxCatchAll" ma:showField="CatchAllData" ma:web="a1fbbf9a-8f9d-47ed-854f-45510a2d1a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1fbbf9a-8f9d-47ed-854f-45510a2d1a86" xsi:nil="true"/>
    <lcf76f155ced4ddcb4097134ff3c332f xmlns="7283e1b2-6a01-48df-8ab8-3442d7e3a7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3CAA05-619D-4A89-8EA6-FCE08E1BAC00}">
  <ds:schemaRefs>
    <ds:schemaRef ds:uri="http://schemas.microsoft.com/sharepoint/v3/contenttype/forms"/>
  </ds:schemaRefs>
</ds:datastoreItem>
</file>

<file path=customXml/itemProps2.xml><?xml version="1.0" encoding="utf-8"?>
<ds:datastoreItem xmlns:ds="http://schemas.openxmlformats.org/officeDocument/2006/customXml" ds:itemID="{E7D77CD0-9210-4943-899B-84793CAA4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3e1b2-6a01-48df-8ab8-3442d7e3a734"/>
    <ds:schemaRef ds:uri="a1fbbf9a-8f9d-47ed-854f-45510a2d1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C04E57-1D06-4D57-9E2F-0F574F29C784}">
  <ds:schemaRefs>
    <ds:schemaRef ds:uri="http://schemas.microsoft.com/office/2006/metadata/properties"/>
    <ds:schemaRef ds:uri="http://schemas.microsoft.com/office/infopath/2007/PartnerControls"/>
    <ds:schemaRef ds:uri="a1fbbf9a-8f9d-47ed-854f-45510a2d1a86"/>
    <ds:schemaRef ds:uri="7283e1b2-6a01-48df-8ab8-3442d7e3a734"/>
  </ds:schemaRefs>
</ds:datastoreItem>
</file>

<file path=docProps/app.xml><?xml version="1.0" encoding="utf-8"?>
<Properties xmlns="http://schemas.openxmlformats.org/officeDocument/2006/extended-properties" xmlns:vt="http://schemas.openxmlformats.org/officeDocument/2006/docPropsVTypes">
  <TotalTime>333</TotalTime>
  <Words>4391</Words>
  <Application>Microsoft Office PowerPoint</Application>
  <PresentationFormat>Custom</PresentationFormat>
  <Paragraphs>518</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Cordia New</vt: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Schwager</dc:creator>
  <cp:lastModifiedBy>Shahriar Kabir</cp:lastModifiedBy>
  <cp:revision>115</cp:revision>
  <dcterms:created xsi:type="dcterms:W3CDTF">2006-08-16T00:00:00Z</dcterms:created>
  <dcterms:modified xsi:type="dcterms:W3CDTF">2023-01-10T22:32:02Z</dcterms:modified>
  <dc:identifier>DADyeL1zUHA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0x010100CB3DE3C39977C84D8533B03EAD648374</vt:lpwstr>
  </property>
  <property fmtid="{D5CDD505-2E9C-101B-9397-08002B2CF9AE}" pid="3" name="Order">
    <vt:r8>1622400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