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81" r:id="rId4"/>
    <p:sldId id="280" r:id="rId5"/>
    <p:sldId id="277" r:id="rId6"/>
    <p:sldId id="272" r:id="rId7"/>
    <p:sldId id="275" r:id="rId8"/>
    <p:sldId id="276" r:id="rId9"/>
    <p:sldId id="278" r:id="rId10"/>
    <p:sldId id="279" r:id="rId11"/>
    <p:sldId id="260" r:id="rId12"/>
    <p:sldId id="261" r:id="rId13"/>
    <p:sldId id="263" r:id="rId14"/>
    <p:sldId id="264" r:id="rId15"/>
    <p:sldId id="273" r:id="rId16"/>
    <p:sldId id="274" r:id="rId17"/>
    <p:sldId id="265" r:id="rId18"/>
    <p:sldId id="267" r:id="rId19"/>
    <p:sldId id="270" r:id="rId20"/>
    <p:sldId id="26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A218C97-AC3A-4F75-ACF0-D0FD095E3A9B}" type="datetimeFigureOut">
              <a:rPr lang="en-GB" smtClean="0"/>
              <a:t>21/11/2022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00BA4D7-A43F-412D-B6DF-98B9D2E9E906}" type="slidenum">
              <a:rPr lang="en-GB" smtClean="0"/>
              <a:t>‹#›</a:t>
            </a:fld>
            <a:endParaRPr lang="en-GB" dirty="0"/>
          </a:p>
        </p:txBody>
      </p:sp>
    </p:spTree>
    <p:extLst>
      <p:ext uri="{BB962C8B-B14F-4D97-AF65-F5344CB8AC3E}">
        <p14:creationId xmlns:p14="http://schemas.microsoft.com/office/powerpoint/2010/main" val="4238667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A218C97-AC3A-4F75-ACF0-D0FD095E3A9B}" type="datetimeFigureOut">
              <a:rPr lang="en-GB" smtClean="0"/>
              <a:t>21/11/2022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00BA4D7-A43F-412D-B6DF-98B9D2E9E906}" type="slidenum">
              <a:rPr lang="en-GB" smtClean="0"/>
              <a:t>‹#›</a:t>
            </a:fld>
            <a:endParaRPr lang="en-GB" dirty="0"/>
          </a:p>
        </p:txBody>
      </p:sp>
    </p:spTree>
    <p:extLst>
      <p:ext uri="{BB962C8B-B14F-4D97-AF65-F5344CB8AC3E}">
        <p14:creationId xmlns:p14="http://schemas.microsoft.com/office/powerpoint/2010/main" val="984624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A218C97-AC3A-4F75-ACF0-D0FD095E3A9B}" type="datetimeFigureOut">
              <a:rPr lang="en-GB" smtClean="0"/>
              <a:t>21/11/2022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00BA4D7-A43F-412D-B6DF-98B9D2E9E906}" type="slidenum">
              <a:rPr lang="en-GB" smtClean="0"/>
              <a:t>‹#›</a:t>
            </a:fld>
            <a:endParaRPr lang="en-GB" dirty="0"/>
          </a:p>
        </p:txBody>
      </p:sp>
    </p:spTree>
    <p:extLst>
      <p:ext uri="{BB962C8B-B14F-4D97-AF65-F5344CB8AC3E}">
        <p14:creationId xmlns:p14="http://schemas.microsoft.com/office/powerpoint/2010/main" val="1365678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A218C97-AC3A-4F75-ACF0-D0FD095E3A9B}" type="datetimeFigureOut">
              <a:rPr lang="en-GB" smtClean="0"/>
              <a:t>21/11/2022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00BA4D7-A43F-412D-B6DF-98B9D2E9E906}" type="slidenum">
              <a:rPr lang="en-GB" smtClean="0"/>
              <a:t>‹#›</a:t>
            </a:fld>
            <a:endParaRPr lang="en-GB" dirty="0"/>
          </a:p>
        </p:txBody>
      </p:sp>
    </p:spTree>
    <p:extLst>
      <p:ext uri="{BB962C8B-B14F-4D97-AF65-F5344CB8AC3E}">
        <p14:creationId xmlns:p14="http://schemas.microsoft.com/office/powerpoint/2010/main" val="3916459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218C97-AC3A-4F75-ACF0-D0FD095E3A9B}" type="datetimeFigureOut">
              <a:rPr lang="en-GB" smtClean="0"/>
              <a:t>21/11/2022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00BA4D7-A43F-412D-B6DF-98B9D2E9E906}" type="slidenum">
              <a:rPr lang="en-GB" smtClean="0"/>
              <a:t>‹#›</a:t>
            </a:fld>
            <a:endParaRPr lang="en-GB" dirty="0"/>
          </a:p>
        </p:txBody>
      </p:sp>
    </p:spTree>
    <p:extLst>
      <p:ext uri="{BB962C8B-B14F-4D97-AF65-F5344CB8AC3E}">
        <p14:creationId xmlns:p14="http://schemas.microsoft.com/office/powerpoint/2010/main" val="2033854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CA218C97-AC3A-4F75-ACF0-D0FD095E3A9B}" type="datetimeFigureOut">
              <a:rPr lang="en-GB" smtClean="0"/>
              <a:t>21/11/2022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00BA4D7-A43F-412D-B6DF-98B9D2E9E906}" type="slidenum">
              <a:rPr lang="en-GB" smtClean="0"/>
              <a:t>‹#›</a:t>
            </a:fld>
            <a:endParaRPr lang="en-GB" dirty="0"/>
          </a:p>
        </p:txBody>
      </p:sp>
    </p:spTree>
    <p:extLst>
      <p:ext uri="{BB962C8B-B14F-4D97-AF65-F5344CB8AC3E}">
        <p14:creationId xmlns:p14="http://schemas.microsoft.com/office/powerpoint/2010/main" val="1795447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CA218C97-AC3A-4F75-ACF0-D0FD095E3A9B}" type="datetimeFigureOut">
              <a:rPr lang="en-GB" smtClean="0"/>
              <a:t>21/11/2022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00BA4D7-A43F-412D-B6DF-98B9D2E9E906}" type="slidenum">
              <a:rPr lang="en-GB" smtClean="0"/>
              <a:t>‹#›</a:t>
            </a:fld>
            <a:endParaRPr lang="en-GB" dirty="0"/>
          </a:p>
        </p:txBody>
      </p:sp>
    </p:spTree>
    <p:extLst>
      <p:ext uri="{BB962C8B-B14F-4D97-AF65-F5344CB8AC3E}">
        <p14:creationId xmlns:p14="http://schemas.microsoft.com/office/powerpoint/2010/main" val="2316859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CA218C97-AC3A-4F75-ACF0-D0FD095E3A9B}" type="datetimeFigureOut">
              <a:rPr lang="en-GB" smtClean="0"/>
              <a:t>21/11/2022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00BA4D7-A43F-412D-B6DF-98B9D2E9E906}" type="slidenum">
              <a:rPr lang="en-GB" smtClean="0"/>
              <a:t>‹#›</a:t>
            </a:fld>
            <a:endParaRPr lang="en-GB" dirty="0"/>
          </a:p>
        </p:txBody>
      </p:sp>
    </p:spTree>
    <p:extLst>
      <p:ext uri="{BB962C8B-B14F-4D97-AF65-F5344CB8AC3E}">
        <p14:creationId xmlns:p14="http://schemas.microsoft.com/office/powerpoint/2010/main" val="929628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218C97-AC3A-4F75-ACF0-D0FD095E3A9B}" type="datetimeFigureOut">
              <a:rPr lang="en-GB" smtClean="0"/>
              <a:t>21/11/2022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D00BA4D7-A43F-412D-B6DF-98B9D2E9E906}" type="slidenum">
              <a:rPr lang="en-GB" smtClean="0"/>
              <a:t>‹#›</a:t>
            </a:fld>
            <a:endParaRPr lang="en-GB" dirty="0"/>
          </a:p>
        </p:txBody>
      </p:sp>
    </p:spTree>
    <p:extLst>
      <p:ext uri="{BB962C8B-B14F-4D97-AF65-F5344CB8AC3E}">
        <p14:creationId xmlns:p14="http://schemas.microsoft.com/office/powerpoint/2010/main" val="288223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218C97-AC3A-4F75-ACF0-D0FD095E3A9B}" type="datetimeFigureOut">
              <a:rPr lang="en-GB" smtClean="0"/>
              <a:t>21/11/2022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00BA4D7-A43F-412D-B6DF-98B9D2E9E906}" type="slidenum">
              <a:rPr lang="en-GB" smtClean="0"/>
              <a:t>‹#›</a:t>
            </a:fld>
            <a:endParaRPr lang="en-GB" dirty="0"/>
          </a:p>
        </p:txBody>
      </p:sp>
    </p:spTree>
    <p:extLst>
      <p:ext uri="{BB962C8B-B14F-4D97-AF65-F5344CB8AC3E}">
        <p14:creationId xmlns:p14="http://schemas.microsoft.com/office/powerpoint/2010/main" val="355199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218C97-AC3A-4F75-ACF0-D0FD095E3A9B}" type="datetimeFigureOut">
              <a:rPr lang="en-GB" smtClean="0"/>
              <a:t>21/11/2022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00BA4D7-A43F-412D-B6DF-98B9D2E9E906}" type="slidenum">
              <a:rPr lang="en-GB" smtClean="0"/>
              <a:t>‹#›</a:t>
            </a:fld>
            <a:endParaRPr lang="en-GB" dirty="0"/>
          </a:p>
        </p:txBody>
      </p:sp>
    </p:spTree>
    <p:extLst>
      <p:ext uri="{BB962C8B-B14F-4D97-AF65-F5344CB8AC3E}">
        <p14:creationId xmlns:p14="http://schemas.microsoft.com/office/powerpoint/2010/main" val="2136552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18C97-AC3A-4F75-ACF0-D0FD095E3A9B}" type="datetimeFigureOut">
              <a:rPr lang="en-GB" smtClean="0"/>
              <a:t>21/11/2022</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0BA4D7-A43F-412D-B6DF-98B9D2E9E906}" type="slidenum">
              <a:rPr lang="en-GB" smtClean="0"/>
              <a:t>‹#›</a:t>
            </a:fld>
            <a:endParaRPr lang="en-GB" dirty="0"/>
          </a:p>
        </p:txBody>
      </p:sp>
    </p:spTree>
    <p:extLst>
      <p:ext uri="{BB962C8B-B14F-4D97-AF65-F5344CB8AC3E}">
        <p14:creationId xmlns:p14="http://schemas.microsoft.com/office/powerpoint/2010/main" val="3975472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gcu.ac.uk/aboutgcu/academicschools/gsbs/study/ldc/contactus" TargetMode="External"/><Relationship Id="rId2" Type="http://schemas.openxmlformats.org/officeDocument/2006/relationships/hyperlink" Target="https://www.gcu.ac.uk/aboutgcu/academicschools/gsbs/study/ldc/academicwriting/structuringdifferenttypesofcoursework/whatisatypicalreportstructur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edshare.gcu.ac.uk/id/document/12433"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a:t>Risk and Organisational Resilience</a:t>
            </a:r>
          </a:p>
        </p:txBody>
      </p:sp>
      <p:sp>
        <p:nvSpPr>
          <p:cNvPr id="3" name="Subtitle 2"/>
          <p:cNvSpPr>
            <a:spLocks noGrp="1"/>
          </p:cNvSpPr>
          <p:nvPr>
            <p:ph type="subTitle" idx="1"/>
          </p:nvPr>
        </p:nvSpPr>
        <p:spPr/>
        <p:txBody>
          <a:bodyPr/>
          <a:lstStyle/>
          <a:p>
            <a:r>
              <a:rPr lang="en-GB" dirty="0"/>
              <a:t>Coursework Support Session</a:t>
            </a:r>
          </a:p>
        </p:txBody>
      </p:sp>
    </p:spTree>
    <p:extLst>
      <p:ext uri="{BB962C8B-B14F-4D97-AF65-F5344CB8AC3E}">
        <p14:creationId xmlns:p14="http://schemas.microsoft.com/office/powerpoint/2010/main" val="11167149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BE6AB-5F97-44C8-AF5B-FD952632D0E8}"/>
              </a:ext>
            </a:extLst>
          </p:cNvPr>
          <p:cNvSpPr>
            <a:spLocks noGrp="1"/>
          </p:cNvSpPr>
          <p:nvPr>
            <p:ph type="title"/>
          </p:nvPr>
        </p:nvSpPr>
        <p:spPr/>
        <p:txBody>
          <a:bodyPr/>
          <a:lstStyle/>
          <a:p>
            <a:r>
              <a:rPr lang="en-GB" dirty="0"/>
              <a:t>Recommendations</a:t>
            </a:r>
          </a:p>
        </p:txBody>
      </p:sp>
      <p:sp>
        <p:nvSpPr>
          <p:cNvPr id="3" name="Content Placeholder 2">
            <a:extLst>
              <a:ext uri="{FF2B5EF4-FFF2-40B4-BE49-F238E27FC236}">
                <a16:creationId xmlns:a16="http://schemas.microsoft.com/office/drawing/2014/main" id="{69407913-9679-4E12-A815-A1213F6CD050}"/>
              </a:ext>
            </a:extLst>
          </p:cNvPr>
          <p:cNvSpPr>
            <a:spLocks noGrp="1"/>
          </p:cNvSpPr>
          <p:nvPr>
            <p:ph idx="1"/>
          </p:nvPr>
        </p:nvSpPr>
        <p:spPr/>
        <p:txBody>
          <a:bodyPr/>
          <a:lstStyle/>
          <a:p>
            <a:r>
              <a:rPr lang="en-GB" dirty="0"/>
              <a:t>No new information here, </a:t>
            </a:r>
          </a:p>
          <a:p>
            <a:r>
              <a:rPr lang="en-GB" dirty="0"/>
              <a:t>Be specific and practical in your recommendations, </a:t>
            </a:r>
          </a:p>
          <a:p>
            <a:r>
              <a:rPr lang="en-GB" dirty="0"/>
              <a:t>Less than 5% of word count, </a:t>
            </a:r>
          </a:p>
        </p:txBody>
      </p:sp>
    </p:spTree>
    <p:extLst>
      <p:ext uri="{BB962C8B-B14F-4D97-AF65-F5344CB8AC3E}">
        <p14:creationId xmlns:p14="http://schemas.microsoft.com/office/powerpoint/2010/main" val="35064535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Marking Criteria</a:t>
            </a:r>
          </a:p>
        </p:txBody>
      </p:sp>
      <p:sp>
        <p:nvSpPr>
          <p:cNvPr id="7" name="Rectangle 6"/>
          <p:cNvSpPr/>
          <p:nvPr/>
        </p:nvSpPr>
        <p:spPr>
          <a:xfrm>
            <a:off x="487840" y="1889799"/>
            <a:ext cx="4517780" cy="748731"/>
          </a:xfrm>
          <a:prstGeom prst="rect">
            <a:avLst/>
          </a:prstGeom>
        </p:spPr>
        <p:txBody>
          <a:bodyPr wrap="square">
            <a:spAutoFit/>
          </a:bodyPr>
          <a:lstStyle/>
          <a:p>
            <a:pPr>
              <a:lnSpc>
                <a:spcPts val="1200"/>
              </a:lnSpc>
              <a:spcAft>
                <a:spcPts val="0"/>
              </a:spcAft>
            </a:pPr>
            <a:r>
              <a:rPr lang="en-GB" sz="2400" b="1" dirty="0">
                <a:latin typeface="Calibri" panose="020F0502020204030204" pitchFamily="34" charset="0"/>
                <a:ea typeface="Times New Roman" panose="02020603050405020304" pitchFamily="18" charset="0"/>
              </a:rPr>
              <a:t>Report 3000 words</a:t>
            </a:r>
          </a:p>
          <a:p>
            <a:pPr>
              <a:lnSpc>
                <a:spcPts val="1200"/>
              </a:lnSpc>
              <a:spcAft>
                <a:spcPts val="0"/>
              </a:spcAft>
            </a:pPr>
            <a:endParaRPr lang="en-GB" sz="1600" b="1" dirty="0">
              <a:effectLst/>
              <a:latin typeface="Calibri" panose="020F0502020204030204" pitchFamily="34" charset="0"/>
              <a:ea typeface="Times New Roman" panose="02020603050405020304" pitchFamily="18" charset="0"/>
            </a:endParaRPr>
          </a:p>
          <a:p>
            <a:pPr>
              <a:lnSpc>
                <a:spcPts val="1200"/>
              </a:lnSpc>
              <a:spcAft>
                <a:spcPts val="0"/>
              </a:spcAft>
            </a:pPr>
            <a:endParaRPr lang="en-US" sz="2400" dirty="0"/>
          </a:p>
          <a:p>
            <a:pPr>
              <a:lnSpc>
                <a:spcPts val="1200"/>
              </a:lnSpc>
              <a:spcAft>
                <a:spcPts val="0"/>
              </a:spcAft>
            </a:pPr>
            <a:r>
              <a:rPr lang="en-US" sz="2400" dirty="0"/>
              <a:t> </a:t>
            </a:r>
            <a:endParaRPr lang="en-GB" sz="1600" dirty="0">
              <a:effectLst/>
              <a:latin typeface="Times New Roman" panose="02020603050405020304" pitchFamily="18" charset="0"/>
              <a:ea typeface="Times New Roman" panose="02020603050405020304" pitchFamily="18" charset="0"/>
            </a:endParaRPr>
          </a:p>
        </p:txBody>
      </p:sp>
      <p:sp>
        <p:nvSpPr>
          <p:cNvPr id="16" name="Content Placeholder 15">
            <a:extLst>
              <a:ext uri="{FF2B5EF4-FFF2-40B4-BE49-F238E27FC236}">
                <a16:creationId xmlns:a16="http://schemas.microsoft.com/office/drawing/2014/main" id="{9BDC78D3-C7EB-41E1-B0B8-EE7BCE19CD07}"/>
              </a:ext>
            </a:extLst>
          </p:cNvPr>
          <p:cNvSpPr>
            <a:spLocks noGrp="1"/>
          </p:cNvSpPr>
          <p:nvPr>
            <p:ph idx="1"/>
          </p:nvPr>
        </p:nvSpPr>
        <p:spPr>
          <a:xfrm>
            <a:off x="838200" y="2638529"/>
            <a:ext cx="10515600" cy="3538433"/>
          </a:xfrm>
        </p:spPr>
        <p:txBody>
          <a:bodyPr/>
          <a:lstStyle/>
          <a:p>
            <a:pPr marL="0" indent="0">
              <a:buNone/>
            </a:pPr>
            <a:r>
              <a:rPr lang="en-GB" dirty="0"/>
              <a:t>Review the Learning Outcomes and Marking Criteria within the module handbook for a guide for marker indications (exam and coursework's). </a:t>
            </a:r>
          </a:p>
        </p:txBody>
      </p:sp>
    </p:spTree>
    <p:extLst>
      <p:ext uri="{BB962C8B-B14F-4D97-AF65-F5344CB8AC3E}">
        <p14:creationId xmlns:p14="http://schemas.microsoft.com/office/powerpoint/2010/main" val="347479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Submission Instructions</a:t>
            </a:r>
          </a:p>
        </p:txBody>
      </p:sp>
      <p:sp>
        <p:nvSpPr>
          <p:cNvPr id="3" name="Content Placeholder 2"/>
          <p:cNvSpPr>
            <a:spLocks noGrp="1"/>
          </p:cNvSpPr>
          <p:nvPr>
            <p:ph idx="1"/>
          </p:nvPr>
        </p:nvSpPr>
        <p:spPr/>
        <p:txBody>
          <a:bodyPr>
            <a:normAutofit/>
          </a:bodyPr>
          <a:lstStyle/>
          <a:p>
            <a:r>
              <a:rPr lang="en-GB" sz="3600" b="1" dirty="0"/>
              <a:t>Deadline – January 6</a:t>
            </a:r>
            <a:r>
              <a:rPr lang="en-GB" sz="3600" b="1" baseline="30000" dirty="0"/>
              <a:t>th</a:t>
            </a:r>
            <a:r>
              <a:rPr lang="en-GB" sz="3600" b="1" dirty="0"/>
              <a:t> </a:t>
            </a:r>
          </a:p>
          <a:p>
            <a:endParaRPr lang="en-GB" sz="3600" b="1" dirty="0"/>
          </a:p>
          <a:p>
            <a:r>
              <a:rPr lang="en-GB" sz="3600" b="1" dirty="0"/>
              <a:t>No hard copy needed</a:t>
            </a:r>
          </a:p>
          <a:p>
            <a:endParaRPr lang="en-GB" sz="3600" b="1" dirty="0"/>
          </a:p>
          <a:p>
            <a:r>
              <a:rPr lang="en-GB" sz="3600" b="1" dirty="0"/>
              <a:t>Submit through Turnitin – can test as often as you wish</a:t>
            </a:r>
            <a:endParaRPr lang="en-GB" sz="3600" dirty="0"/>
          </a:p>
        </p:txBody>
      </p:sp>
    </p:spTree>
    <p:extLst>
      <p:ext uri="{BB962C8B-B14F-4D97-AF65-F5344CB8AC3E}">
        <p14:creationId xmlns:p14="http://schemas.microsoft.com/office/powerpoint/2010/main" val="10630707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Purpose of Introduction</a:t>
            </a:r>
          </a:p>
        </p:txBody>
      </p:sp>
      <p:sp>
        <p:nvSpPr>
          <p:cNvPr id="3" name="Content Placeholder 2"/>
          <p:cNvSpPr>
            <a:spLocks noGrp="1"/>
          </p:cNvSpPr>
          <p:nvPr>
            <p:ph idx="1"/>
          </p:nvPr>
        </p:nvSpPr>
        <p:spPr/>
        <p:txBody>
          <a:bodyPr>
            <a:normAutofit fontScale="92500" lnSpcReduction="20000"/>
          </a:bodyPr>
          <a:lstStyle/>
          <a:p>
            <a:r>
              <a:rPr lang="en-US" b="1" dirty="0"/>
              <a:t>Introduction (generally 10% of word count)</a:t>
            </a:r>
          </a:p>
          <a:p>
            <a:endParaRPr lang="en-US" dirty="0"/>
          </a:p>
          <a:p>
            <a:r>
              <a:rPr lang="en-US" dirty="0"/>
              <a:t>Presents relevant background information that provides a rationale for this piece of writing. </a:t>
            </a:r>
          </a:p>
          <a:p>
            <a:endParaRPr lang="en-US" dirty="0"/>
          </a:p>
          <a:p>
            <a:r>
              <a:rPr lang="en-US" dirty="0"/>
              <a:t>This can be research findings and/or real-world information that shows why the issue is important.</a:t>
            </a:r>
          </a:p>
          <a:p>
            <a:endParaRPr lang="en-US" dirty="0"/>
          </a:p>
          <a:p>
            <a:r>
              <a:rPr lang="en-US" dirty="0"/>
              <a:t>Outlines the aim and scope of the essay.</a:t>
            </a:r>
          </a:p>
          <a:p>
            <a:endParaRPr lang="en-US" dirty="0"/>
          </a:p>
          <a:p>
            <a:r>
              <a:rPr lang="en-US" dirty="0"/>
              <a:t>Often indicates the writer’s position or line of argument</a:t>
            </a:r>
          </a:p>
          <a:p>
            <a:endParaRPr lang="en-GB" dirty="0"/>
          </a:p>
        </p:txBody>
      </p:sp>
    </p:spTree>
    <p:extLst>
      <p:ext uri="{BB962C8B-B14F-4D97-AF65-F5344CB8AC3E}">
        <p14:creationId xmlns:p14="http://schemas.microsoft.com/office/powerpoint/2010/main" val="2852406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Critical Analysis</a:t>
            </a:r>
          </a:p>
        </p:txBody>
      </p:sp>
      <p:sp>
        <p:nvSpPr>
          <p:cNvPr id="3" name="Content Placeholder 2"/>
          <p:cNvSpPr>
            <a:spLocks noGrp="1"/>
          </p:cNvSpPr>
          <p:nvPr>
            <p:ph idx="1"/>
          </p:nvPr>
        </p:nvSpPr>
        <p:spPr/>
        <p:txBody>
          <a:bodyPr>
            <a:normAutofit fontScale="62500" lnSpcReduction="20000"/>
          </a:bodyPr>
          <a:lstStyle/>
          <a:p>
            <a:r>
              <a:rPr lang="en-GB" dirty="0"/>
              <a:t>More than </a:t>
            </a:r>
            <a:r>
              <a:rPr lang="en-US" dirty="0"/>
              <a:t>what happened and causes – more application and analysis than description! So what for every point?</a:t>
            </a:r>
          </a:p>
          <a:p>
            <a:r>
              <a:rPr lang="en-GB" dirty="0"/>
              <a:t>Description is not ideal. This report should consist as an individual case insight, based on critical analysis you have formed from further research into the concepts you learn within the class. The key to forming this is in the reading, </a:t>
            </a:r>
            <a:endParaRPr lang="en-US" dirty="0"/>
          </a:p>
          <a:p>
            <a:r>
              <a:rPr lang="en-US" dirty="0"/>
              <a:t>Level 3 and beyond, you are expected to demonstrate a more sophisticated approach to critical analysis. This involves:</a:t>
            </a:r>
          </a:p>
          <a:p>
            <a:endParaRPr lang="en-US" dirty="0"/>
          </a:p>
          <a:p>
            <a:pPr lvl="1"/>
            <a:r>
              <a:rPr lang="en-US" dirty="0"/>
              <a:t>identifying a range of relevant concepts, theories and models which help you understand an issue</a:t>
            </a:r>
          </a:p>
          <a:p>
            <a:pPr lvl="1"/>
            <a:r>
              <a:rPr lang="en-US" dirty="0"/>
              <a:t>identifying relevant issues and sub-issues and associated problems, benefits, challenges, drawbacks, limitations</a:t>
            </a:r>
          </a:p>
          <a:p>
            <a:pPr lvl="1"/>
            <a:r>
              <a:rPr lang="en-US" dirty="0"/>
              <a:t>showing that you understand presented in the literature around these issues, concepts, theories and models the different perspectives </a:t>
            </a:r>
          </a:p>
          <a:p>
            <a:pPr lvl="1"/>
            <a:r>
              <a:rPr lang="en-US" dirty="0"/>
              <a:t>showing that you recognize the weight of these perspectives in the literature – what is the consensus of opinion on an issue or perspective? Is there broad agreement on an issue, is opinion roughly equally divided, or is a perspective held by only one or two writers?</a:t>
            </a:r>
          </a:p>
          <a:p>
            <a:pPr marL="0" indent="0">
              <a:buNone/>
            </a:pPr>
            <a:endParaRPr lang="en-GB" dirty="0"/>
          </a:p>
          <a:p>
            <a:r>
              <a:rPr lang="en-US" b="1" dirty="0"/>
              <a:t>At its heart, critical analysis involves asking questions: "What...", "How...", "Why...", "So what..."</a:t>
            </a:r>
            <a:endParaRPr lang="en-US" dirty="0"/>
          </a:p>
        </p:txBody>
      </p:sp>
    </p:spTree>
    <p:extLst>
      <p:ext uri="{BB962C8B-B14F-4D97-AF65-F5344CB8AC3E}">
        <p14:creationId xmlns:p14="http://schemas.microsoft.com/office/powerpoint/2010/main" val="858332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EB48E-ACA4-4FA5-93A1-E0DB9396A816}"/>
              </a:ext>
            </a:extLst>
          </p:cNvPr>
          <p:cNvSpPr>
            <a:spLocks noGrp="1"/>
          </p:cNvSpPr>
          <p:nvPr>
            <p:ph type="title"/>
          </p:nvPr>
        </p:nvSpPr>
        <p:spPr/>
        <p:txBody>
          <a:bodyPr/>
          <a:lstStyle/>
          <a:p>
            <a:r>
              <a:rPr lang="en-GB" dirty="0"/>
              <a:t>Structure </a:t>
            </a:r>
          </a:p>
        </p:txBody>
      </p:sp>
      <p:sp>
        <p:nvSpPr>
          <p:cNvPr id="3" name="Content Placeholder 2">
            <a:extLst>
              <a:ext uri="{FF2B5EF4-FFF2-40B4-BE49-F238E27FC236}">
                <a16:creationId xmlns:a16="http://schemas.microsoft.com/office/drawing/2014/main" id="{9285C16D-E0C6-49C3-869C-7CE8E367B36F}"/>
              </a:ext>
            </a:extLst>
          </p:cNvPr>
          <p:cNvSpPr>
            <a:spLocks noGrp="1"/>
          </p:cNvSpPr>
          <p:nvPr>
            <p:ph idx="1"/>
          </p:nvPr>
        </p:nvSpPr>
        <p:spPr/>
        <p:txBody>
          <a:bodyPr/>
          <a:lstStyle/>
          <a:p>
            <a:r>
              <a:rPr lang="en-US" dirty="0"/>
              <a:t>With this report, the way you structure it is also part of critical analysis. For instance, how are you going to interweave the Key risks, sustainable development goals and aspects of your chosen organization, </a:t>
            </a:r>
          </a:p>
          <a:p>
            <a:r>
              <a:rPr lang="en-GB" dirty="0"/>
              <a:t>Just because you are able to have headings and subheadings does not mean you should neglect logical flow, </a:t>
            </a:r>
          </a:p>
        </p:txBody>
      </p:sp>
    </p:spTree>
    <p:extLst>
      <p:ext uri="{BB962C8B-B14F-4D97-AF65-F5344CB8AC3E}">
        <p14:creationId xmlns:p14="http://schemas.microsoft.com/office/powerpoint/2010/main" val="28449096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46602A-005D-4E91-876D-FE87BB1E94D0}"/>
              </a:ext>
            </a:extLst>
          </p:cNvPr>
          <p:cNvSpPr>
            <a:spLocks noGrp="1"/>
          </p:cNvSpPr>
          <p:nvPr>
            <p:ph type="title"/>
          </p:nvPr>
        </p:nvSpPr>
        <p:spPr/>
        <p:txBody>
          <a:bodyPr/>
          <a:lstStyle/>
          <a:p>
            <a:r>
              <a:rPr lang="en-GB" dirty="0"/>
              <a:t>Pointers…</a:t>
            </a:r>
          </a:p>
        </p:txBody>
      </p:sp>
      <p:sp>
        <p:nvSpPr>
          <p:cNvPr id="3" name="Content Placeholder 2">
            <a:extLst>
              <a:ext uri="{FF2B5EF4-FFF2-40B4-BE49-F238E27FC236}">
                <a16:creationId xmlns:a16="http://schemas.microsoft.com/office/drawing/2014/main" id="{4A044AAF-4F17-41FB-B09A-021D7DCCDAE5}"/>
              </a:ext>
            </a:extLst>
          </p:cNvPr>
          <p:cNvSpPr>
            <a:spLocks noGrp="1"/>
          </p:cNvSpPr>
          <p:nvPr>
            <p:ph idx="1"/>
          </p:nvPr>
        </p:nvSpPr>
        <p:spPr/>
        <p:txBody>
          <a:bodyPr/>
          <a:lstStyle/>
          <a:p>
            <a:r>
              <a:rPr lang="en-GB" dirty="0"/>
              <a:t>Read, Read, READ!</a:t>
            </a:r>
          </a:p>
          <a:p>
            <a:r>
              <a:rPr lang="en-GB" dirty="0"/>
              <a:t>More analysis than description.</a:t>
            </a:r>
          </a:p>
          <a:p>
            <a:r>
              <a:rPr lang="en-GB" dirty="0"/>
              <a:t>Proof read your work. </a:t>
            </a:r>
          </a:p>
          <a:p>
            <a:r>
              <a:rPr lang="en-GB" dirty="0"/>
              <a:t>Use sections, however ensure logical flow maintains. </a:t>
            </a:r>
          </a:p>
          <a:p>
            <a:r>
              <a:rPr lang="en-GB" dirty="0"/>
              <a:t>Harvard Referencing. </a:t>
            </a:r>
          </a:p>
          <a:p>
            <a:r>
              <a:rPr lang="en-GB" dirty="0"/>
              <a:t>Be concise! </a:t>
            </a:r>
          </a:p>
          <a:p>
            <a:pPr marL="0" indent="0">
              <a:buNone/>
            </a:pPr>
            <a:endParaRPr lang="en-GB" dirty="0"/>
          </a:p>
          <a:p>
            <a:endParaRPr lang="en-GB" dirty="0"/>
          </a:p>
        </p:txBody>
      </p:sp>
    </p:spTree>
    <p:extLst>
      <p:ext uri="{BB962C8B-B14F-4D97-AF65-F5344CB8AC3E}">
        <p14:creationId xmlns:p14="http://schemas.microsoft.com/office/powerpoint/2010/main" val="472763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Purpose of Conclusion</a:t>
            </a:r>
          </a:p>
        </p:txBody>
      </p:sp>
      <p:sp>
        <p:nvSpPr>
          <p:cNvPr id="3" name="Content Placeholder 2"/>
          <p:cNvSpPr>
            <a:spLocks noGrp="1"/>
          </p:cNvSpPr>
          <p:nvPr>
            <p:ph idx="1"/>
          </p:nvPr>
        </p:nvSpPr>
        <p:spPr/>
        <p:txBody>
          <a:bodyPr>
            <a:normAutofit lnSpcReduction="10000"/>
          </a:bodyPr>
          <a:lstStyle/>
          <a:p>
            <a:r>
              <a:rPr lang="en-US" b="1" dirty="0"/>
              <a:t>Conclusion (generally around 5-10% of word count)</a:t>
            </a:r>
          </a:p>
          <a:p>
            <a:endParaRPr lang="en-US" b="1" dirty="0"/>
          </a:p>
          <a:p>
            <a:r>
              <a:rPr lang="en-US" dirty="0"/>
              <a:t>Restates the main argument made in the essay.</a:t>
            </a:r>
          </a:p>
          <a:p>
            <a:r>
              <a:rPr lang="en-US" dirty="0"/>
              <a:t>Refers back to the issue raised in the introduction</a:t>
            </a:r>
          </a:p>
          <a:p>
            <a:r>
              <a:rPr lang="en-US" dirty="0"/>
              <a:t>Do not provide a summary of the structure of the essay – focus on issues, not structure.</a:t>
            </a:r>
          </a:p>
          <a:p>
            <a:r>
              <a:rPr lang="en-US" dirty="0"/>
              <a:t>Considers future implications or possibly recommendations</a:t>
            </a:r>
          </a:p>
          <a:p>
            <a:r>
              <a:rPr lang="en-US" dirty="0"/>
              <a:t>Why the issue is important</a:t>
            </a:r>
          </a:p>
          <a:p>
            <a:r>
              <a:rPr lang="en-US" dirty="0"/>
              <a:t>What the main arguments are; what the writer’s position is</a:t>
            </a:r>
            <a:endParaRPr lang="en-GB" dirty="0"/>
          </a:p>
        </p:txBody>
      </p:sp>
    </p:spTree>
    <p:extLst>
      <p:ext uri="{BB962C8B-B14F-4D97-AF65-F5344CB8AC3E}">
        <p14:creationId xmlns:p14="http://schemas.microsoft.com/office/powerpoint/2010/main" val="4495590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Paragraphing (1) - PEEL</a:t>
            </a:r>
          </a:p>
        </p:txBody>
      </p:sp>
      <p:sp>
        <p:nvSpPr>
          <p:cNvPr id="3" name="Content Placeholder 2"/>
          <p:cNvSpPr>
            <a:spLocks noGrp="1"/>
          </p:cNvSpPr>
          <p:nvPr>
            <p:ph idx="1"/>
          </p:nvPr>
        </p:nvSpPr>
        <p:spPr/>
        <p:txBody>
          <a:bodyPr/>
          <a:lstStyle/>
          <a:p>
            <a:endParaRPr lang="en-GB" dirty="0"/>
          </a:p>
        </p:txBody>
      </p:sp>
      <p:pic>
        <p:nvPicPr>
          <p:cNvPr id="2050" name="Picture 2" descr="Pi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19498" y="2184902"/>
            <a:ext cx="7621095" cy="4126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6075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A8082-5636-4559-8911-8E4A6619CD70}"/>
              </a:ext>
            </a:extLst>
          </p:cNvPr>
          <p:cNvSpPr>
            <a:spLocks noGrp="1"/>
          </p:cNvSpPr>
          <p:nvPr>
            <p:ph type="title"/>
          </p:nvPr>
        </p:nvSpPr>
        <p:spPr/>
        <p:txBody>
          <a:bodyPr/>
          <a:lstStyle/>
          <a:p>
            <a:r>
              <a:rPr lang="en-GB" dirty="0">
                <a:cs typeface="Calibri Light"/>
              </a:rPr>
              <a:t>Paragraphing (2) - PEAK</a:t>
            </a:r>
            <a:endParaRPr lang="en-GB" dirty="0"/>
          </a:p>
        </p:txBody>
      </p:sp>
      <p:pic>
        <p:nvPicPr>
          <p:cNvPr id="6" name="Picture 6" descr="A close up of a logo&#10;&#10;Description generated with very high confidence">
            <a:extLst>
              <a:ext uri="{FF2B5EF4-FFF2-40B4-BE49-F238E27FC236}">
                <a16:creationId xmlns:a16="http://schemas.microsoft.com/office/drawing/2014/main" id="{5AEC1122-4AD4-4A8D-ADE5-CCCC4F66F0DB}"/>
              </a:ext>
            </a:extLst>
          </p:cNvPr>
          <p:cNvPicPr>
            <a:picLocks noChangeAspect="1"/>
          </p:cNvPicPr>
          <p:nvPr/>
        </p:nvPicPr>
        <p:blipFill>
          <a:blip r:embed="rId2"/>
          <a:stretch>
            <a:fillRect/>
          </a:stretch>
        </p:blipFill>
        <p:spPr>
          <a:xfrm>
            <a:off x="6048375" y="3405187"/>
            <a:ext cx="95250" cy="47625"/>
          </a:xfrm>
          <a:prstGeom prst="rect">
            <a:avLst/>
          </a:prstGeom>
        </p:spPr>
      </p:pic>
      <p:sp>
        <p:nvSpPr>
          <p:cNvPr id="8" name="TextBox 7">
            <a:extLst>
              <a:ext uri="{FF2B5EF4-FFF2-40B4-BE49-F238E27FC236}">
                <a16:creationId xmlns:a16="http://schemas.microsoft.com/office/drawing/2014/main" id="{2F4E519C-40D7-4DC9-BE76-EFB16220A77E}"/>
              </a:ext>
            </a:extLst>
          </p:cNvPr>
          <p:cNvSpPr txBox="1"/>
          <p:nvPr/>
        </p:nvSpPr>
        <p:spPr>
          <a:xfrm>
            <a:off x="721605" y="1713123"/>
            <a:ext cx="10904863" cy="518603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b="1" dirty="0">
                <a:latin typeface="Arial"/>
                <a:cs typeface="Arial"/>
              </a:rPr>
              <a:t>PEAK Paragraphs</a:t>
            </a:r>
          </a:p>
          <a:p>
            <a:endParaRPr lang="en-US" sz="1100" dirty="0">
              <a:latin typeface="Trebuchet MS"/>
            </a:endParaRPr>
          </a:p>
          <a:p>
            <a:r>
              <a:rPr lang="en-US" sz="1100" dirty="0">
                <a:latin typeface="Trebuchet MS"/>
              </a:rPr>
              <a:t> Learning this organizational method is crucial to becoming a successful college-level writer.</a:t>
            </a:r>
            <a:endParaRPr lang="en-US" dirty="0"/>
          </a:p>
          <a:p>
            <a:r>
              <a:rPr lang="en-US" sz="1100" b="1" dirty="0">
                <a:solidFill>
                  <a:srgbClr val="0000FF"/>
                </a:solidFill>
                <a:latin typeface="Trebuchet MS"/>
              </a:rPr>
              <a:t>Point</a:t>
            </a:r>
          </a:p>
          <a:p>
            <a:r>
              <a:rPr lang="en-US" sz="1100" dirty="0">
                <a:latin typeface="Trebuchet MS"/>
              </a:rPr>
              <a:t>The paragraph’s main </a:t>
            </a:r>
            <a:r>
              <a:rPr lang="en-US" sz="1100" b="1" dirty="0">
                <a:solidFill>
                  <a:srgbClr val="0000FF"/>
                </a:solidFill>
                <a:latin typeface="Trebuchet MS"/>
              </a:rPr>
              <a:t>point</a:t>
            </a:r>
            <a:r>
              <a:rPr lang="en-US" sz="1100" dirty="0">
                <a:latin typeface="Trebuchet MS"/>
              </a:rPr>
              <a:t> is the primary purpose of the topic sentence, and it states the main concept in the student’s own words. Consequently, quotations, facts, and questions are unsuitable topic sentences. Like a street sign, the topic sentence </a:t>
            </a:r>
            <a:r>
              <a:rPr lang="en-US" sz="1100" b="1" dirty="0">
                <a:solidFill>
                  <a:srgbClr val="0000FF"/>
                </a:solidFill>
                <a:latin typeface="Trebuchet MS"/>
              </a:rPr>
              <a:t>points</a:t>
            </a:r>
            <a:r>
              <a:rPr lang="en-US" sz="1100" dirty="0">
                <a:latin typeface="Trebuchet MS"/>
              </a:rPr>
              <a:t> to the paragraph’s key without revealing the full impact of the key (signposts reveal the direction of the venue not its significance). Many students mistakenly insert the writing assignment for the topic sentence. Often students benefit by writing the topic sentence last after they have written the key.</a:t>
            </a:r>
          </a:p>
          <a:p>
            <a:r>
              <a:rPr lang="en-US" sz="1100" b="1" dirty="0">
                <a:solidFill>
                  <a:srgbClr val="FF0000"/>
                </a:solidFill>
                <a:latin typeface="Trebuchet MS"/>
              </a:rPr>
              <a:t>Evidence</a:t>
            </a:r>
          </a:p>
          <a:p>
            <a:r>
              <a:rPr lang="en-US" sz="1100" b="1" dirty="0">
                <a:solidFill>
                  <a:srgbClr val="FF0000"/>
                </a:solidFill>
                <a:latin typeface="Trebuchet MS"/>
              </a:rPr>
              <a:t>Evidence</a:t>
            </a:r>
            <a:r>
              <a:rPr lang="en-US" sz="1100" dirty="0">
                <a:latin typeface="Trebuchet MS"/>
              </a:rPr>
              <a:t> consists of substantial facts, which form the foundation of the paragraph. Only consider interesting, profound facts with aspects worthy of consideration. Think of a simply cut diamond that restricts the entry of light and makes it appear dull. Simple facts lead to superficial conclusions. A diamond with many facets has numerous angles for light to enter, and this gives a diamond its brilliance. </a:t>
            </a:r>
            <a:r>
              <a:rPr lang="en-US" sz="1100" b="1" dirty="0">
                <a:solidFill>
                  <a:srgbClr val="FF0000"/>
                </a:solidFill>
                <a:latin typeface="Trebuchet MS"/>
              </a:rPr>
              <a:t>Evidence</a:t>
            </a:r>
            <a:r>
              <a:rPr lang="en-US" sz="1100" dirty="0">
                <a:latin typeface="Trebuchet MS"/>
              </a:rPr>
              <a:t> that offers the reader food for thought will be far more convincing to the reader. Just as contractors won’t build on a small foundation, so the writer should not build a paragraph on just one fact. Although two facts are better, citing three significant facts advances a pattern worthy of deliberation. Just as a mountain’s shape is mostly in the base, so the paragraph’s foundation rests on the </a:t>
            </a:r>
            <a:r>
              <a:rPr lang="en-US" sz="1100" b="1" dirty="0">
                <a:solidFill>
                  <a:srgbClr val="FF0000"/>
                </a:solidFill>
                <a:latin typeface="Trebuchet MS"/>
              </a:rPr>
              <a:t>evidence</a:t>
            </a:r>
            <a:r>
              <a:rPr lang="en-US" sz="1100" dirty="0">
                <a:latin typeface="Trebuchet MS"/>
              </a:rPr>
              <a:t>. Actually, most students find fact finding the easiest part of the writing process.</a:t>
            </a:r>
          </a:p>
          <a:p>
            <a:r>
              <a:rPr lang="en-US" sz="1100" b="1" dirty="0">
                <a:latin typeface="Trebuchet MS"/>
              </a:rPr>
              <a:t>Analysis</a:t>
            </a:r>
          </a:p>
          <a:p>
            <a:r>
              <a:rPr lang="en-US" sz="1100" b="1" dirty="0">
                <a:latin typeface="Trebuchet MS"/>
              </a:rPr>
              <a:t>Analysis</a:t>
            </a:r>
            <a:r>
              <a:rPr lang="en-US" sz="1100" dirty="0">
                <a:latin typeface="Trebuchet MS"/>
              </a:rPr>
              <a:t> interprets information for the reader and connects the dots between facts. Bringing together </a:t>
            </a:r>
            <a:r>
              <a:rPr lang="en-US" sz="1100" b="1" dirty="0">
                <a:solidFill>
                  <a:srgbClr val="FF0000"/>
                </a:solidFill>
                <a:latin typeface="Trebuchet MS"/>
              </a:rPr>
              <a:t>evidence from</a:t>
            </a:r>
            <a:r>
              <a:rPr lang="en-US" sz="1100" dirty="0">
                <a:latin typeface="Trebuchet MS"/>
              </a:rPr>
              <a:t> several sources or from different parts of a novel can be awkward when stated succinctly. </a:t>
            </a:r>
            <a:r>
              <a:rPr lang="en-US" sz="1100" b="1" dirty="0">
                <a:latin typeface="Trebuchet MS"/>
              </a:rPr>
              <a:t>Analysis</a:t>
            </a:r>
            <a:r>
              <a:rPr lang="en-US" sz="1100" dirty="0">
                <a:latin typeface="Trebuchet MS"/>
              </a:rPr>
              <a:t> is the way a writer uses transition phrases to fit incongruous facts together to showcase their connectedness. It addresses the issue of how these unrelated facts coalesce to highlight a previously unobserved association. Acting as the glue to hold these facts together, </a:t>
            </a:r>
            <a:r>
              <a:rPr lang="en-US" sz="1100" b="1" dirty="0">
                <a:latin typeface="Trebuchet MS"/>
              </a:rPr>
              <a:t>analysis</a:t>
            </a:r>
            <a:r>
              <a:rPr lang="en-US" sz="1100" dirty="0">
                <a:latin typeface="Trebuchet MS"/>
              </a:rPr>
              <a:t> builds patterns, which the writer has seen, for the reader to appreciate. Good writing makes it easy for the reader to understand why facts have been brought together.</a:t>
            </a:r>
          </a:p>
          <a:p>
            <a:r>
              <a:rPr lang="en-US" sz="1100" b="1" dirty="0">
                <a:solidFill>
                  <a:srgbClr val="008000"/>
                </a:solidFill>
                <a:latin typeface="Trebuchet MS"/>
              </a:rPr>
              <a:t>Key</a:t>
            </a:r>
          </a:p>
          <a:p>
            <a:r>
              <a:rPr lang="en-US" sz="1100" dirty="0">
                <a:latin typeface="Trebuchet MS"/>
              </a:rPr>
              <a:t>The </a:t>
            </a:r>
            <a:r>
              <a:rPr lang="en-US" sz="1100" b="1" dirty="0">
                <a:solidFill>
                  <a:srgbClr val="008000"/>
                </a:solidFill>
                <a:latin typeface="Trebuchet MS"/>
              </a:rPr>
              <a:t>key</a:t>
            </a:r>
            <a:r>
              <a:rPr lang="en-US" sz="1100" dirty="0">
                <a:latin typeface="Trebuchet MS"/>
              </a:rPr>
              <a:t> is the insight that unlocks the real meaning of the analyzed information. Each paragraph builds towards a key insight, the pinnacle of the paragraph. Just as the arrowhead shape of a mountain points upward from the base to the peak, all the </a:t>
            </a:r>
            <a:r>
              <a:rPr lang="en-US" sz="1100" b="1" dirty="0">
                <a:solidFill>
                  <a:srgbClr val="FF0000"/>
                </a:solidFill>
                <a:latin typeface="Trebuchet MS"/>
              </a:rPr>
              <a:t>evidence</a:t>
            </a:r>
            <a:r>
              <a:rPr lang="en-US" sz="1100" dirty="0">
                <a:latin typeface="Trebuchet MS"/>
              </a:rPr>
              <a:t> and </a:t>
            </a:r>
            <a:r>
              <a:rPr lang="en-US" sz="1100" b="1" dirty="0">
                <a:latin typeface="Trebuchet MS"/>
              </a:rPr>
              <a:t>analysis</a:t>
            </a:r>
            <a:r>
              <a:rPr lang="en-US" sz="1100" dirty="0">
                <a:latin typeface="Trebuchet MS"/>
              </a:rPr>
              <a:t> points the reader to the writer’s </a:t>
            </a:r>
            <a:r>
              <a:rPr lang="en-US" sz="1100" b="1" dirty="0">
                <a:solidFill>
                  <a:srgbClr val="008000"/>
                </a:solidFill>
                <a:latin typeface="Trebuchet MS"/>
              </a:rPr>
              <a:t>key</a:t>
            </a:r>
            <a:r>
              <a:rPr lang="en-US" sz="1100" dirty="0">
                <a:latin typeface="Trebuchet MS"/>
              </a:rPr>
              <a:t>, the paragraph’s grand vista. Although often referred to as a summary or conclusion, we find these terms can mislead students. Analyzed </a:t>
            </a:r>
            <a:r>
              <a:rPr lang="en-US" sz="1100" b="1" dirty="0">
                <a:solidFill>
                  <a:srgbClr val="FF0000"/>
                </a:solidFill>
                <a:latin typeface="Trebuchet MS"/>
              </a:rPr>
              <a:t>evidence</a:t>
            </a:r>
            <a:r>
              <a:rPr lang="en-US" sz="1100" dirty="0">
                <a:latin typeface="Trebuchet MS"/>
              </a:rPr>
              <a:t> does not require a summary or restatement. Instead, writers should conclude with the </a:t>
            </a:r>
            <a:r>
              <a:rPr lang="en-US" sz="1100" b="1" dirty="0">
                <a:solidFill>
                  <a:srgbClr val="008000"/>
                </a:solidFill>
                <a:latin typeface="Trebuchet MS"/>
              </a:rPr>
              <a:t>key insight</a:t>
            </a:r>
            <a:r>
              <a:rPr lang="en-US" sz="1100" dirty="0">
                <a:latin typeface="Trebuchet MS"/>
              </a:rPr>
              <a:t>. Students learn to think in insightful ways when they discuss ideas with interested and wise adults. All students find the key to be the most challenging part of writing, so parents can encourage teens to discuss ideas to discover a more profound significance. Once the writer has a key insight, he should inventory the </a:t>
            </a:r>
            <a:r>
              <a:rPr lang="en-US" sz="1100" b="1" dirty="0">
                <a:solidFill>
                  <a:srgbClr val="FF0000"/>
                </a:solidFill>
                <a:latin typeface="Trebuchet MS"/>
              </a:rPr>
              <a:t>evidence</a:t>
            </a:r>
            <a:r>
              <a:rPr lang="en-US" sz="1100" dirty="0">
                <a:latin typeface="Trebuchet MS"/>
              </a:rPr>
              <a:t> to see if the current facts are the best foundation or whether they need tweaking, reordering, additions, or deletions. The </a:t>
            </a:r>
            <a:r>
              <a:rPr lang="en-US" sz="1100" b="1" dirty="0">
                <a:solidFill>
                  <a:srgbClr val="008000"/>
                </a:solidFill>
                <a:latin typeface="Trebuchet MS"/>
              </a:rPr>
              <a:t>key</a:t>
            </a:r>
            <a:r>
              <a:rPr lang="en-US" sz="1100" dirty="0">
                <a:latin typeface="Trebuchet MS"/>
              </a:rPr>
              <a:t> helps clear away fluff, so writers concentrate on what is important. The ability to bring facts into focus—to explain their significance—is critical to developing the next generation of persuasive writers.</a:t>
            </a:r>
          </a:p>
          <a:p>
            <a:endParaRPr lang="en-US" sz="1100" dirty="0">
              <a:cs typeface="Calibri"/>
            </a:endParaRPr>
          </a:p>
        </p:txBody>
      </p:sp>
    </p:spTree>
    <p:extLst>
      <p:ext uri="{BB962C8B-B14F-4D97-AF65-F5344CB8AC3E}">
        <p14:creationId xmlns:p14="http://schemas.microsoft.com/office/powerpoint/2010/main" val="3581705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Question</a:t>
            </a:r>
          </a:p>
        </p:txBody>
      </p:sp>
      <p:sp>
        <p:nvSpPr>
          <p:cNvPr id="3" name="Content Placeholder 2"/>
          <p:cNvSpPr>
            <a:spLocks noGrp="1"/>
          </p:cNvSpPr>
          <p:nvPr>
            <p:ph idx="1"/>
          </p:nvPr>
        </p:nvSpPr>
        <p:spPr/>
        <p:txBody>
          <a:bodyPr>
            <a:normAutofit/>
          </a:bodyPr>
          <a:lstStyle/>
          <a:p>
            <a:r>
              <a:rPr lang="en-GB" i="1" dirty="0"/>
              <a:t>Examine the Global Risk Report 2022 and project what the three most significant risks for 2023. You should justify your top three risk selections.</a:t>
            </a:r>
            <a:endParaRPr lang="en-GB" dirty="0"/>
          </a:p>
          <a:p>
            <a:r>
              <a:rPr lang="en-GB" i="1" dirty="0"/>
              <a:t>Consider how these three risks relate to the United Nations Sustainable Development Goals 2030.</a:t>
            </a:r>
            <a:endParaRPr lang="en-GB" dirty="0"/>
          </a:p>
          <a:p>
            <a:r>
              <a:rPr lang="en-GB" i="1" dirty="0"/>
              <a:t>As a risk professional, develop a sustainable organisational resilience strategy to minimise the three top risk identified in your chosen organisation.</a:t>
            </a:r>
            <a:endParaRPr lang="en-GB" dirty="0"/>
          </a:p>
          <a:p>
            <a:endParaRPr lang="en-GB" dirty="0"/>
          </a:p>
        </p:txBody>
      </p:sp>
    </p:spTree>
    <p:extLst>
      <p:ext uri="{BB962C8B-B14F-4D97-AF65-F5344CB8AC3E}">
        <p14:creationId xmlns:p14="http://schemas.microsoft.com/office/powerpoint/2010/main" val="28952463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Linking Words</a:t>
            </a:r>
          </a:p>
        </p:txBody>
      </p:sp>
      <p:sp>
        <p:nvSpPr>
          <p:cNvPr id="3" name="Content Placeholder 2"/>
          <p:cNvSpPr>
            <a:spLocks noGrp="1"/>
          </p:cNvSpPr>
          <p:nvPr>
            <p:ph idx="1"/>
          </p:nvPr>
        </p:nvSpPr>
        <p:spPr>
          <a:xfrm>
            <a:off x="838200" y="1825624"/>
            <a:ext cx="10515600" cy="4550237"/>
          </a:xfrm>
        </p:spPr>
        <p:txBody>
          <a:bodyPr>
            <a:normAutofit fontScale="92500" lnSpcReduction="20000"/>
          </a:bodyPr>
          <a:lstStyle/>
          <a:p>
            <a:r>
              <a:rPr lang="en-US" dirty="0"/>
              <a:t>A variety of linking words are used to demonstrate 3 main types of relationships:</a:t>
            </a:r>
          </a:p>
          <a:p>
            <a:endParaRPr lang="en-US" dirty="0"/>
          </a:p>
          <a:p>
            <a:pPr lvl="1"/>
            <a:r>
              <a:rPr lang="en-US" b="1" dirty="0"/>
              <a:t>additional information</a:t>
            </a:r>
            <a:r>
              <a:rPr lang="en-US" dirty="0"/>
              <a:t> </a:t>
            </a:r>
            <a:r>
              <a:rPr lang="en-US" i="1" dirty="0"/>
              <a:t>eg moreover; in addition; furthermore</a:t>
            </a:r>
            <a:endParaRPr lang="en-US" dirty="0"/>
          </a:p>
          <a:p>
            <a:pPr lvl="1"/>
            <a:r>
              <a:rPr lang="en-US" b="1" dirty="0"/>
              <a:t>contrasting information</a:t>
            </a:r>
            <a:r>
              <a:rPr lang="en-US" dirty="0"/>
              <a:t> </a:t>
            </a:r>
            <a:r>
              <a:rPr lang="en-US" i="1" dirty="0"/>
              <a:t>eg however; in contrast; conversely</a:t>
            </a:r>
            <a:endParaRPr lang="en-US" dirty="0"/>
          </a:p>
          <a:p>
            <a:pPr lvl="1"/>
            <a:r>
              <a:rPr lang="en-US" b="1" dirty="0"/>
              <a:t>cause and effect</a:t>
            </a:r>
            <a:r>
              <a:rPr lang="en-US" dirty="0"/>
              <a:t> </a:t>
            </a:r>
            <a:r>
              <a:rPr lang="en-US" i="1" dirty="0"/>
              <a:t>eg as a result; consequently; therefore</a:t>
            </a:r>
            <a:endParaRPr lang="en-US" dirty="0"/>
          </a:p>
          <a:p>
            <a:pPr marL="0" indent="0">
              <a:buNone/>
            </a:pPr>
            <a:endParaRPr lang="en-US" b="1" dirty="0"/>
          </a:p>
          <a:p>
            <a:pPr marL="0" indent="0">
              <a:buNone/>
            </a:pPr>
            <a:r>
              <a:rPr lang="en-US" b="1" dirty="0"/>
              <a:t>Note that:</a:t>
            </a:r>
          </a:p>
          <a:p>
            <a:pPr marL="914400" lvl="1" indent="-457200">
              <a:buAutoNum type="alphaLcParenR"/>
            </a:pPr>
            <a:r>
              <a:rPr lang="en-US" dirty="0"/>
              <a:t>These words have very specific meanings – the linking words indicating contrast are not all interchangeable.</a:t>
            </a:r>
          </a:p>
          <a:p>
            <a:pPr marL="914400" lvl="1" indent="-457200">
              <a:buAutoNum type="alphaLcParenR"/>
            </a:pPr>
            <a:endParaRPr lang="en-US" dirty="0"/>
          </a:p>
          <a:p>
            <a:pPr marL="457200" lvl="1" indent="0">
              <a:buNone/>
            </a:pPr>
            <a:r>
              <a:rPr lang="en-US" dirty="0"/>
              <a:t>b) These words have specific rules of usage:</a:t>
            </a:r>
          </a:p>
          <a:p>
            <a:pPr lvl="2"/>
            <a:r>
              <a:rPr lang="en-US" dirty="0"/>
              <a:t>ideas may link across 1 or 2 sentences</a:t>
            </a:r>
          </a:p>
          <a:p>
            <a:pPr lvl="2"/>
            <a:r>
              <a:rPr lang="en-US" dirty="0"/>
              <a:t>linking words may be followed by a sentence or a phrase</a:t>
            </a:r>
          </a:p>
          <a:p>
            <a:endParaRPr lang="en-GB" dirty="0"/>
          </a:p>
        </p:txBody>
      </p:sp>
    </p:spTree>
    <p:extLst>
      <p:ext uri="{BB962C8B-B14F-4D97-AF65-F5344CB8AC3E}">
        <p14:creationId xmlns:p14="http://schemas.microsoft.com/office/powerpoint/2010/main" val="1523626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1C5F6-145A-408D-B629-60E2716F2C1C}"/>
              </a:ext>
            </a:extLst>
          </p:cNvPr>
          <p:cNvSpPr>
            <a:spLocks noGrp="1"/>
          </p:cNvSpPr>
          <p:nvPr>
            <p:ph type="title"/>
          </p:nvPr>
        </p:nvSpPr>
        <p:spPr/>
        <p:txBody>
          <a:bodyPr/>
          <a:lstStyle/>
          <a:p>
            <a:r>
              <a:rPr lang="en-GB" dirty="0"/>
              <a:t>General Advice on Report Writing </a:t>
            </a:r>
          </a:p>
        </p:txBody>
      </p:sp>
      <p:sp>
        <p:nvSpPr>
          <p:cNvPr id="3" name="Content Placeholder 2">
            <a:extLst>
              <a:ext uri="{FF2B5EF4-FFF2-40B4-BE49-F238E27FC236}">
                <a16:creationId xmlns:a16="http://schemas.microsoft.com/office/drawing/2014/main" id="{63D3D4CB-93D1-4F6D-A88F-8C63F71D82D4}"/>
              </a:ext>
            </a:extLst>
          </p:cNvPr>
          <p:cNvSpPr>
            <a:spLocks noGrp="1"/>
          </p:cNvSpPr>
          <p:nvPr>
            <p:ph idx="1"/>
          </p:nvPr>
        </p:nvSpPr>
        <p:spPr/>
        <p:txBody>
          <a:bodyPr/>
          <a:lstStyle/>
          <a:p>
            <a:r>
              <a:rPr lang="en-GB" dirty="0">
                <a:hlinkClick r:id="rId2"/>
              </a:rPr>
              <a:t>What is a typical report structure? | Glasgow Caledonian University | Scotland, UK (gcu.ac.uk)</a:t>
            </a:r>
            <a:endParaRPr lang="en-GB" dirty="0"/>
          </a:p>
          <a:p>
            <a:r>
              <a:rPr lang="en-GB" dirty="0"/>
              <a:t>LDC – excellent resource and available for one on one sessions to review your work - </a:t>
            </a:r>
            <a:r>
              <a:rPr lang="en-GB" dirty="0">
                <a:hlinkClick r:id="rId3"/>
              </a:rPr>
              <a:t>https://www.gcu.ac.uk/aboutgcu/academicschools/gsbs/study/ldc/contactus</a:t>
            </a:r>
            <a:r>
              <a:rPr lang="en-GB" dirty="0"/>
              <a:t> </a:t>
            </a:r>
          </a:p>
        </p:txBody>
      </p:sp>
    </p:spTree>
    <p:extLst>
      <p:ext uri="{BB962C8B-B14F-4D97-AF65-F5344CB8AC3E}">
        <p14:creationId xmlns:p14="http://schemas.microsoft.com/office/powerpoint/2010/main" val="651636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A9D95-FCEC-426F-A06F-3D3D3907770F}"/>
              </a:ext>
            </a:extLst>
          </p:cNvPr>
          <p:cNvSpPr>
            <a:spLocks noGrp="1"/>
          </p:cNvSpPr>
          <p:nvPr>
            <p:ph type="title"/>
          </p:nvPr>
        </p:nvSpPr>
        <p:spPr/>
        <p:txBody>
          <a:bodyPr/>
          <a:lstStyle/>
          <a:p>
            <a:r>
              <a:rPr lang="en-GB" dirty="0"/>
              <a:t>Executive summary </a:t>
            </a:r>
          </a:p>
        </p:txBody>
      </p:sp>
      <p:sp>
        <p:nvSpPr>
          <p:cNvPr id="3" name="Content Placeholder 2">
            <a:extLst>
              <a:ext uri="{FF2B5EF4-FFF2-40B4-BE49-F238E27FC236}">
                <a16:creationId xmlns:a16="http://schemas.microsoft.com/office/drawing/2014/main" id="{288A9297-7662-4687-B93A-C2C1F82285DA}"/>
              </a:ext>
            </a:extLst>
          </p:cNvPr>
          <p:cNvSpPr>
            <a:spLocks noGrp="1"/>
          </p:cNvSpPr>
          <p:nvPr>
            <p:ph idx="1"/>
          </p:nvPr>
        </p:nvSpPr>
        <p:spPr/>
        <p:txBody>
          <a:bodyPr>
            <a:normAutofit/>
          </a:bodyPr>
          <a:lstStyle/>
          <a:p>
            <a:r>
              <a:rPr lang="en-GB" dirty="0"/>
              <a:t>From the Learning and Development Centre Website – </a:t>
            </a:r>
          </a:p>
          <a:p>
            <a:r>
              <a:rPr lang="en-GB" dirty="0"/>
              <a:t>This is a summary of the main ideas contained in the report. It is intended to provide an overview of the aim, scope, main findings, conclusions and recommendations. It is not an introduction – it does not tell readers what they can expect to read, but it is an alternative to reading the whole report. It is always written after the report has been completed. </a:t>
            </a:r>
            <a:r>
              <a:rPr lang="en-GB" dirty="0">
                <a:hlinkClick r:id="rId2"/>
              </a:rPr>
              <a:t>This document</a:t>
            </a:r>
            <a:r>
              <a:rPr lang="en-GB" dirty="0"/>
              <a:t> highlights the differences between introductions and executive summaries, and provides an example executive summary</a:t>
            </a:r>
          </a:p>
          <a:p>
            <a:pPr marL="0" indent="0">
              <a:buNone/>
            </a:pPr>
            <a:endParaRPr lang="en-GB" b="1" dirty="0"/>
          </a:p>
        </p:txBody>
      </p:sp>
    </p:spTree>
    <p:extLst>
      <p:ext uri="{BB962C8B-B14F-4D97-AF65-F5344CB8AC3E}">
        <p14:creationId xmlns:p14="http://schemas.microsoft.com/office/powerpoint/2010/main" val="29992792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78F0A-09C8-4594-9344-52E3A38D47B4}"/>
              </a:ext>
            </a:extLst>
          </p:cNvPr>
          <p:cNvSpPr>
            <a:spLocks noGrp="1"/>
          </p:cNvSpPr>
          <p:nvPr>
            <p:ph type="title"/>
          </p:nvPr>
        </p:nvSpPr>
        <p:spPr/>
        <p:txBody>
          <a:bodyPr/>
          <a:lstStyle/>
          <a:p>
            <a:r>
              <a:rPr lang="en-GB" dirty="0"/>
              <a:t>Introduction ideas</a:t>
            </a:r>
          </a:p>
        </p:txBody>
      </p:sp>
      <p:sp>
        <p:nvSpPr>
          <p:cNvPr id="3" name="Content Placeholder 2">
            <a:extLst>
              <a:ext uri="{FF2B5EF4-FFF2-40B4-BE49-F238E27FC236}">
                <a16:creationId xmlns:a16="http://schemas.microsoft.com/office/drawing/2014/main" id="{1812152D-6947-46ED-96A3-CB6C95FF0F97}"/>
              </a:ext>
            </a:extLst>
          </p:cNvPr>
          <p:cNvSpPr>
            <a:spLocks noGrp="1"/>
          </p:cNvSpPr>
          <p:nvPr>
            <p:ph idx="1"/>
          </p:nvPr>
        </p:nvSpPr>
        <p:spPr/>
        <p:txBody>
          <a:bodyPr>
            <a:normAutofit fontScale="92500"/>
          </a:bodyPr>
          <a:lstStyle/>
          <a:p>
            <a:r>
              <a:rPr lang="en-GB" dirty="0"/>
              <a:t>Define the Global Risk Report, </a:t>
            </a:r>
          </a:p>
          <a:p>
            <a:r>
              <a:rPr lang="en-GB" dirty="0"/>
              <a:t>Define the SDGs, </a:t>
            </a:r>
          </a:p>
          <a:p>
            <a:r>
              <a:rPr lang="en-GB" dirty="0"/>
              <a:t>Chose an organisation, </a:t>
            </a:r>
          </a:p>
          <a:p>
            <a:r>
              <a:rPr lang="en-GB" dirty="0"/>
              <a:t>Describe their main operations, </a:t>
            </a:r>
          </a:p>
          <a:p>
            <a:r>
              <a:rPr lang="en-GB" dirty="0"/>
              <a:t>Aim to find a link between all three sections so your introduction is not disjointed. Always aim for logical flow,   </a:t>
            </a:r>
          </a:p>
          <a:p>
            <a:r>
              <a:rPr lang="en-GB" dirty="0"/>
              <a:t>State your intention to provide a resilience strategy for the organisation, </a:t>
            </a:r>
          </a:p>
          <a:p>
            <a:r>
              <a:rPr lang="en-GB" dirty="0"/>
              <a:t>State these three key items provide the main informants of your report, </a:t>
            </a:r>
          </a:p>
          <a:p>
            <a:r>
              <a:rPr lang="en-GB" dirty="0"/>
              <a:t>State your intention e.g. </a:t>
            </a:r>
            <a:r>
              <a:rPr lang="en-GB" i="1" dirty="0"/>
              <a:t>the intention of this report is to highlight…</a:t>
            </a:r>
          </a:p>
          <a:p>
            <a:endParaRPr lang="en-GB" dirty="0"/>
          </a:p>
        </p:txBody>
      </p:sp>
    </p:spTree>
    <p:extLst>
      <p:ext uri="{BB962C8B-B14F-4D97-AF65-F5344CB8AC3E}">
        <p14:creationId xmlns:p14="http://schemas.microsoft.com/office/powerpoint/2010/main" val="1019719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46204-FB2C-4C36-90EE-54296885E249}"/>
              </a:ext>
            </a:extLst>
          </p:cNvPr>
          <p:cNvSpPr>
            <a:spLocks noGrp="1"/>
          </p:cNvSpPr>
          <p:nvPr>
            <p:ph type="title"/>
          </p:nvPr>
        </p:nvSpPr>
        <p:spPr/>
        <p:txBody>
          <a:bodyPr/>
          <a:lstStyle/>
          <a:p>
            <a:r>
              <a:rPr lang="en-GB" dirty="0"/>
              <a:t>Part 1 – The Top 3 risks for 2023 </a:t>
            </a:r>
          </a:p>
        </p:txBody>
      </p:sp>
      <p:sp>
        <p:nvSpPr>
          <p:cNvPr id="3" name="Content Placeholder 2">
            <a:extLst>
              <a:ext uri="{FF2B5EF4-FFF2-40B4-BE49-F238E27FC236}">
                <a16:creationId xmlns:a16="http://schemas.microsoft.com/office/drawing/2014/main" id="{39213AD3-FCB4-468B-9F8F-CB3F1405356C}"/>
              </a:ext>
            </a:extLst>
          </p:cNvPr>
          <p:cNvSpPr>
            <a:spLocks noGrp="1"/>
          </p:cNvSpPr>
          <p:nvPr>
            <p:ph idx="1"/>
          </p:nvPr>
        </p:nvSpPr>
        <p:spPr/>
        <p:txBody>
          <a:bodyPr>
            <a:normAutofit/>
          </a:bodyPr>
          <a:lstStyle/>
          <a:p>
            <a:r>
              <a:rPr lang="en-GB" dirty="0"/>
              <a:t>What are the key risks in your view according to the Global Risk Report?</a:t>
            </a:r>
          </a:p>
          <a:p>
            <a:r>
              <a:rPr lang="en-GB" dirty="0"/>
              <a:t>Have you read from other sources i.e. recent journal articles which contradict or justify the top three risks?</a:t>
            </a:r>
          </a:p>
          <a:p>
            <a:r>
              <a:rPr lang="en-GB" dirty="0"/>
              <a:t>Have there been any trends in the top three risks over the last decade of the Global Risk Report (see report 2021 for comparison)</a:t>
            </a:r>
          </a:p>
          <a:p>
            <a:r>
              <a:rPr lang="en-GB" dirty="0"/>
              <a:t>Ensure you </a:t>
            </a:r>
            <a:r>
              <a:rPr lang="en-GB" i="1" dirty="0"/>
              <a:t>justify </a:t>
            </a:r>
            <a:r>
              <a:rPr lang="en-GB" dirty="0"/>
              <a:t>your choice.</a:t>
            </a:r>
          </a:p>
          <a:p>
            <a:r>
              <a:rPr lang="en-GB" dirty="0"/>
              <a:t>How do these three risks impact your chosen company?</a:t>
            </a:r>
          </a:p>
          <a:p>
            <a:pPr marL="0" indent="0">
              <a:buNone/>
            </a:pPr>
            <a:endParaRPr lang="en-GB" dirty="0"/>
          </a:p>
          <a:p>
            <a:pPr marL="0" indent="0">
              <a:buNone/>
            </a:pPr>
            <a:endParaRPr lang="en-GB" dirty="0"/>
          </a:p>
          <a:p>
            <a:endParaRPr lang="en-GB" dirty="0"/>
          </a:p>
        </p:txBody>
      </p:sp>
    </p:spTree>
    <p:extLst>
      <p:ext uri="{BB962C8B-B14F-4D97-AF65-F5344CB8AC3E}">
        <p14:creationId xmlns:p14="http://schemas.microsoft.com/office/powerpoint/2010/main" val="182563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DD828-C4A1-489B-AD8C-6E67C6A72E3E}"/>
              </a:ext>
            </a:extLst>
          </p:cNvPr>
          <p:cNvSpPr>
            <a:spLocks noGrp="1"/>
          </p:cNvSpPr>
          <p:nvPr>
            <p:ph type="title"/>
          </p:nvPr>
        </p:nvSpPr>
        <p:spPr/>
        <p:txBody>
          <a:bodyPr/>
          <a:lstStyle/>
          <a:p>
            <a:r>
              <a:rPr lang="en-GB" dirty="0"/>
              <a:t>Part 2 – Link to three UN sustainable development goals </a:t>
            </a:r>
          </a:p>
        </p:txBody>
      </p:sp>
      <p:sp>
        <p:nvSpPr>
          <p:cNvPr id="3" name="Content Placeholder 2">
            <a:extLst>
              <a:ext uri="{FF2B5EF4-FFF2-40B4-BE49-F238E27FC236}">
                <a16:creationId xmlns:a16="http://schemas.microsoft.com/office/drawing/2014/main" id="{681061A9-4106-402A-8CB5-CA155DCF2CF8}"/>
              </a:ext>
            </a:extLst>
          </p:cNvPr>
          <p:cNvSpPr>
            <a:spLocks noGrp="1"/>
          </p:cNvSpPr>
          <p:nvPr>
            <p:ph idx="1"/>
          </p:nvPr>
        </p:nvSpPr>
        <p:spPr/>
        <p:txBody>
          <a:bodyPr>
            <a:normAutofit lnSpcReduction="10000"/>
          </a:bodyPr>
          <a:lstStyle/>
          <a:p>
            <a:r>
              <a:rPr lang="en-GB" dirty="0"/>
              <a:t>The UN’s sustainable development goals refer to a 15 year plan for 2030 that addresses 17 global and interconnected issues facing society, </a:t>
            </a:r>
          </a:p>
          <a:p>
            <a:r>
              <a:rPr lang="en-GB" dirty="0"/>
              <a:t>You are required to think how these three risks relate to the UN SDG’s, i.e. how will they impact their implementation/development. Negatively or positively? </a:t>
            </a:r>
          </a:p>
          <a:p>
            <a:r>
              <a:rPr lang="en-GB" dirty="0"/>
              <a:t>You may wish to select the three SDG’s which are most impacted by your top three justified risks, </a:t>
            </a:r>
          </a:p>
          <a:p>
            <a:r>
              <a:rPr lang="en-GB" dirty="0"/>
              <a:t>Is your chosen organisation currently working on the SDG’s in their strategy/operations? Has this proved beneficial for them and could the three top risks (part 1) potentially impact this benefit?</a:t>
            </a:r>
          </a:p>
        </p:txBody>
      </p:sp>
    </p:spTree>
    <p:extLst>
      <p:ext uri="{BB962C8B-B14F-4D97-AF65-F5344CB8AC3E}">
        <p14:creationId xmlns:p14="http://schemas.microsoft.com/office/powerpoint/2010/main" val="21357925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9C93F-A09F-4F87-8CFE-D1998DF3C80A}"/>
              </a:ext>
            </a:extLst>
          </p:cNvPr>
          <p:cNvSpPr>
            <a:spLocks noGrp="1"/>
          </p:cNvSpPr>
          <p:nvPr>
            <p:ph type="title"/>
          </p:nvPr>
        </p:nvSpPr>
        <p:spPr/>
        <p:txBody>
          <a:bodyPr/>
          <a:lstStyle/>
          <a:p>
            <a:r>
              <a:rPr lang="en-GB" dirty="0"/>
              <a:t>Part 3 – Develop a sustainable organisational resilience Strategy</a:t>
            </a:r>
          </a:p>
        </p:txBody>
      </p:sp>
      <p:sp>
        <p:nvSpPr>
          <p:cNvPr id="3" name="Content Placeholder 2">
            <a:extLst>
              <a:ext uri="{FF2B5EF4-FFF2-40B4-BE49-F238E27FC236}">
                <a16:creationId xmlns:a16="http://schemas.microsoft.com/office/drawing/2014/main" id="{F04A0A23-526A-4B04-A574-B1C88ED264B5}"/>
              </a:ext>
            </a:extLst>
          </p:cNvPr>
          <p:cNvSpPr>
            <a:spLocks noGrp="1"/>
          </p:cNvSpPr>
          <p:nvPr>
            <p:ph idx="1"/>
          </p:nvPr>
        </p:nvSpPr>
        <p:spPr/>
        <p:txBody>
          <a:bodyPr>
            <a:normAutofit/>
          </a:bodyPr>
          <a:lstStyle/>
          <a:p>
            <a:r>
              <a:rPr lang="en-GB" dirty="0"/>
              <a:t>Chose an organisation, </a:t>
            </a:r>
          </a:p>
          <a:p>
            <a:r>
              <a:rPr lang="en-GB" dirty="0"/>
              <a:t>Provide a brief summary of how their operations may be impacted by the three risks you have chosen, </a:t>
            </a:r>
          </a:p>
          <a:p>
            <a:r>
              <a:rPr lang="en-GB" dirty="0"/>
              <a:t>Consider resilience frameworks, </a:t>
            </a:r>
          </a:p>
          <a:p>
            <a:r>
              <a:rPr lang="en-GB" dirty="0"/>
              <a:t>You may wish to develop new insight into the framework, e.g. state limitations and identify means of how these could be improved. For instance, through using aspects of two frameworks, </a:t>
            </a:r>
          </a:p>
          <a:p>
            <a:r>
              <a:rPr lang="en-GB" dirty="0"/>
              <a:t>How is this going to fit in your chosen organisation? Consider culture, Enterprise Risk Management, Risk Intelligent Organisation </a:t>
            </a:r>
          </a:p>
        </p:txBody>
      </p:sp>
    </p:spTree>
    <p:extLst>
      <p:ext uri="{BB962C8B-B14F-4D97-AF65-F5344CB8AC3E}">
        <p14:creationId xmlns:p14="http://schemas.microsoft.com/office/powerpoint/2010/main" val="3975985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4BBF7-D499-4B50-A953-702568423364}"/>
              </a:ext>
            </a:extLst>
          </p:cNvPr>
          <p:cNvSpPr>
            <a:spLocks noGrp="1"/>
          </p:cNvSpPr>
          <p:nvPr>
            <p:ph type="title"/>
          </p:nvPr>
        </p:nvSpPr>
        <p:spPr/>
        <p:txBody>
          <a:bodyPr/>
          <a:lstStyle/>
          <a:p>
            <a:r>
              <a:rPr lang="en-GB" dirty="0"/>
              <a:t>Conclusion </a:t>
            </a:r>
          </a:p>
        </p:txBody>
      </p:sp>
      <p:sp>
        <p:nvSpPr>
          <p:cNvPr id="3" name="Content Placeholder 2">
            <a:extLst>
              <a:ext uri="{FF2B5EF4-FFF2-40B4-BE49-F238E27FC236}">
                <a16:creationId xmlns:a16="http://schemas.microsoft.com/office/drawing/2014/main" id="{84C2D591-66C2-4E0A-A516-E02ACF1365DF}"/>
              </a:ext>
            </a:extLst>
          </p:cNvPr>
          <p:cNvSpPr>
            <a:spLocks noGrp="1"/>
          </p:cNvSpPr>
          <p:nvPr>
            <p:ph idx="1"/>
          </p:nvPr>
        </p:nvSpPr>
        <p:spPr/>
        <p:txBody>
          <a:bodyPr/>
          <a:lstStyle/>
          <a:p>
            <a:r>
              <a:rPr lang="en-GB" dirty="0"/>
              <a:t>The conclusion should not give new information, </a:t>
            </a:r>
          </a:p>
          <a:p>
            <a:r>
              <a:rPr lang="en-GB" dirty="0"/>
              <a:t>Provide a summary of findings </a:t>
            </a:r>
          </a:p>
          <a:p>
            <a:r>
              <a:rPr lang="en-GB" dirty="0"/>
              <a:t>Good conclusions should demonstrate a new insight or implication of main findings i.e. not just repetition of main body, </a:t>
            </a:r>
          </a:p>
        </p:txBody>
      </p:sp>
    </p:spTree>
    <p:extLst>
      <p:ext uri="{BB962C8B-B14F-4D97-AF65-F5344CB8AC3E}">
        <p14:creationId xmlns:p14="http://schemas.microsoft.com/office/powerpoint/2010/main" val="14470824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246</TotalTime>
  <Words>1928</Words>
  <Application>Microsoft Office PowerPoint</Application>
  <PresentationFormat>Widescreen</PresentationFormat>
  <Paragraphs>125</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Times New Roman</vt:lpstr>
      <vt:lpstr>Trebuchet MS</vt:lpstr>
      <vt:lpstr>Office Theme</vt:lpstr>
      <vt:lpstr>Risk and Organisational Resilience</vt:lpstr>
      <vt:lpstr>Question</vt:lpstr>
      <vt:lpstr>General Advice on Report Writing </vt:lpstr>
      <vt:lpstr>Executive summary </vt:lpstr>
      <vt:lpstr>Introduction ideas</vt:lpstr>
      <vt:lpstr>Part 1 – The Top 3 risks for 2023 </vt:lpstr>
      <vt:lpstr>Part 2 – Link to three UN sustainable development goals </vt:lpstr>
      <vt:lpstr>Part 3 – Develop a sustainable organisational resilience Strategy</vt:lpstr>
      <vt:lpstr>Conclusion </vt:lpstr>
      <vt:lpstr>Recommendations</vt:lpstr>
      <vt:lpstr>Marking Criteria</vt:lpstr>
      <vt:lpstr>Submission Instructions</vt:lpstr>
      <vt:lpstr>Purpose of Introduction</vt:lpstr>
      <vt:lpstr>Critical Analysis</vt:lpstr>
      <vt:lpstr>Structure </vt:lpstr>
      <vt:lpstr>Pointers…</vt:lpstr>
      <vt:lpstr>Purpose of Conclusion</vt:lpstr>
      <vt:lpstr>Paragraphing (1) - PEEL</vt:lpstr>
      <vt:lpstr>Paragraphing (2) - PEAK</vt:lpstr>
      <vt:lpstr>Linking Words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BCM Coursework Revision</dc:title>
  <dc:creator>McNeill, Jon</dc:creator>
  <cp:lastModifiedBy>Cairney, Emma</cp:lastModifiedBy>
  <cp:revision>113</cp:revision>
  <dcterms:created xsi:type="dcterms:W3CDTF">2019-02-19T16:45:50Z</dcterms:created>
  <dcterms:modified xsi:type="dcterms:W3CDTF">2022-11-21T12:47:57Z</dcterms:modified>
</cp:coreProperties>
</file>