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7" r:id="rId2"/>
    <p:sldId id="269" r:id="rId3"/>
    <p:sldId id="31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314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2" r:id="rId48"/>
    <p:sldId id="315" r:id="rId49"/>
    <p:sldId id="303" r:id="rId50"/>
    <p:sldId id="304" r:id="rId51"/>
    <p:sldId id="305" r:id="rId52"/>
    <p:sldId id="307" r:id="rId53"/>
    <p:sldId id="308" r:id="rId54"/>
    <p:sldId id="309" r:id="rId55"/>
    <p:sldId id="310" r:id="rId56"/>
    <p:sldId id="311" r:id="rId57"/>
    <p:sldId id="316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zla" initials="J" lastIdx="2" clrIdx="0">
    <p:extLst>
      <p:ext uri="{19B8F6BF-5375-455C-9EA6-DF929625EA0E}">
        <p15:presenceInfo xmlns:p15="http://schemas.microsoft.com/office/powerpoint/2012/main" userId="Jaz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3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57103-2DA3-48C2-A262-3F90C3FB821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CBDB0-79D5-409F-AF65-E7A80BE9F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88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/>
              <a:t>Total students on 21-feb-17:</a:t>
            </a:r>
          </a:p>
          <a:p>
            <a:r>
              <a:rPr lang="en-US" altLang="x-none"/>
              <a:t>PGD-HCML - 4 Students</a:t>
            </a:r>
          </a:p>
          <a:p>
            <a:r>
              <a:rPr lang="en-US" altLang="x-none"/>
              <a:t>MBA - 9 Students</a:t>
            </a:r>
          </a:p>
          <a:p>
            <a:endParaRPr lang="en-US" altLang="x-none"/>
          </a:p>
          <a:p>
            <a:endParaRPr lang="en-US" altLang="x-none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687F529E-0239-B843-B060-1A7DBAC25E34}" type="slidenum">
              <a:rPr lang="en-GB" altLang="x-none">
                <a:solidFill>
                  <a:prstClr val="black"/>
                </a:solidFill>
              </a:rPr>
              <a:pPr/>
              <a:t>1</a:t>
            </a:fld>
            <a:endParaRPr lang="en-GB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58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658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endParaRPr lang="x-none" altLang="x-none"/>
          </a:p>
        </p:txBody>
      </p:sp>
      <p:sp>
        <p:nvSpPr>
          <p:cNvPr id="1350659" name="Rectangle 102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403152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88" tIns="44450" rIns="90488" bIns="44450"/>
          <a:lstStyle/>
          <a:p>
            <a:endParaRPr lang="x-none" altLang="x-none"/>
          </a:p>
        </p:txBody>
      </p:sp>
      <p:sp>
        <p:nvSpPr>
          <p:cNvPr id="4792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862029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2188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88" tIns="44450" rIns="90488" bIns="44450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937494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2188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88" tIns="44450" rIns="90488" bIns="44450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556479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2188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89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88" tIns="44450" rIns="90488" bIns="44450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469232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endParaRPr lang="x-none" altLang="x-none"/>
          </a:p>
        </p:txBody>
      </p:sp>
      <p:sp>
        <p:nvSpPr>
          <p:cNvPr id="158720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353809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Read more: http://</a:t>
            </a:r>
            <a:r>
              <a:rPr lang="en-US" sz="1200" dirty="0" err="1"/>
              <a:t>www.esifforhealth.eu</a:t>
            </a:r>
            <a:r>
              <a:rPr lang="en-US" sz="1200" dirty="0"/>
              <a:t>/pdf/WP3(6)_Appraisal%20techniques_FINAL_20150216.pdf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AE82C-3CA4-204E-B2B9-03BBACDA13F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08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All costs in Columbian pesos (1975 value). Source: Velez-Gil et al., 1975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AE82C-3CA4-204E-B2B9-03BBACDA13F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9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Source: </a:t>
            </a:r>
            <a:r>
              <a:rPr lang="en-US" dirty="0" err="1"/>
              <a:t>Nettleman</a:t>
            </a:r>
            <a:r>
              <a:rPr lang="en-US" dirty="0"/>
              <a:t> et al., 1986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AE82C-3CA4-204E-B2B9-03BBACDA13F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39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/>
              <a:t>Total students on 21-feb-17:</a:t>
            </a:r>
          </a:p>
          <a:p>
            <a:r>
              <a:rPr lang="en-US" altLang="x-none"/>
              <a:t>PGD-HCML - 4 Students</a:t>
            </a:r>
          </a:p>
          <a:p>
            <a:r>
              <a:rPr lang="en-US" altLang="x-none"/>
              <a:t>MBA - 9 Students</a:t>
            </a:r>
          </a:p>
          <a:p>
            <a:endParaRPr lang="en-US" altLang="x-none"/>
          </a:p>
          <a:p>
            <a:endParaRPr lang="en-US" altLang="x-none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4C391418-FE8D-C046-BEA1-F00A57FE7291}" type="slidenum">
              <a:rPr lang="en-GB" altLang="x-none">
                <a:solidFill>
                  <a:prstClr val="black"/>
                </a:solidFill>
              </a:rPr>
              <a:pPr/>
              <a:t>2</a:t>
            </a:fld>
            <a:endParaRPr lang="en-GB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19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730" name="Rectangle 205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9731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767150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62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2188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62627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88" tIns="44450" rIns="90488" bIns="44450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32180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94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cap="flat"/>
        </p:spPr>
      </p:sp>
    </p:spTree>
    <p:extLst>
      <p:ext uri="{BB962C8B-B14F-4D97-AF65-F5344CB8AC3E}">
        <p14:creationId xmlns:p14="http://schemas.microsoft.com/office/powerpoint/2010/main" val="3156411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88" tIns="44450" rIns="90488" bIns="44450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559065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88" tIns="44450" rIns="90488" bIns="44450"/>
          <a:lstStyle/>
          <a:p>
            <a:endParaRPr lang="x-none" altLang="x-none"/>
          </a:p>
        </p:txBody>
      </p:sp>
      <p:sp>
        <p:nvSpPr>
          <p:cNvPr id="108032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274326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7388"/>
            <a:ext cx="6089650" cy="342582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048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804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2188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605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88" tIns="44450" rIns="90488" bIns="44450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096391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09" y="-241605"/>
            <a:ext cx="12823036" cy="7212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3429001"/>
            <a:ext cx="9144000" cy="909982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877"/>
            <a:ext cx="9144000" cy="60640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034" y="6492492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6B60B3DF-C262-460A-B899-BDA2356B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6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5C7C3A-10A0-401D-8C35-31F451295FE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3DF-C262-460A-B899-BDA2356B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29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5C7C3A-10A0-401D-8C35-31F451295FE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3DF-C262-460A-B899-BDA2356B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0544"/>
            <a:ext cx="10515600" cy="37365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6595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7207" y="6311900"/>
            <a:ext cx="2743200" cy="365125"/>
          </a:xfrm>
        </p:spPr>
        <p:txBody>
          <a:bodyPr/>
          <a:lstStyle/>
          <a:p>
            <a:fld id="{6B60B3DF-C262-460A-B899-BDA2356B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5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5C7C3A-10A0-401D-8C35-31F451295FE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3DF-C262-460A-B899-BDA2356B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24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5C7C3A-10A0-401D-8C35-31F451295FE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3DF-C262-460A-B899-BDA2356B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0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5C7C3A-10A0-401D-8C35-31F451295FE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3DF-C262-460A-B899-BDA2356B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71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5C7C3A-10A0-401D-8C35-31F451295FE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3DF-C262-460A-B899-BDA2356B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8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5C7C3A-10A0-401D-8C35-31F451295FE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3DF-C262-460A-B899-BDA2356B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91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5C7C3A-10A0-401D-8C35-31F451295FE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3DF-C262-460A-B899-BDA2356B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3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5C7C3A-10A0-401D-8C35-31F451295FE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3DF-C262-460A-B899-BDA2356B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63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96593"/>
            <a:ext cx="12199571" cy="14614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7624" y="637800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20769" y="64114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0B3DF-C262-460A-B899-BDA2356B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7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e.org/pubs/chap1-3gapenski5th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 bwMode="auto">
          <a:xfrm>
            <a:off x="1516322" y="2093215"/>
            <a:ext cx="9014500" cy="348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0000"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4400" dirty="0"/>
              <a:t>PG Diploma</a:t>
            </a:r>
            <a:br>
              <a:rPr lang="en-US" sz="4400" dirty="0"/>
            </a:br>
            <a:r>
              <a:rPr lang="en-US" sz="4400" dirty="0"/>
              <a:t>Healthcare Management and Leadership</a:t>
            </a:r>
            <a:br>
              <a:rPr lang="en-US" sz="4400" dirty="0"/>
            </a:br>
            <a:br>
              <a:rPr lang="en-US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Dr. Jazla </a:t>
            </a:r>
            <a:r>
              <a:rPr lang="en-US" sz="3600" dirty="0" err="1"/>
              <a:t>Fadda</a:t>
            </a:r>
            <a:r>
              <a:rPr lang="en-US" sz="3600" dirty="0"/>
              <a:t>, MPH, D.P.H, D.D.S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334248"/>
      </p:ext>
    </p:extLst>
  </p:cSld>
  <p:clrMapOvr>
    <a:masterClrMapping/>
  </p:clrMapOvr>
  <p:transition spd="slow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Rectangle 5122"/>
          <p:cNvSpPr>
            <a:spLocks noGrp="1" noChangeArrowheads="1"/>
          </p:cNvSpPr>
          <p:nvPr>
            <p:ph type="title"/>
          </p:nvPr>
        </p:nvSpPr>
        <p:spPr>
          <a:xfrm>
            <a:off x="850900" y="959675"/>
            <a:ext cx="5691568" cy="945210"/>
          </a:xfrm>
        </p:spPr>
        <p:txBody>
          <a:bodyPr>
            <a:normAutofit fontScale="90000"/>
          </a:bodyPr>
          <a:lstStyle/>
          <a:p>
            <a:r>
              <a:rPr lang="en-US" altLang="x-none"/>
              <a:t>Management Accounting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889A3-0E82-6144-81ED-5111943C2AB7}" type="slidenum">
              <a:rPr lang="en-US" altLang="x-none"/>
              <a:pPr/>
              <a:t>10</a:t>
            </a:fld>
            <a:endParaRPr lang="en-US" altLang="x-none"/>
          </a:p>
        </p:txBody>
      </p:sp>
      <p:sp>
        <p:nvSpPr>
          <p:cNvPr id="3" name="TextBox 2"/>
          <p:cNvSpPr txBox="1"/>
          <p:nvPr/>
        </p:nvSpPr>
        <p:spPr>
          <a:xfrm>
            <a:off x="2545866" y="2831171"/>
            <a:ext cx="6836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sz="2400" dirty="0"/>
              <a:t>It measures and reports financial and nonfinancial information that helps managers make decisions to fulfill the goals of an organization.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2213647"/>
            <a:ext cx="22860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60403"/>
      </p:ext>
    </p:extLst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DD47F-50B9-9246-A5FD-C6F337763E9A}" type="slidenum">
              <a:rPr lang="en-US" altLang="x-none"/>
              <a:pPr/>
              <a:t>11</a:t>
            </a:fld>
            <a:endParaRPr lang="en-US" altLang="x-none"/>
          </a:p>
        </p:txBody>
      </p:sp>
      <p:sp>
        <p:nvSpPr>
          <p:cNvPr id="395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Assets</a:t>
            </a:r>
          </a:p>
        </p:txBody>
      </p:sp>
      <p:sp>
        <p:nvSpPr>
          <p:cNvPr id="3952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50900" y="1482726"/>
            <a:ext cx="5871872" cy="43694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x-none" b="1" dirty="0"/>
              <a:t>What is an asset?</a:t>
            </a:r>
          </a:p>
          <a:p>
            <a:r>
              <a:rPr lang="en-US" dirty="0"/>
              <a:t>Probable future economic benefits obtained or controlled by a particular entity as a result of past transactions events.</a:t>
            </a:r>
          </a:p>
          <a:p>
            <a:r>
              <a:rPr lang="en-US" altLang="x-none" dirty="0"/>
              <a:t>It is something a company owns which has future economic value.</a:t>
            </a:r>
          </a:p>
          <a:p>
            <a:pPr lvl="1">
              <a:buFontTx/>
              <a:buChar char="–"/>
            </a:pPr>
            <a:r>
              <a:rPr lang="en-US" altLang="x-none" sz="2400" dirty="0"/>
              <a:t>Land;</a:t>
            </a:r>
          </a:p>
          <a:p>
            <a:pPr lvl="1">
              <a:buFontTx/>
              <a:buChar char="–"/>
            </a:pPr>
            <a:r>
              <a:rPr lang="en-US" altLang="x-none" sz="2400" dirty="0"/>
              <a:t>Building;</a:t>
            </a:r>
          </a:p>
          <a:p>
            <a:pPr lvl="1">
              <a:buFontTx/>
              <a:buChar char="–"/>
            </a:pPr>
            <a:r>
              <a:rPr lang="en-US" altLang="x-none" sz="2400" dirty="0"/>
              <a:t>Equipment;</a:t>
            </a:r>
          </a:p>
          <a:p>
            <a:pPr lvl="1">
              <a:buFontTx/>
              <a:buChar char="–"/>
            </a:pPr>
            <a:r>
              <a:rPr lang="en-US" altLang="x-none" sz="2400" dirty="0"/>
              <a:t>Goodwill.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694" y="1803042"/>
            <a:ext cx="3251200" cy="3517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920" y="3422756"/>
            <a:ext cx="876641" cy="876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972" y="3579449"/>
            <a:ext cx="876641" cy="876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7183">
            <a:off x="9716294" y="1803042"/>
            <a:ext cx="964485" cy="9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608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5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5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5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67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30C94-BF0C-9243-A422-295D171261C8}" type="slidenum">
              <a:rPr lang="en-US" altLang="x-none"/>
              <a:pPr/>
              <a:t>12</a:t>
            </a:fld>
            <a:endParaRPr lang="en-US" altLang="x-none"/>
          </a:p>
        </p:txBody>
      </p:sp>
      <p:sp>
        <p:nvSpPr>
          <p:cNvPr id="39629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4548746" y="534340"/>
            <a:ext cx="6817754" cy="945210"/>
          </a:xfrm>
        </p:spPr>
        <p:txBody>
          <a:bodyPr/>
          <a:lstStyle/>
          <a:p>
            <a:r>
              <a:rPr lang="en-US" altLang="x-none"/>
              <a:t>Liability</a:t>
            </a:r>
          </a:p>
        </p:txBody>
      </p:sp>
      <p:sp>
        <p:nvSpPr>
          <p:cNvPr id="396291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4720867" y="1566169"/>
            <a:ext cx="6474002" cy="4320460"/>
          </a:xfrm>
        </p:spPr>
        <p:txBody>
          <a:bodyPr>
            <a:normAutofit lnSpcReduction="10000"/>
          </a:bodyPr>
          <a:lstStyle/>
          <a:p>
            <a:r>
              <a:rPr lang="en-US" altLang="x-none" b="1" dirty="0"/>
              <a:t>What is a liability?</a:t>
            </a:r>
          </a:p>
          <a:p>
            <a:r>
              <a:rPr lang="en-US" altLang="x-none" dirty="0"/>
              <a:t>Probable future sacrifices of economic benefits arising from present obligations of a particular entity to transfer assets or provide services to other entities in the future as a result of past transactions or events.</a:t>
            </a:r>
          </a:p>
          <a:p>
            <a:r>
              <a:rPr lang="en-US" altLang="x-none" dirty="0"/>
              <a:t>It is something a company owes.</a:t>
            </a:r>
          </a:p>
          <a:p>
            <a:pPr lvl="1">
              <a:buFontTx/>
              <a:buChar char="–"/>
            </a:pPr>
            <a:r>
              <a:rPr lang="en-US" altLang="x-none" sz="2400" dirty="0"/>
              <a:t>Money;</a:t>
            </a:r>
          </a:p>
          <a:p>
            <a:pPr lvl="1">
              <a:buFontTx/>
              <a:buChar char="–"/>
            </a:pPr>
            <a:r>
              <a:rPr lang="en-US" altLang="x-none" sz="2400" dirty="0"/>
              <a:t>Service;</a:t>
            </a:r>
          </a:p>
          <a:p>
            <a:pPr lvl="1">
              <a:buFontTx/>
              <a:buChar char="–"/>
            </a:pPr>
            <a:r>
              <a:rPr lang="en-US" altLang="x-none" sz="2400" dirty="0"/>
              <a:t>Product.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883"/>
            <a:ext cx="4548746" cy="454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7911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6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6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6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6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6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6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1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54FB3-7A13-E440-9CE0-F09E75CE7940}" type="slidenum">
              <a:rPr lang="en-US" altLang="x-none"/>
              <a:pPr/>
              <a:t>13</a:t>
            </a:fld>
            <a:endParaRPr lang="en-US" altLang="x-none"/>
          </a:p>
        </p:txBody>
      </p:sp>
      <p:sp>
        <p:nvSpPr>
          <p:cNvPr id="159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117539"/>
            <a:ext cx="7796349" cy="828828"/>
          </a:xfrm>
        </p:spPr>
        <p:txBody>
          <a:bodyPr/>
          <a:lstStyle/>
          <a:p>
            <a:r>
              <a:rPr lang="en-US" altLang="x-none"/>
              <a:t>Classifying Assets and Liabilities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2776505"/>
            <a:ext cx="3015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x-none" sz="2400" dirty="0"/>
              <a:t>Current assets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sz="2400" dirty="0"/>
              <a:t>Long-term assets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63127" y="2776505"/>
            <a:ext cx="310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x-none" sz="2400" dirty="0"/>
              <a:t>Current liabilities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sz="2400" dirty="0"/>
              <a:t>Long-term liabilities</a:t>
            </a:r>
          </a:p>
        </p:txBody>
      </p:sp>
    </p:spTree>
    <p:extLst>
      <p:ext uri="{BB962C8B-B14F-4D97-AF65-F5344CB8AC3E}">
        <p14:creationId xmlns:p14="http://schemas.microsoft.com/office/powerpoint/2010/main" val="3691141867"/>
      </p:ext>
    </p:extLst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F75DC-51D2-4C42-8570-2B06AE37064B}" type="slidenum">
              <a:rPr lang="en-US" altLang="x-none"/>
              <a:pPr/>
              <a:t>14</a:t>
            </a:fld>
            <a:endParaRPr lang="en-US" altLang="x-none"/>
          </a:p>
        </p:txBody>
      </p:sp>
      <p:sp>
        <p:nvSpPr>
          <p:cNvPr id="117350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850900" y="534340"/>
            <a:ext cx="2458970" cy="945210"/>
          </a:xfrm>
        </p:spPr>
        <p:txBody>
          <a:bodyPr/>
          <a:lstStyle/>
          <a:p>
            <a:r>
              <a:rPr lang="en-US" altLang="x-none" dirty="0"/>
              <a:t>Revenues</a:t>
            </a:r>
          </a:p>
        </p:txBody>
      </p:sp>
      <p:sp>
        <p:nvSpPr>
          <p:cNvPr id="117350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850900" y="1482725"/>
            <a:ext cx="6670362" cy="288321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x-none" b="1" dirty="0"/>
              <a:t>What are revenues?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They are amounts received or to be received from customers for sales of products or services.</a:t>
            </a:r>
          </a:p>
          <a:p>
            <a:pPr lvl="1">
              <a:buFontTx/>
              <a:buChar char="–"/>
            </a:pPr>
            <a:r>
              <a:rPr lang="en-US" altLang="x-none" sz="2400" dirty="0"/>
              <a:t>Sales;</a:t>
            </a:r>
          </a:p>
          <a:p>
            <a:pPr lvl="1">
              <a:buFontTx/>
              <a:buChar char="–"/>
            </a:pPr>
            <a:r>
              <a:rPr lang="en-US" altLang="x-none" sz="2400" dirty="0"/>
              <a:t>Performance of services;</a:t>
            </a:r>
          </a:p>
          <a:p>
            <a:pPr lvl="1">
              <a:buFontTx/>
              <a:buChar char="–"/>
            </a:pPr>
            <a:r>
              <a:rPr lang="en-US" altLang="x-none" sz="2400" dirty="0"/>
              <a:t>Rent;</a:t>
            </a:r>
          </a:p>
          <a:p>
            <a:pPr lvl="1">
              <a:buFontTx/>
              <a:buChar char="–"/>
            </a:pPr>
            <a:r>
              <a:rPr lang="en-US" altLang="x-none" sz="2400" dirty="0"/>
              <a:t>Interest.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409" y="2714581"/>
            <a:ext cx="41148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697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3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73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73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73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73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73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3507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F75DC-51D2-4C42-8570-2B06AE37064B}" type="slidenum">
              <a:rPr lang="en-US" altLang="x-none"/>
              <a:pPr/>
              <a:t>15</a:t>
            </a:fld>
            <a:endParaRPr lang="en-US" altLang="x-none"/>
          </a:p>
        </p:txBody>
      </p:sp>
      <p:sp>
        <p:nvSpPr>
          <p:cNvPr id="117350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850900" y="534340"/>
            <a:ext cx="2458970" cy="945210"/>
          </a:xfrm>
        </p:spPr>
        <p:txBody>
          <a:bodyPr/>
          <a:lstStyle/>
          <a:p>
            <a:r>
              <a:rPr lang="en-US" altLang="x-none" dirty="0"/>
              <a:t>Revenues</a:t>
            </a:r>
          </a:p>
        </p:txBody>
      </p:sp>
      <p:sp>
        <p:nvSpPr>
          <p:cNvPr id="117350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850900" y="1482725"/>
            <a:ext cx="6670362" cy="2883213"/>
          </a:xfrm>
        </p:spPr>
        <p:txBody>
          <a:bodyPr/>
          <a:lstStyle/>
          <a:p>
            <a:r>
              <a:rPr lang="en-US" altLang="x-none" dirty="0"/>
              <a:t>Revenues are inflows or other enhancements of assets to an entity.</a:t>
            </a:r>
          </a:p>
          <a:p>
            <a:r>
              <a:rPr lang="en-US" altLang="x-none" dirty="0"/>
              <a:t>They result from delivering or producing goods, rendering services, or other activities that constitute the entity’s major or central operations.</a:t>
            </a:r>
          </a:p>
          <a:p>
            <a:endParaRPr lang="en-US" altLang="x-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409" y="2714581"/>
            <a:ext cx="41148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7951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3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73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3507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534340"/>
            <a:ext cx="2458970" cy="945210"/>
          </a:xfrm>
        </p:spPr>
        <p:txBody>
          <a:bodyPr/>
          <a:lstStyle/>
          <a:p>
            <a:r>
              <a:rPr lang="en-US" dirty="0"/>
              <a:t>Expenses</a:t>
            </a:r>
          </a:p>
        </p:txBody>
      </p:sp>
      <p:sp>
        <p:nvSpPr>
          <p:cNvPr id="1174530" name="Rectangle 3074"/>
          <p:cNvSpPr>
            <a:spLocks noGrp="1" noChangeArrowheads="1"/>
          </p:cNvSpPr>
          <p:nvPr>
            <p:ph idx="1"/>
          </p:nvPr>
        </p:nvSpPr>
        <p:spPr>
          <a:xfrm>
            <a:off x="850900" y="1482726"/>
            <a:ext cx="5936266" cy="3552914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b="1" dirty="0"/>
              <a:t>What are Expenses?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They are amounts that have been paid or will be paid later for costs that have been incurred to earn revenue.</a:t>
            </a:r>
          </a:p>
          <a:p>
            <a:pPr lvl="1">
              <a:buFontTx/>
              <a:buChar char="–"/>
            </a:pPr>
            <a:r>
              <a:rPr lang="en-US" altLang="x-none" sz="2400" dirty="0"/>
              <a:t>Salaries and wages;</a:t>
            </a:r>
          </a:p>
          <a:p>
            <a:pPr lvl="1">
              <a:buFontTx/>
              <a:buChar char="–"/>
            </a:pPr>
            <a:r>
              <a:rPr lang="en-US" altLang="x-none" sz="2400" dirty="0"/>
              <a:t>Utilities;</a:t>
            </a:r>
          </a:p>
          <a:p>
            <a:pPr lvl="1">
              <a:buFontTx/>
              <a:buChar char="–"/>
            </a:pPr>
            <a:r>
              <a:rPr lang="en-US" altLang="x-none" sz="2400" dirty="0"/>
              <a:t>Supplies used;</a:t>
            </a:r>
          </a:p>
          <a:p>
            <a:pPr lvl="1">
              <a:buFontTx/>
              <a:buChar char="–"/>
            </a:pPr>
            <a:r>
              <a:rPr lang="en-US" altLang="x-none" sz="2400" dirty="0"/>
              <a:t>Advertising.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DC67-C7A5-834B-8132-EC38BC5B8E22}" type="slidenum">
              <a:rPr lang="en-US" altLang="x-none"/>
              <a:pPr/>
              <a:t>16</a:t>
            </a:fld>
            <a:endParaRPr lang="en-US" altLang="x-non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400" y="2647657"/>
            <a:ext cx="3694766" cy="296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616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4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74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74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74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74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74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4530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534340"/>
            <a:ext cx="2458970" cy="945210"/>
          </a:xfrm>
        </p:spPr>
        <p:txBody>
          <a:bodyPr/>
          <a:lstStyle/>
          <a:p>
            <a:r>
              <a:rPr lang="en-US" dirty="0"/>
              <a:t>Expenses</a:t>
            </a:r>
          </a:p>
        </p:txBody>
      </p:sp>
      <p:sp>
        <p:nvSpPr>
          <p:cNvPr id="1174530" name="Rectangle 3074"/>
          <p:cNvSpPr>
            <a:spLocks noGrp="1" noChangeArrowheads="1"/>
          </p:cNvSpPr>
          <p:nvPr>
            <p:ph idx="1"/>
          </p:nvPr>
        </p:nvSpPr>
        <p:spPr>
          <a:xfrm>
            <a:off x="850900" y="1835423"/>
            <a:ext cx="6594929" cy="2057308"/>
          </a:xfrm>
          <a:noFill/>
          <a:ln/>
        </p:spPr>
        <p:txBody>
          <a:bodyPr>
            <a:normAutofit fontScale="92500" lnSpcReduction="20000"/>
          </a:bodyPr>
          <a:lstStyle/>
          <a:p>
            <a:r>
              <a:rPr lang="en-US" altLang="x-none" dirty="0"/>
              <a:t>Expenses are outflows or other using up of assets.</a:t>
            </a:r>
          </a:p>
          <a:p>
            <a:r>
              <a:rPr lang="en-US" altLang="x-none" dirty="0"/>
              <a:t>They result from delivering or producing goods, rendering services, or other activities that constitute the entity’s major or central operations.</a:t>
            </a:r>
          </a:p>
          <a:p>
            <a:endParaRPr lang="en-US" alt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9DC67-C7A5-834B-8132-EC38BC5B8E22}" type="slidenum">
              <a:rPr lang="en-US" altLang="x-none"/>
              <a:pPr/>
              <a:t>17</a:t>
            </a:fld>
            <a:endParaRPr lang="en-US" altLang="x-non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400" y="2647657"/>
            <a:ext cx="3694766" cy="296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1836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4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74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4530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922" y="2861058"/>
            <a:ext cx="4660119" cy="31082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C2F6E-5330-614F-B389-0F7DA660F042}" type="slidenum">
              <a:rPr lang="en-US" altLang="x-none"/>
              <a:pPr/>
              <a:t>18</a:t>
            </a:fld>
            <a:endParaRPr lang="en-US" altLang="x-none"/>
          </a:p>
        </p:txBody>
      </p:sp>
      <p:sp>
        <p:nvSpPr>
          <p:cNvPr id="397314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Owner’s Equity</a:t>
            </a:r>
          </a:p>
        </p:txBody>
      </p:sp>
      <p:sp>
        <p:nvSpPr>
          <p:cNvPr id="397315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850900" y="1482726"/>
            <a:ext cx="6039297" cy="2393816"/>
          </a:xfrm>
        </p:spPr>
        <p:txBody>
          <a:bodyPr/>
          <a:lstStyle/>
          <a:p>
            <a:r>
              <a:rPr lang="en-US" altLang="x-none" b="1" dirty="0"/>
              <a:t>What is owner’s equity?</a:t>
            </a:r>
          </a:p>
          <a:p>
            <a:r>
              <a:rPr lang="en-US" altLang="x-none" dirty="0"/>
              <a:t>It is what’s left of the assets after liabilities have been deducted.</a:t>
            </a:r>
          </a:p>
          <a:p>
            <a:pPr lvl="1">
              <a:buFontTx/>
              <a:buChar char="–"/>
            </a:pPr>
            <a:r>
              <a:rPr lang="en-US" altLang="x-none" sz="2400" dirty="0"/>
              <a:t>the same as net assets;</a:t>
            </a:r>
          </a:p>
          <a:p>
            <a:pPr lvl="1">
              <a:buFontTx/>
              <a:buChar char="–"/>
            </a:pPr>
            <a:r>
              <a:rPr lang="en-US" altLang="x-none" sz="2400" dirty="0"/>
              <a:t>the owner’s claim on the entity’s assets.</a:t>
            </a:r>
          </a:p>
        </p:txBody>
      </p:sp>
    </p:spTree>
    <p:extLst>
      <p:ext uri="{BB962C8B-B14F-4D97-AF65-F5344CB8AC3E}">
        <p14:creationId xmlns:p14="http://schemas.microsoft.com/office/powerpoint/2010/main" val="338551531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5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8B0C6-BABE-754F-A11C-2604F7D9E8D5}" type="slidenum">
              <a:rPr lang="en-US" altLang="x-none"/>
              <a:pPr/>
              <a:t>19</a:t>
            </a:fld>
            <a:endParaRPr lang="en-US" altLang="x-none"/>
          </a:p>
        </p:txBody>
      </p:sp>
      <p:sp>
        <p:nvSpPr>
          <p:cNvPr id="9" name="Rectangle 2050"/>
          <p:cNvSpPr>
            <a:spLocks noGrp="1" noChangeArrowheads="1"/>
          </p:cNvSpPr>
          <p:nvPr>
            <p:ph type="title"/>
          </p:nvPr>
        </p:nvSpPr>
        <p:spPr>
          <a:xfrm>
            <a:off x="850900" y="834786"/>
            <a:ext cx="4191363" cy="945210"/>
          </a:xfrm>
        </p:spPr>
        <p:txBody>
          <a:bodyPr/>
          <a:lstStyle/>
          <a:p>
            <a:r>
              <a:rPr lang="en-US" altLang="x-none" dirty="0"/>
              <a:t>Owner’s Equity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850900" y="1945032"/>
            <a:ext cx="66315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x-none" sz="2400" dirty="0"/>
              <a:t>The residual interest in the assets of an entity that remains after deducting its liabilities. It could be:</a:t>
            </a:r>
          </a:p>
          <a:p>
            <a:endParaRPr lang="en-US" altLang="x-none" sz="2400" dirty="0"/>
          </a:p>
          <a:p>
            <a:pPr marL="342900" indent="-342900">
              <a:buFont typeface="Arial" charset="0"/>
              <a:buChar char="•"/>
            </a:pPr>
            <a:r>
              <a:rPr lang="en-US" altLang="x-none" sz="2400" dirty="0"/>
              <a:t>Investment by owners;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sz="2400" dirty="0"/>
              <a:t>Earned equity.</a:t>
            </a:r>
          </a:p>
        </p:txBody>
      </p:sp>
    </p:spTree>
    <p:extLst>
      <p:ext uri="{BB962C8B-B14F-4D97-AF65-F5344CB8AC3E}">
        <p14:creationId xmlns:p14="http://schemas.microsoft.com/office/powerpoint/2010/main" val="3040679362"/>
      </p:ext>
    </p:extLst>
  </p:cSld>
  <p:clrMapOvr>
    <a:masterClrMapping/>
  </p:clrMapOvr>
  <p:transition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ontent Placeholder 2"/>
          <p:cNvSpPr txBox="1">
            <a:spLocks/>
          </p:cNvSpPr>
          <p:nvPr/>
        </p:nvSpPr>
        <p:spPr bwMode="auto">
          <a:xfrm>
            <a:off x="1206500" y="3062288"/>
            <a:ext cx="47593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 typeface="Arial" charset="0"/>
              <a:buNone/>
            </a:pPr>
            <a:r>
              <a:rPr lang="en-GB" altLang="x-none">
                <a:solidFill>
                  <a:prstClr val="black"/>
                </a:solidFill>
              </a:rPr>
              <a:t>DEAR STUDENTS,</a:t>
            </a:r>
          </a:p>
          <a:p>
            <a:pPr eaLnBrk="0" fontAlgn="base" hangingPunct="0">
              <a:spcAft>
                <a:spcPct val="0"/>
              </a:spcAft>
              <a:buFont typeface="Arial" charset="0"/>
              <a:buNone/>
            </a:pPr>
            <a:r>
              <a:rPr lang="en-GB" altLang="x-none">
                <a:solidFill>
                  <a:prstClr val="black"/>
                </a:solidFill>
              </a:rPr>
              <a:t>PLEASE, SWITCH YOUR MOBILE PHONES TO </a:t>
            </a:r>
            <a:r>
              <a:rPr lang="en-GB" altLang="x-none">
                <a:solidFill>
                  <a:srgbClr val="C00000"/>
                </a:solidFill>
              </a:rPr>
              <a:t>“SILENT MODE”</a:t>
            </a:r>
            <a:r>
              <a:rPr lang="en-GB" altLang="x-none">
                <a:solidFill>
                  <a:prstClr val="black"/>
                </a:solidFill>
              </a:rPr>
              <a:t> DURING LECTURES</a:t>
            </a:r>
            <a:endParaRPr lang="en-US" altLang="x-none">
              <a:solidFill>
                <a:prstClr val="black"/>
              </a:solidFill>
            </a:endParaRPr>
          </a:p>
        </p:txBody>
      </p:sp>
      <p:pic>
        <p:nvPicPr>
          <p:cNvPr id="2867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338" y="2598738"/>
            <a:ext cx="39020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314371"/>
      </p:ext>
    </p:extLst>
  </p:cSld>
  <p:clrMapOvr>
    <a:masterClrMapping/>
  </p:clrMapOvr>
  <p:transition spd="slow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1F92D-96F1-084C-9635-D0F07D4A339D}" type="slidenum">
              <a:rPr lang="en-US" altLang="x-none"/>
              <a:pPr/>
              <a:t>20</a:t>
            </a:fld>
            <a:endParaRPr lang="en-US" altLang="x-none"/>
          </a:p>
        </p:txBody>
      </p:sp>
      <p:sp>
        <p:nvSpPr>
          <p:cNvPr id="3983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Transactions that Affect</a:t>
            </a:r>
            <a:br>
              <a:rPr lang="en-US" altLang="x-none"/>
            </a:br>
            <a:r>
              <a:rPr lang="en-US" altLang="x-none"/>
              <a:t>Owner’s Equity</a:t>
            </a:r>
          </a:p>
        </p:txBody>
      </p:sp>
      <p:sp>
        <p:nvSpPr>
          <p:cNvPr id="398339" name="Text Box 1027"/>
          <p:cNvSpPr txBox="1">
            <a:spLocks noChangeArrowheads="1"/>
          </p:cNvSpPr>
          <p:nvPr/>
        </p:nvSpPr>
        <p:spPr bwMode="auto">
          <a:xfrm>
            <a:off x="2462011" y="1905000"/>
            <a:ext cx="1873655" cy="58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x-none" b="1"/>
              <a:t>OWNER’S EQUITY</a:t>
            </a:r>
          </a:p>
          <a:p>
            <a:pPr algn="ctr">
              <a:lnSpc>
                <a:spcPct val="90000"/>
              </a:lnSpc>
            </a:pPr>
            <a:r>
              <a:rPr lang="en-US" altLang="x-none" b="1"/>
              <a:t>INCREASES</a:t>
            </a:r>
          </a:p>
        </p:txBody>
      </p:sp>
      <p:sp>
        <p:nvSpPr>
          <p:cNvPr id="398340" name="Text Box 1028"/>
          <p:cNvSpPr txBox="1">
            <a:spLocks noChangeArrowheads="1"/>
          </p:cNvSpPr>
          <p:nvPr/>
        </p:nvSpPr>
        <p:spPr bwMode="auto">
          <a:xfrm>
            <a:off x="8164311" y="1905000"/>
            <a:ext cx="1873655" cy="58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x-none" b="1"/>
              <a:t>OWNER’S EQUITY</a:t>
            </a:r>
          </a:p>
          <a:p>
            <a:pPr algn="ctr">
              <a:lnSpc>
                <a:spcPct val="90000"/>
              </a:lnSpc>
            </a:pPr>
            <a:r>
              <a:rPr lang="en-US" altLang="x-none" b="1"/>
              <a:t>DECREASES</a:t>
            </a:r>
          </a:p>
        </p:txBody>
      </p:sp>
      <p:sp>
        <p:nvSpPr>
          <p:cNvPr id="398341" name="Text Box 1029"/>
          <p:cNvSpPr txBox="1">
            <a:spLocks noChangeArrowheads="1"/>
          </p:cNvSpPr>
          <p:nvPr/>
        </p:nvSpPr>
        <p:spPr bwMode="auto">
          <a:xfrm>
            <a:off x="1752601" y="3013076"/>
            <a:ext cx="2741613" cy="822325"/>
          </a:xfrm>
          <a:prstGeom prst="rect">
            <a:avLst/>
          </a:prstGeom>
          <a:solidFill>
            <a:srgbClr val="33CCFF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33CCFF"/>
            </a:extrusionClr>
            <a:contourClr>
              <a:srgbClr val="33CCFF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flatTx/>
          </a:bodyPr>
          <a:lstStyle/>
          <a:p>
            <a:pPr algn="ctr"/>
            <a:r>
              <a:rPr lang="en-US" altLang="x-none" b="1"/>
              <a:t>Owner Investments</a:t>
            </a:r>
          </a:p>
          <a:p>
            <a:pPr algn="ctr"/>
            <a:r>
              <a:rPr lang="en-US" altLang="x-none" b="1"/>
              <a:t>in the Business</a:t>
            </a:r>
          </a:p>
        </p:txBody>
      </p:sp>
      <p:sp>
        <p:nvSpPr>
          <p:cNvPr id="398342" name="Text Box 1030"/>
          <p:cNvSpPr txBox="1">
            <a:spLocks noChangeArrowheads="1"/>
          </p:cNvSpPr>
          <p:nvPr/>
        </p:nvSpPr>
        <p:spPr bwMode="auto">
          <a:xfrm>
            <a:off x="1752600" y="5543551"/>
            <a:ext cx="2743200" cy="822325"/>
          </a:xfrm>
          <a:prstGeom prst="rect">
            <a:avLst/>
          </a:prstGeom>
          <a:solidFill>
            <a:srgbClr val="33CCFF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33CCFF"/>
            </a:extrusionClr>
            <a:contourClr>
              <a:srgbClr val="33CCFF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flatTx/>
          </a:bodyPr>
          <a:lstStyle/>
          <a:p>
            <a:pPr algn="ctr">
              <a:lnSpc>
                <a:spcPct val="150000"/>
              </a:lnSpc>
            </a:pPr>
            <a:r>
              <a:rPr lang="en-US" altLang="x-none" b="1"/>
              <a:t>Revenues</a:t>
            </a:r>
          </a:p>
        </p:txBody>
      </p:sp>
      <p:sp>
        <p:nvSpPr>
          <p:cNvPr id="398343" name="Text Box 1031"/>
          <p:cNvSpPr txBox="1">
            <a:spLocks noChangeArrowheads="1"/>
          </p:cNvSpPr>
          <p:nvPr/>
        </p:nvSpPr>
        <p:spPr bwMode="auto">
          <a:xfrm>
            <a:off x="7469188" y="5554664"/>
            <a:ext cx="2741612" cy="822325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FF99CC"/>
            </a:extrusionClr>
            <a:contourClr>
              <a:srgbClr val="FF99CC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flatTx/>
          </a:bodyPr>
          <a:lstStyle/>
          <a:p>
            <a:pPr algn="ctr">
              <a:lnSpc>
                <a:spcPct val="150000"/>
              </a:lnSpc>
            </a:pPr>
            <a:r>
              <a:rPr lang="en-US" altLang="x-none" b="1"/>
              <a:t>Expenses</a:t>
            </a:r>
          </a:p>
        </p:txBody>
      </p:sp>
      <p:sp>
        <p:nvSpPr>
          <p:cNvPr id="398344" name="Text Box 1032"/>
          <p:cNvSpPr txBox="1">
            <a:spLocks noChangeArrowheads="1"/>
          </p:cNvSpPr>
          <p:nvPr/>
        </p:nvSpPr>
        <p:spPr bwMode="auto">
          <a:xfrm>
            <a:off x="7469188" y="3006726"/>
            <a:ext cx="2741612" cy="822325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FF99CC"/>
            </a:extrusionClr>
            <a:contourClr>
              <a:srgbClr val="FF99CC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flatTx/>
          </a:bodyPr>
          <a:lstStyle/>
          <a:p>
            <a:pPr algn="ctr"/>
            <a:r>
              <a:rPr lang="en-US" altLang="x-none" b="1"/>
              <a:t>Owner Withdrawals</a:t>
            </a:r>
          </a:p>
          <a:p>
            <a:pPr algn="ctr"/>
            <a:r>
              <a:rPr lang="en-US" altLang="x-none" b="1"/>
              <a:t>from the Business</a:t>
            </a:r>
          </a:p>
        </p:txBody>
      </p:sp>
      <p:sp>
        <p:nvSpPr>
          <p:cNvPr id="398345" name="Text Box 1033"/>
          <p:cNvSpPr txBox="1">
            <a:spLocks noChangeArrowheads="1"/>
          </p:cNvSpPr>
          <p:nvPr/>
        </p:nvSpPr>
        <p:spPr bwMode="auto">
          <a:xfrm>
            <a:off x="4725988" y="4267201"/>
            <a:ext cx="2741612" cy="822325"/>
          </a:xfrm>
          <a:prstGeom prst="rect">
            <a:avLst/>
          </a:prstGeom>
          <a:solidFill>
            <a:srgbClr val="86ECFA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86ECFA"/>
            </a:extrusionClr>
            <a:contourClr>
              <a:srgbClr val="86ECFA"/>
            </a:contour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flatTx/>
          </a:bodyPr>
          <a:lstStyle/>
          <a:p>
            <a:pPr algn="ctr">
              <a:lnSpc>
                <a:spcPct val="150000"/>
              </a:lnSpc>
            </a:pPr>
            <a:r>
              <a:rPr lang="en-US" altLang="x-none" b="1"/>
              <a:t>Owner’s Equity</a:t>
            </a:r>
          </a:p>
        </p:txBody>
      </p:sp>
      <p:cxnSp>
        <p:nvCxnSpPr>
          <p:cNvPr id="398346" name="AutoShape 1034"/>
          <p:cNvCxnSpPr>
            <a:cxnSpLocks noChangeShapeType="1"/>
          </p:cNvCxnSpPr>
          <p:nvPr/>
        </p:nvCxnSpPr>
        <p:spPr bwMode="auto">
          <a:xfrm>
            <a:off x="7618413" y="4762501"/>
            <a:ext cx="1371600" cy="639763"/>
          </a:xfrm>
          <a:prstGeom prst="bentConnector2">
            <a:avLst/>
          </a:prstGeom>
          <a:noFill/>
          <a:ln w="38100">
            <a:solidFill>
              <a:schemeClr val="tx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8347" name="AutoShape 1035"/>
          <p:cNvCxnSpPr>
            <a:cxnSpLocks noChangeShapeType="1"/>
          </p:cNvCxnSpPr>
          <p:nvPr/>
        </p:nvCxnSpPr>
        <p:spPr bwMode="auto">
          <a:xfrm flipV="1">
            <a:off x="7618414" y="3932239"/>
            <a:ext cx="1373187" cy="547687"/>
          </a:xfrm>
          <a:prstGeom prst="bentConnector2">
            <a:avLst/>
          </a:prstGeom>
          <a:noFill/>
          <a:ln w="38100">
            <a:solidFill>
              <a:schemeClr val="tx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8348" name="AutoShape 1036"/>
          <p:cNvCxnSpPr>
            <a:cxnSpLocks noChangeShapeType="1"/>
          </p:cNvCxnSpPr>
          <p:nvPr/>
        </p:nvCxnSpPr>
        <p:spPr bwMode="auto">
          <a:xfrm rot="16200000" flipH="1">
            <a:off x="3552826" y="3395663"/>
            <a:ext cx="731837" cy="1601788"/>
          </a:xfrm>
          <a:prstGeom prst="bentConnector2">
            <a:avLst/>
          </a:prstGeom>
          <a:noFill/>
          <a:ln w="38100">
            <a:solidFill>
              <a:schemeClr val="tx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8349" name="AutoShape 1037"/>
          <p:cNvCxnSpPr>
            <a:cxnSpLocks noChangeShapeType="1"/>
          </p:cNvCxnSpPr>
          <p:nvPr/>
        </p:nvCxnSpPr>
        <p:spPr bwMode="auto">
          <a:xfrm rot="16200000">
            <a:off x="3634582" y="4336257"/>
            <a:ext cx="547687" cy="1600200"/>
          </a:xfrm>
          <a:prstGeom prst="bentConnector2">
            <a:avLst/>
          </a:prstGeom>
          <a:noFill/>
          <a:ln w="38100">
            <a:solidFill>
              <a:schemeClr val="tx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64077377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990" y="941905"/>
            <a:ext cx="10515600" cy="61852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x-none" dirty="0"/>
              <a:t>Effects of Transactions on Owner’s Equity</a:t>
            </a:r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AC5B6-D521-0E46-AF32-3608C7714F36}" type="slidenum">
              <a:rPr lang="en-US" altLang="x-none"/>
              <a:pPr/>
              <a:t>21</a:t>
            </a:fld>
            <a:endParaRPr lang="en-US" altLang="x-none"/>
          </a:p>
        </p:txBody>
      </p:sp>
      <p:sp>
        <p:nvSpPr>
          <p:cNvPr id="1079298" name="Rectangle 2"/>
          <p:cNvSpPr>
            <a:spLocks noChangeArrowheads="1"/>
          </p:cNvSpPr>
          <p:nvPr/>
        </p:nvSpPr>
        <p:spPr bwMode="auto">
          <a:xfrm>
            <a:off x="6346826" y="3950004"/>
            <a:ext cx="3035300" cy="16637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9299" name="Rectangle 3"/>
          <p:cNvSpPr>
            <a:spLocks noChangeArrowheads="1"/>
          </p:cNvSpPr>
          <p:nvPr/>
        </p:nvSpPr>
        <p:spPr bwMode="auto">
          <a:xfrm>
            <a:off x="3117851" y="3950004"/>
            <a:ext cx="3035300" cy="16637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9300" name="Rectangle 4"/>
          <p:cNvSpPr>
            <a:spLocks noChangeArrowheads="1"/>
          </p:cNvSpPr>
          <p:nvPr/>
        </p:nvSpPr>
        <p:spPr bwMode="auto">
          <a:xfrm>
            <a:off x="6553201" y="4778679"/>
            <a:ext cx="2641600" cy="5857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9301" name="Rectangle 5"/>
          <p:cNvSpPr>
            <a:spLocks noChangeArrowheads="1"/>
          </p:cNvSpPr>
          <p:nvPr/>
        </p:nvSpPr>
        <p:spPr bwMode="auto">
          <a:xfrm>
            <a:off x="6553201" y="4245279"/>
            <a:ext cx="2641600" cy="5857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9302" name="Rectangle 6"/>
          <p:cNvSpPr>
            <a:spLocks noChangeArrowheads="1"/>
          </p:cNvSpPr>
          <p:nvPr/>
        </p:nvSpPr>
        <p:spPr bwMode="auto">
          <a:xfrm>
            <a:off x="3290889" y="4764393"/>
            <a:ext cx="2641600" cy="585787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9307" name="Rectangle 11"/>
          <p:cNvSpPr>
            <a:spLocks noChangeArrowheads="1"/>
          </p:cNvSpPr>
          <p:nvPr/>
        </p:nvSpPr>
        <p:spPr bwMode="auto">
          <a:xfrm>
            <a:off x="3290889" y="4230993"/>
            <a:ext cx="2641600" cy="585787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9308" name="Rectangle 12"/>
          <p:cNvSpPr>
            <a:spLocks noChangeArrowheads="1"/>
          </p:cNvSpPr>
          <p:nvPr/>
        </p:nvSpPr>
        <p:spPr bwMode="auto">
          <a:xfrm>
            <a:off x="3294065" y="4361167"/>
            <a:ext cx="2613025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tabLst>
                <a:tab pos="4800600" algn="dec"/>
                <a:tab pos="57150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04825">
              <a:tabLst>
                <a:tab pos="4800600" algn="dec"/>
                <a:tab pos="57150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tabLst>
                <a:tab pos="4800600" algn="dec"/>
                <a:tab pos="57150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tabLst>
                <a:tab pos="4800600" algn="dec"/>
                <a:tab pos="57150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tabLst>
                <a:tab pos="4800600" algn="dec"/>
                <a:tab pos="57150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dec"/>
                <a:tab pos="57150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dec"/>
                <a:tab pos="57150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dec"/>
                <a:tab pos="57150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dec"/>
                <a:tab pos="57150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003530"/>
                </a:solidFill>
                <a:latin typeface="arial" charset="0"/>
              </a:rPr>
              <a:t>Owner’s withdrawals</a:t>
            </a:r>
          </a:p>
          <a:p>
            <a:pPr algn="ctr"/>
            <a:endParaRPr lang="en-US" altLang="x-none" sz="1800" b="1" dirty="0">
              <a:solidFill>
                <a:srgbClr val="003530"/>
              </a:solidFill>
              <a:latin typeface="arial" charset="0"/>
            </a:endParaRPr>
          </a:p>
          <a:p>
            <a:pPr algn="ctr"/>
            <a:r>
              <a:rPr lang="en-US" altLang="x-none" sz="1800" b="1" dirty="0">
                <a:solidFill>
                  <a:srgbClr val="003530"/>
                </a:solidFill>
                <a:latin typeface="arial" charset="0"/>
              </a:rPr>
              <a:t>Expenses</a:t>
            </a:r>
          </a:p>
        </p:txBody>
      </p:sp>
      <p:sp>
        <p:nvSpPr>
          <p:cNvPr id="1079309" name="Rectangle 13"/>
          <p:cNvSpPr>
            <a:spLocks noChangeArrowheads="1"/>
          </p:cNvSpPr>
          <p:nvPr/>
        </p:nvSpPr>
        <p:spPr bwMode="auto">
          <a:xfrm>
            <a:off x="6618290" y="4362755"/>
            <a:ext cx="2663825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tabLst>
                <a:tab pos="4800600" algn="dec"/>
                <a:tab pos="57150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04825">
              <a:tabLst>
                <a:tab pos="4800600" algn="dec"/>
                <a:tab pos="57150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tabLst>
                <a:tab pos="4800600" algn="dec"/>
                <a:tab pos="57150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tabLst>
                <a:tab pos="4800600" algn="dec"/>
                <a:tab pos="57150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tabLst>
                <a:tab pos="4800600" algn="dec"/>
                <a:tab pos="57150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dec"/>
                <a:tab pos="57150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dec"/>
                <a:tab pos="57150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dec"/>
                <a:tab pos="57150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dec"/>
                <a:tab pos="57150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003530"/>
                </a:solidFill>
                <a:latin typeface="arial" charset="0"/>
              </a:rPr>
              <a:t>Owner’s investments</a:t>
            </a:r>
          </a:p>
          <a:p>
            <a:pPr algn="ctr"/>
            <a:r>
              <a:rPr lang="en-US" altLang="x-none" sz="1800" b="1" dirty="0">
                <a:solidFill>
                  <a:srgbClr val="003530"/>
                </a:solidFill>
                <a:latin typeface="arial" charset="0"/>
              </a:rPr>
              <a:t> </a:t>
            </a:r>
          </a:p>
          <a:p>
            <a:pPr algn="ctr"/>
            <a:r>
              <a:rPr lang="en-US" altLang="x-none" sz="1800" b="1" dirty="0">
                <a:solidFill>
                  <a:srgbClr val="003530"/>
                </a:solidFill>
                <a:latin typeface="arial" charset="0"/>
              </a:rPr>
              <a:t>Revenues</a:t>
            </a:r>
          </a:p>
        </p:txBody>
      </p:sp>
      <p:sp>
        <p:nvSpPr>
          <p:cNvPr id="1079310" name="AutoShape 14"/>
          <p:cNvSpPr>
            <a:spLocks noChangeArrowheads="1"/>
          </p:cNvSpPr>
          <p:nvPr/>
        </p:nvSpPr>
        <p:spPr bwMode="auto">
          <a:xfrm rot="16200000" flipH="1">
            <a:off x="3897468" y="2761122"/>
            <a:ext cx="1552265" cy="825500"/>
          </a:xfrm>
          <a:prstGeom prst="rightArrow">
            <a:avLst>
              <a:gd name="adj1" fmla="val 50000"/>
              <a:gd name="adj2" fmla="val 42262"/>
            </a:avLst>
          </a:prstGeom>
          <a:solidFill>
            <a:srgbClr val="E5405D"/>
          </a:solidFill>
          <a:ln w="127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11" name="AutoShape 15"/>
          <p:cNvSpPr>
            <a:spLocks noChangeArrowheads="1"/>
          </p:cNvSpPr>
          <p:nvPr/>
        </p:nvSpPr>
        <p:spPr bwMode="auto">
          <a:xfrm rot="16200000">
            <a:off x="7021669" y="2761122"/>
            <a:ext cx="1552264" cy="825500"/>
          </a:xfrm>
          <a:prstGeom prst="rightArrow">
            <a:avLst>
              <a:gd name="adj1" fmla="val 50000"/>
              <a:gd name="adj2" fmla="val 42872"/>
            </a:avLst>
          </a:prstGeom>
          <a:solidFill>
            <a:srgbClr val="00B7A5"/>
          </a:solidFill>
          <a:ln w="127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9312" name="Rectangle 16"/>
          <p:cNvSpPr>
            <a:spLocks noChangeArrowheads="1"/>
          </p:cNvSpPr>
          <p:nvPr/>
        </p:nvSpPr>
        <p:spPr bwMode="auto">
          <a:xfrm>
            <a:off x="3465515" y="2987062"/>
            <a:ext cx="2581275" cy="366767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  <a:headEnd/>
            <a:tailEnd/>
          </a:ln>
          <a:effectLst/>
          <a:extLst/>
        </p:spPr>
        <p:txBody>
          <a:bodyPr lIns="90488" tIns="44450" rIns="90488" bIns="44450">
            <a:spAutoFit/>
          </a:bodyPr>
          <a:lstStyle>
            <a:lvl1pPr>
              <a:tabLst>
                <a:tab pos="28575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tabLst>
                <a:tab pos="28575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tabLst>
                <a:tab pos="28575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tabLst>
                <a:tab pos="28575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tabLst>
                <a:tab pos="28575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x-none" sz="1800" dirty="0">
                <a:latin typeface="+mn-lt"/>
              </a:rPr>
              <a:t>decreased by</a:t>
            </a:r>
          </a:p>
        </p:txBody>
      </p:sp>
      <p:sp>
        <p:nvSpPr>
          <p:cNvPr id="1079313" name="Rectangle 17"/>
          <p:cNvSpPr>
            <a:spLocks noChangeArrowheads="1"/>
          </p:cNvSpPr>
          <p:nvPr/>
        </p:nvSpPr>
        <p:spPr bwMode="auto">
          <a:xfrm>
            <a:off x="6513515" y="3012820"/>
            <a:ext cx="2581275" cy="366767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  <a:headEnd/>
            <a:tailEnd/>
          </a:ln>
          <a:effectLst/>
          <a:extLst/>
        </p:spPr>
        <p:txBody>
          <a:bodyPr lIns="90488" tIns="44450" rIns="90488" bIns="44450">
            <a:spAutoFit/>
          </a:bodyPr>
          <a:lstStyle>
            <a:lvl1pPr>
              <a:tabLst>
                <a:tab pos="28575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tabLst>
                <a:tab pos="28575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tabLst>
                <a:tab pos="28575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tabLst>
                <a:tab pos="28575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tabLst>
                <a:tab pos="28575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0" algn="dec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x-none" sz="1800" dirty="0">
                <a:latin typeface="+mn-lt"/>
              </a:rPr>
              <a:t>increased by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17850" y="1851376"/>
            <a:ext cx="6264275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sto MT" charset="0"/>
                <a:ea typeface="Calisto MT" charset="0"/>
                <a:cs typeface="Calisto MT" charset="0"/>
              </a:rPr>
              <a:t>Owner’s Equity</a:t>
            </a:r>
          </a:p>
        </p:txBody>
      </p:sp>
    </p:spTree>
    <p:extLst>
      <p:ext uri="{BB962C8B-B14F-4D97-AF65-F5344CB8AC3E}">
        <p14:creationId xmlns:p14="http://schemas.microsoft.com/office/powerpoint/2010/main" val="2013537614"/>
      </p:ext>
    </p:extLst>
  </p:cSld>
  <p:clrMapOvr>
    <a:masterClrMapping/>
  </p:clrMapOvr>
  <p:transition>
    <p:split orient="vert"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The Accounting Equation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37D84-F60C-294A-8135-2B71181982A6}" type="slidenum">
              <a:rPr lang="en-US" altLang="x-none"/>
              <a:pPr/>
              <a:t>22</a:t>
            </a:fld>
            <a:endParaRPr lang="en-US" altLang="x-none"/>
          </a:p>
        </p:txBody>
      </p:sp>
      <p:sp>
        <p:nvSpPr>
          <p:cNvPr id="1176578" name="Rectangle 2"/>
          <p:cNvSpPr>
            <a:spLocks noChangeArrowheads="1"/>
          </p:cNvSpPr>
          <p:nvPr/>
        </p:nvSpPr>
        <p:spPr bwMode="auto">
          <a:xfrm>
            <a:off x="1495940" y="3886084"/>
            <a:ext cx="1660840" cy="951543"/>
          </a:xfrm>
          <a:prstGeom prst="rect">
            <a:avLst/>
          </a:prstGeom>
          <a:solidFill>
            <a:schemeClr val="bg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spAutoFit/>
          </a:bodyPr>
          <a:lstStyle/>
          <a:p>
            <a:pPr algn="ctr"/>
            <a:r>
              <a:rPr lang="en-US" altLang="x-none" sz="2800" dirty="0"/>
              <a:t>Economic</a:t>
            </a:r>
          </a:p>
          <a:p>
            <a:pPr algn="ctr"/>
            <a:r>
              <a:rPr lang="en-US" altLang="x-none" sz="2800" dirty="0"/>
              <a:t>Resources</a:t>
            </a:r>
            <a:endParaRPr lang="en-US" altLang="x-none" sz="1600" dirty="0"/>
          </a:p>
        </p:txBody>
      </p:sp>
      <p:sp>
        <p:nvSpPr>
          <p:cNvPr id="1176579" name="Rectangle 3"/>
          <p:cNvSpPr>
            <a:spLocks noChangeArrowheads="1"/>
          </p:cNvSpPr>
          <p:nvPr/>
        </p:nvSpPr>
        <p:spPr bwMode="auto">
          <a:xfrm>
            <a:off x="6085403" y="3903209"/>
            <a:ext cx="1660840" cy="138243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spAutoFit/>
          </a:bodyPr>
          <a:lstStyle/>
          <a:p>
            <a:pPr algn="ctr"/>
            <a:r>
              <a:rPr lang="en-US" altLang="x-none" sz="2800" dirty="0"/>
              <a:t>Claims to</a:t>
            </a:r>
          </a:p>
          <a:p>
            <a:pPr algn="ctr"/>
            <a:r>
              <a:rPr lang="en-US" altLang="x-none" sz="2800" dirty="0"/>
              <a:t>Economic</a:t>
            </a:r>
          </a:p>
          <a:p>
            <a:pPr algn="ctr"/>
            <a:r>
              <a:rPr lang="en-US" altLang="x-none" sz="2800" dirty="0"/>
              <a:t>Resources</a:t>
            </a:r>
          </a:p>
        </p:txBody>
      </p:sp>
      <p:sp>
        <p:nvSpPr>
          <p:cNvPr id="1176581" name="Text Box 5"/>
          <p:cNvSpPr txBox="1">
            <a:spLocks noChangeArrowheads="1"/>
          </p:cNvSpPr>
          <p:nvPr/>
        </p:nvSpPr>
        <p:spPr bwMode="auto">
          <a:xfrm>
            <a:off x="1702354" y="2025056"/>
            <a:ext cx="1259128" cy="58221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i="1">
                <a:solidFill>
                  <a:srgbClr val="C00000"/>
                </a:solidFill>
              </a:rPr>
              <a:t>Assets</a:t>
            </a:r>
          </a:p>
        </p:txBody>
      </p:sp>
      <p:sp>
        <p:nvSpPr>
          <p:cNvPr id="1176582" name="Text Box 6"/>
          <p:cNvSpPr txBox="1">
            <a:spLocks noChangeArrowheads="1"/>
          </p:cNvSpPr>
          <p:nvPr/>
        </p:nvSpPr>
        <p:spPr bwMode="auto">
          <a:xfrm>
            <a:off x="3539715" y="2020293"/>
            <a:ext cx="387928" cy="58221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i="1">
                <a:solidFill>
                  <a:schemeClr val="tx2"/>
                </a:solidFill>
              </a:rPr>
              <a:t>=</a:t>
            </a:r>
          </a:p>
        </p:txBody>
      </p:sp>
      <p:sp>
        <p:nvSpPr>
          <p:cNvPr id="1176583" name="Text Box 7"/>
          <p:cNvSpPr txBox="1">
            <a:spLocks noChangeArrowheads="1"/>
          </p:cNvSpPr>
          <p:nvPr/>
        </p:nvSpPr>
        <p:spPr bwMode="auto">
          <a:xfrm>
            <a:off x="4543460" y="2025056"/>
            <a:ext cx="4754251" cy="58221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i="1" dirty="0">
                <a:solidFill>
                  <a:srgbClr val="0070C0"/>
                </a:solidFill>
              </a:rPr>
              <a:t>Liabilities + Owner’s Equity</a:t>
            </a:r>
          </a:p>
        </p:txBody>
      </p:sp>
      <p:sp>
        <p:nvSpPr>
          <p:cNvPr id="1176584" name="Line 8"/>
          <p:cNvSpPr>
            <a:spLocks noChangeShapeType="1"/>
          </p:cNvSpPr>
          <p:nvPr/>
        </p:nvSpPr>
        <p:spPr bwMode="auto">
          <a:xfrm flipV="1">
            <a:off x="2345410" y="2614017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1176585" name="Line 9"/>
          <p:cNvSpPr>
            <a:spLocks noChangeShapeType="1"/>
          </p:cNvSpPr>
          <p:nvPr/>
        </p:nvSpPr>
        <p:spPr bwMode="auto">
          <a:xfrm flipH="1" flipV="1">
            <a:off x="6917411" y="2614017"/>
            <a:ext cx="17463" cy="12017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5775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6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7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76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76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76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76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6578" grpId="0" animBg="1" autoUpdateAnimBg="0"/>
      <p:bldP spid="1176579" grpId="0" animBg="1" autoUpdateAnimBg="0"/>
      <p:bldP spid="1176584" grpId="0" animBg="1"/>
      <p:bldP spid="117658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Accounting Equation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3C4B5-11BA-544F-B767-182F2A7FEC77}" type="slidenum">
              <a:rPr lang="en-US" altLang="x-none"/>
              <a:pPr/>
              <a:t>23</a:t>
            </a:fld>
            <a:endParaRPr lang="en-US" altLang="x-none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3594100" y="1958306"/>
            <a:ext cx="2387600" cy="2082800"/>
          </a:xfrm>
          <a:prstGeom prst="rect">
            <a:avLst/>
          </a:prstGeom>
          <a:solidFill>
            <a:schemeClr val="bg2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563939" y="2737770"/>
            <a:ext cx="2447925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altLang="x-none" b="1" dirty="0">
                <a:solidFill>
                  <a:srgbClr val="004E47"/>
                </a:solidFill>
                <a:latin typeface="arial" charset="0"/>
              </a:rPr>
              <a:t>Assets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6184900" y="1958306"/>
            <a:ext cx="2463800" cy="2082800"/>
          </a:xfrm>
          <a:prstGeom prst="rect">
            <a:avLst/>
          </a:prstGeom>
          <a:solidFill>
            <a:schemeClr val="bg2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6154739" y="2217070"/>
            <a:ext cx="2524125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altLang="x-none" b="1">
                <a:solidFill>
                  <a:srgbClr val="004E47"/>
                </a:solidFill>
                <a:latin typeface="arial" charset="0"/>
              </a:rPr>
              <a:t>Liabilities</a:t>
            </a: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6154739" y="3017169"/>
            <a:ext cx="2524125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altLang="x-none" b="1">
                <a:solidFill>
                  <a:srgbClr val="004E47"/>
                </a:solidFill>
                <a:latin typeface="arial" charset="0"/>
              </a:rPr>
              <a:t>Owner’s</a:t>
            </a:r>
          </a:p>
          <a:p>
            <a:pPr algn="ctr"/>
            <a:r>
              <a:rPr lang="en-US" altLang="x-none" b="1">
                <a:solidFill>
                  <a:srgbClr val="004E47"/>
                </a:solidFill>
                <a:latin typeface="arial" charset="0"/>
              </a:rPr>
              <a:t>Equity</a:t>
            </a:r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>
            <a:off x="6172200" y="2847306"/>
            <a:ext cx="2489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3436939" y="1518569"/>
            <a:ext cx="50387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altLang="x-none" sz="2000" b="1">
                <a:latin typeface="arial" charset="0"/>
              </a:rPr>
              <a:t>Resources       =       Sources  </a:t>
            </a:r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 rot="16200000">
            <a:off x="3917950" y="3831556"/>
            <a:ext cx="1638300" cy="2286000"/>
          </a:xfrm>
          <a:prstGeom prst="homePlate">
            <a:avLst>
              <a:gd name="adj" fmla="val 2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3589339" y="4472906"/>
            <a:ext cx="2308225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altLang="x-none" sz="2000" b="1" dirty="0">
                <a:latin typeface="arial" charset="0"/>
              </a:rPr>
              <a:t> </a:t>
            </a:r>
          </a:p>
          <a:p>
            <a:pPr algn="ctr"/>
            <a:r>
              <a:rPr lang="en-US" altLang="x-none" sz="2000" b="1" dirty="0">
                <a:latin typeface="arial" charset="0"/>
              </a:rPr>
              <a:t>Resources used</a:t>
            </a:r>
          </a:p>
          <a:p>
            <a:pPr algn="ctr"/>
            <a:r>
              <a:rPr lang="en-US" altLang="x-none" sz="2000" b="1" dirty="0">
                <a:latin typeface="arial" charset="0"/>
              </a:rPr>
              <a:t>in the business</a:t>
            </a:r>
          </a:p>
        </p:txBody>
      </p:sp>
      <p:sp>
        <p:nvSpPr>
          <p:cNvPr id="36876" name="AutoShape 12"/>
          <p:cNvSpPr>
            <a:spLocks noChangeArrowheads="1"/>
          </p:cNvSpPr>
          <p:nvPr/>
        </p:nvSpPr>
        <p:spPr bwMode="auto">
          <a:xfrm rot="16200000">
            <a:off x="6604000" y="3723606"/>
            <a:ext cx="1638300" cy="2501900"/>
          </a:xfrm>
          <a:prstGeom prst="homePlate">
            <a:avLst>
              <a:gd name="adj" fmla="val 2500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6191251" y="4409406"/>
            <a:ext cx="2487613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altLang="x-none" sz="2000" b="1" dirty="0">
                <a:latin typeface="arial" charset="0"/>
              </a:rPr>
              <a:t>Resources supplied by creditors and owners</a:t>
            </a:r>
          </a:p>
        </p:txBody>
      </p:sp>
    </p:spTree>
    <p:extLst>
      <p:ext uri="{BB962C8B-B14F-4D97-AF65-F5344CB8AC3E}">
        <p14:creationId xmlns:p14="http://schemas.microsoft.com/office/powerpoint/2010/main" val="4077883763"/>
      </p:ext>
    </p:extLst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Basic Accounting Equation</a:t>
            </a:r>
            <a:endParaRPr lang="en-US" dirty="0"/>
          </a:p>
        </p:txBody>
      </p:sp>
      <p:sp>
        <p:nvSpPr>
          <p:cNvPr id="1103874" name="Rectangle 2"/>
          <p:cNvSpPr>
            <a:spLocks noGrp="1" noChangeArrowheads="1"/>
          </p:cNvSpPr>
          <p:nvPr>
            <p:ph idx="1"/>
          </p:nvPr>
        </p:nvSpPr>
        <p:spPr>
          <a:xfrm>
            <a:off x="850900" y="2169763"/>
            <a:ext cx="10515600" cy="3641135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>
                <a:latin typeface="Trebuchet MS" charset="0"/>
              </a:rPr>
              <a:t>Accounting data is represented by the following relationship among the assets, liabilities and owners’ equity of a business:  </a:t>
            </a:r>
          </a:p>
          <a:p>
            <a:endParaRPr lang="en-US" altLang="en-US" dirty="0">
              <a:latin typeface="Trebuchet MS" charset="0"/>
            </a:endParaRPr>
          </a:p>
          <a:p>
            <a:pPr lvl="2"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Trebuchet MS" charset="0"/>
              </a:rPr>
              <a:t>Assets = Liabilities + Owners’ Equity</a:t>
            </a:r>
          </a:p>
          <a:p>
            <a:pPr lvl="2">
              <a:buFontTx/>
              <a:buNone/>
            </a:pPr>
            <a:endParaRPr lang="en-US" altLang="en-US" sz="2800" dirty="0">
              <a:solidFill>
                <a:srgbClr val="C00000"/>
              </a:solidFill>
              <a:latin typeface="Trebuchet MS" charset="0"/>
            </a:endParaRPr>
          </a:p>
          <a:p>
            <a:r>
              <a:rPr lang="en-US" altLang="en-US" dirty="0">
                <a:latin typeface="Trebuchet MS" charset="0"/>
              </a:rPr>
              <a:t>The equation must be in balance after </a:t>
            </a:r>
            <a:r>
              <a:rPr lang="en-US" altLang="en-US" i="1" dirty="0">
                <a:latin typeface="Trebuchet MS" charset="0"/>
              </a:rPr>
              <a:t>every</a:t>
            </a:r>
            <a:r>
              <a:rPr lang="en-US" altLang="en-US" dirty="0">
                <a:latin typeface="Trebuchet MS" charset="0"/>
              </a:rPr>
              <a:t> recorded transaction in the system.</a:t>
            </a:r>
          </a:p>
        </p:txBody>
      </p:sp>
    </p:spTree>
    <p:extLst>
      <p:ext uri="{BB962C8B-B14F-4D97-AF65-F5344CB8AC3E}">
        <p14:creationId xmlns:p14="http://schemas.microsoft.com/office/powerpoint/2010/main" val="354269626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3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3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03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3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03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03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3874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66427" y="648345"/>
            <a:ext cx="9010973" cy="1219200"/>
          </a:xfrm>
          <a:noFill/>
          <a:ln/>
        </p:spPr>
        <p:txBody>
          <a:bodyPr anchor="b">
            <a:normAutofit fontScale="90000"/>
          </a:bodyPr>
          <a:lstStyle/>
          <a:p>
            <a:r>
              <a:rPr lang="en-US" altLang="x-none"/>
              <a:t>Accounting as an Aid to</a:t>
            </a:r>
            <a:br>
              <a:rPr lang="en-US" altLang="x-none"/>
            </a:br>
            <a:r>
              <a:rPr lang="en-US" altLang="x-none"/>
              <a:t>Decision Making</a:t>
            </a:r>
          </a:p>
        </p:txBody>
      </p:sp>
      <p:sp>
        <p:nvSpPr>
          <p:cNvPr id="15595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66427" y="2236922"/>
            <a:ext cx="11050291" cy="3078997"/>
          </a:xfrm>
          <a:noFill/>
          <a:ln/>
        </p:spPr>
        <p:txBody>
          <a:bodyPr/>
          <a:lstStyle/>
          <a:p>
            <a:pPr marL="0" indent="0">
              <a:buNone/>
            </a:pPr>
            <a:r>
              <a:rPr lang="en-US" altLang="x-none" sz="2800" dirty="0"/>
              <a:t>Accounting information is useful to anyone who makes decisions that have economic results.</a:t>
            </a:r>
          </a:p>
          <a:p>
            <a:pPr lvl="1">
              <a:lnSpc>
                <a:spcPct val="80000"/>
              </a:lnSpc>
              <a:buFont typeface="Bauhaus 93" charset="0"/>
              <a:buChar char="•"/>
            </a:pPr>
            <a:r>
              <a:rPr lang="en-US" altLang="x-none" sz="2400" dirty="0"/>
              <a:t>Owners want to know which employees are productive.</a:t>
            </a:r>
          </a:p>
          <a:p>
            <a:pPr lvl="1">
              <a:lnSpc>
                <a:spcPct val="80000"/>
              </a:lnSpc>
              <a:buFont typeface="Bauhaus 93" charset="0"/>
              <a:buChar char="•"/>
            </a:pPr>
            <a:r>
              <a:rPr lang="en-US" altLang="x-none" sz="2400" dirty="0"/>
              <a:t>investors want to know if a company is a good investment.</a:t>
            </a:r>
          </a:p>
          <a:p>
            <a:pPr lvl="1">
              <a:lnSpc>
                <a:spcPct val="80000"/>
              </a:lnSpc>
              <a:buFont typeface="Bauhaus 93" charset="0"/>
              <a:buChar char="•"/>
            </a:pPr>
            <a:r>
              <a:rPr lang="en-US" altLang="x-none" sz="2400" dirty="0"/>
              <a:t>Legislators want to know how a proposed law will affect budgets. </a:t>
            </a:r>
          </a:p>
          <a:p>
            <a:pPr lvl="1">
              <a:lnSpc>
                <a:spcPct val="80000"/>
              </a:lnSpc>
              <a:buFont typeface="Bauhaus 93" charset="0"/>
              <a:buChar char="•"/>
            </a:pPr>
            <a:r>
              <a:rPr lang="en-US" altLang="x-none" sz="2400" dirty="0"/>
              <a:t>Managers want to know if a new product will be profitable.</a:t>
            </a:r>
          </a:p>
          <a:p>
            <a:pPr lvl="1">
              <a:lnSpc>
                <a:spcPct val="80000"/>
              </a:lnSpc>
              <a:buFont typeface="Bauhaus 93" charset="0"/>
              <a:buChar char="•"/>
            </a:pPr>
            <a:r>
              <a:rPr lang="en-US" altLang="x-none" sz="2400" dirty="0"/>
              <a:t>Creditors want to know if they should extend credit, how much to extend, and for how long.</a:t>
            </a:r>
          </a:p>
        </p:txBody>
      </p:sp>
    </p:spTree>
    <p:extLst>
      <p:ext uri="{BB962C8B-B14F-4D97-AF65-F5344CB8AC3E}">
        <p14:creationId xmlns:p14="http://schemas.microsoft.com/office/powerpoint/2010/main" val="2463074764"/>
      </p:ext>
    </p:extLst>
  </p:cSld>
  <p:clrMapOvr>
    <a:masterClrMapping/>
  </p:clrMapOvr>
  <p:transition>
    <p:cover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13A75-5231-9548-9E09-95C9E6A44DD4}" type="slidenum">
              <a:rPr lang="en-US" altLang="x-none"/>
              <a:pPr/>
              <a:t>26</a:t>
            </a:fld>
            <a:endParaRPr lang="en-US" altLang="x-none"/>
          </a:p>
        </p:txBody>
      </p:sp>
      <p:sp>
        <p:nvSpPr>
          <p:cNvPr id="1349634" name="Rectangle 1026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9635" name="Rectangle 1027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9636" name="Rectangle 1028"/>
          <p:cNvSpPr>
            <a:spLocks noGrp="1" noChangeArrowheads="1"/>
          </p:cNvSpPr>
          <p:nvPr>
            <p:ph type="title"/>
          </p:nvPr>
        </p:nvSpPr>
        <p:spPr>
          <a:xfrm>
            <a:off x="850900" y="759627"/>
            <a:ext cx="10515600" cy="1453306"/>
          </a:xfrm>
          <a:noFill/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x-none" dirty="0"/>
              <a:t>Abusive Accounting Practices</a:t>
            </a:r>
            <a:br>
              <a:rPr lang="en-US" altLang="x-none" dirty="0"/>
            </a:br>
            <a:r>
              <a:rPr lang="en-US" altLang="x-none" sz="2700" dirty="0">
                <a:solidFill>
                  <a:schemeClr val="tx1"/>
                </a:solidFill>
              </a:rPr>
              <a:t>Creative accounting practices</a:t>
            </a:r>
            <a:endParaRPr lang="en-US" altLang="x-none" dirty="0">
              <a:solidFill>
                <a:schemeClr val="tx1"/>
              </a:solidFill>
            </a:endParaRPr>
          </a:p>
        </p:txBody>
      </p:sp>
      <p:sp>
        <p:nvSpPr>
          <p:cNvPr id="1349637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850900" y="2425148"/>
            <a:ext cx="5669170" cy="1722782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/>
          <a:p>
            <a:pPr marL="250825" lvl="1" indent="-250825"/>
            <a:r>
              <a:rPr lang="en-US" altLang="x-none" sz="2400"/>
              <a:t>Enron</a:t>
            </a:r>
            <a:endParaRPr lang="en-US" altLang="x-none" sz="2400" dirty="0"/>
          </a:p>
          <a:p>
            <a:pPr marL="250825" lvl="1" indent="-250825"/>
            <a:r>
              <a:rPr lang="en-US" altLang="x-none" sz="2400" dirty="0"/>
              <a:t>Debts Not Reported</a:t>
            </a:r>
          </a:p>
          <a:p>
            <a:pPr marL="250825" lvl="1" indent="-250825"/>
            <a:r>
              <a:rPr lang="en-US" altLang="x-none" sz="2400" dirty="0"/>
              <a:t>Recognition Of Losses Was Postponed</a:t>
            </a:r>
          </a:p>
          <a:p>
            <a:pPr marL="250825" lvl="1" indent="-250825"/>
            <a:r>
              <a:rPr lang="en-US" altLang="x-none" sz="2400" dirty="0"/>
              <a:t>Report Income Before Being Earned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571" y="749300"/>
            <a:ext cx="3903445" cy="507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721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4728999" y="2339207"/>
            <a:ext cx="2013410" cy="121285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x-none" sz="2000" b="1" dirty="0"/>
              <a:t>Documentation</a:t>
            </a:r>
            <a:endParaRPr lang="en-US" b="1" dirty="0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5C0C7-B27E-E345-A77E-D7F30B8AF2F8}" type="slidenum">
              <a:rPr lang="en-US" altLang="x-none"/>
              <a:pPr/>
              <a:t>27</a:t>
            </a:fld>
            <a:endParaRPr lang="en-US" altLang="x-none"/>
          </a:p>
        </p:txBody>
      </p:sp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="b"/>
          <a:lstStyle/>
          <a:p>
            <a:r>
              <a:rPr lang="en-US" altLang="x-none"/>
              <a:t>The Recording Process</a:t>
            </a:r>
          </a:p>
        </p:txBody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0900" y="1482725"/>
            <a:ext cx="6615409" cy="531605"/>
          </a:xfrm>
          <a:noFill/>
          <a:ln/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x-none" dirty="0"/>
              <a:t>The sequence of steps in recording transactions:</a:t>
            </a:r>
          </a:p>
        </p:txBody>
      </p:sp>
      <p:sp>
        <p:nvSpPr>
          <p:cNvPr id="478212" name="Rectangle 4"/>
          <p:cNvSpPr>
            <a:spLocks noChangeArrowheads="1"/>
          </p:cNvSpPr>
          <p:nvPr/>
        </p:nvSpPr>
        <p:spPr bwMode="auto">
          <a:xfrm>
            <a:off x="1711361" y="2339207"/>
            <a:ext cx="2013410" cy="121285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x-none" sz="2000" b="1" dirty="0"/>
              <a:t>Transactions</a:t>
            </a:r>
            <a:endParaRPr lang="en-US" b="1" dirty="0"/>
          </a:p>
        </p:txBody>
      </p:sp>
      <p:sp>
        <p:nvSpPr>
          <p:cNvPr id="478221" name="AutoShape 13"/>
          <p:cNvSpPr>
            <a:spLocks noChangeArrowheads="1"/>
          </p:cNvSpPr>
          <p:nvPr/>
        </p:nvSpPr>
        <p:spPr bwMode="auto">
          <a:xfrm>
            <a:off x="3960763" y="2817044"/>
            <a:ext cx="533400" cy="257176"/>
          </a:xfrm>
          <a:prstGeom prst="rightArrow">
            <a:avLst>
              <a:gd name="adj1" fmla="val 50000"/>
              <a:gd name="adj2" fmla="val 182626"/>
            </a:avLst>
          </a:prstGeom>
          <a:solidFill>
            <a:srgbClr val="C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6977244" y="2817044"/>
            <a:ext cx="533400" cy="257176"/>
          </a:xfrm>
          <a:prstGeom prst="rightArrow">
            <a:avLst>
              <a:gd name="adj1" fmla="val 50000"/>
              <a:gd name="adj2" fmla="val 182626"/>
            </a:avLst>
          </a:prstGeom>
          <a:solidFill>
            <a:srgbClr val="C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745480" y="2339207"/>
            <a:ext cx="2013410" cy="121285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x-none" sz="2000" b="1" dirty="0"/>
              <a:t>Journal</a:t>
            </a:r>
            <a:endParaRPr lang="en-US" b="1" dirty="0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7745480" y="4379507"/>
            <a:ext cx="2013410" cy="121285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x-none" sz="2000" b="1" dirty="0"/>
              <a:t>Ledger</a:t>
            </a:r>
            <a:endParaRPr lang="en-US" b="1" dirty="0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4728420" y="4379507"/>
            <a:ext cx="2013410" cy="121285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x-none" sz="2000" b="1" dirty="0"/>
              <a:t>Trial</a:t>
            </a:r>
          </a:p>
          <a:p>
            <a:pPr algn="ctr"/>
            <a:r>
              <a:rPr lang="en-US" altLang="x-none" sz="2000" b="1" dirty="0"/>
              <a:t>Balance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1711361" y="4379507"/>
            <a:ext cx="2013410" cy="121285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x-none" sz="2000" b="1" dirty="0"/>
              <a:t>Financial</a:t>
            </a:r>
          </a:p>
          <a:p>
            <a:pPr algn="ctr"/>
            <a:r>
              <a:rPr lang="en-US" altLang="x-none" sz="2000" b="1" dirty="0"/>
              <a:t>Statements</a:t>
            </a:r>
          </a:p>
        </p:txBody>
      </p:sp>
      <p:sp>
        <p:nvSpPr>
          <p:cNvPr id="30" name="AutoShape 13"/>
          <p:cNvSpPr>
            <a:spLocks noChangeArrowheads="1"/>
          </p:cNvSpPr>
          <p:nvPr/>
        </p:nvSpPr>
        <p:spPr bwMode="auto">
          <a:xfrm flipH="1">
            <a:off x="3960763" y="4889551"/>
            <a:ext cx="533400" cy="257176"/>
          </a:xfrm>
          <a:prstGeom prst="rightArrow">
            <a:avLst>
              <a:gd name="adj1" fmla="val 50000"/>
              <a:gd name="adj2" fmla="val 182626"/>
            </a:avLst>
          </a:prstGeom>
          <a:solidFill>
            <a:srgbClr val="C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 flipH="1">
            <a:off x="6977244" y="4889551"/>
            <a:ext cx="533400" cy="257176"/>
          </a:xfrm>
          <a:prstGeom prst="rightArrow">
            <a:avLst>
              <a:gd name="adj1" fmla="val 50000"/>
              <a:gd name="adj2" fmla="val 182626"/>
            </a:avLst>
          </a:prstGeom>
          <a:solidFill>
            <a:srgbClr val="C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 rot="5400000">
            <a:off x="8485485" y="3837194"/>
            <a:ext cx="533400" cy="257176"/>
          </a:xfrm>
          <a:prstGeom prst="rightArrow">
            <a:avLst>
              <a:gd name="adj1" fmla="val 50000"/>
              <a:gd name="adj2" fmla="val 182626"/>
            </a:avLst>
          </a:prstGeom>
          <a:solidFill>
            <a:srgbClr val="C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35609"/>
      </p:ext>
    </p:extLst>
  </p:cSld>
  <p:clrMapOvr>
    <a:masterClrMapping/>
  </p:clrMapOvr>
  <p:transition>
    <p:cover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2F159-21E9-724E-B047-B38455CBD04F}" type="slidenum">
              <a:rPr lang="en-US" altLang="x-none"/>
              <a:pPr/>
              <a:t>28</a:t>
            </a:fld>
            <a:endParaRPr lang="en-US" altLang="x-none"/>
          </a:p>
        </p:txBody>
      </p:sp>
      <p:sp>
        <p:nvSpPr>
          <p:cNvPr id="132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1" y="637594"/>
            <a:ext cx="6853519" cy="1307288"/>
          </a:xfrm>
        </p:spPr>
        <p:txBody>
          <a:bodyPr/>
          <a:lstStyle/>
          <a:p>
            <a:r>
              <a:rPr lang="en-US" altLang="x-none"/>
              <a:t>The Financial Statements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566" y="1291238"/>
            <a:ext cx="4096509" cy="26668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1" y="2834658"/>
            <a:ext cx="68535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financial statements are a picture</a:t>
            </a:r>
          </a:p>
          <a:p>
            <a:r>
              <a:rPr lang="en-US" sz="2800" dirty="0"/>
              <a:t>of the company in financial terms.</a:t>
            </a:r>
          </a:p>
          <a:p>
            <a:endParaRPr lang="en-US" sz="2800" dirty="0"/>
          </a:p>
          <a:p>
            <a:r>
              <a:rPr lang="en-US" sz="2800" dirty="0"/>
              <a:t>Each financial statement relates to a specific</a:t>
            </a:r>
          </a:p>
          <a:p>
            <a:r>
              <a:rPr lang="en-US" sz="2800" dirty="0"/>
              <a:t>date or covers a particular period.</a:t>
            </a:r>
          </a:p>
        </p:txBody>
      </p:sp>
    </p:spTree>
    <p:extLst>
      <p:ext uri="{BB962C8B-B14F-4D97-AF65-F5344CB8AC3E}">
        <p14:creationId xmlns:p14="http://schemas.microsoft.com/office/powerpoint/2010/main" val="2893044686"/>
      </p:ext>
    </p:extLst>
  </p:cSld>
  <p:clrMapOvr>
    <a:masterClrMapping/>
  </p:clrMapOvr>
  <p:transition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06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0900" y="921798"/>
            <a:ext cx="4077561" cy="945210"/>
          </a:xfrm>
        </p:spPr>
        <p:txBody>
          <a:bodyPr>
            <a:normAutofit/>
          </a:bodyPr>
          <a:lstStyle/>
          <a:p>
            <a:r>
              <a:rPr lang="en-US" dirty="0"/>
              <a:t>Plan of Lecture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0900" y="2114550"/>
            <a:ext cx="7921141" cy="28575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x-none" b="1" dirty="0">
                <a:solidFill>
                  <a:prstClr val="black"/>
                </a:solidFill>
              </a:rPr>
              <a:t>6.1. Understand the basic financial terms and definitions</a:t>
            </a:r>
          </a:p>
          <a:p>
            <a:pPr marL="0" indent="0">
              <a:buNone/>
            </a:pPr>
            <a:r>
              <a:rPr lang="en-US" altLang="x-none" b="1" dirty="0">
                <a:solidFill>
                  <a:prstClr val="black"/>
                </a:solidFill>
              </a:rPr>
              <a:t>6.2. What are assets and liabilities</a:t>
            </a:r>
          </a:p>
          <a:p>
            <a:pPr marL="0" indent="0">
              <a:buNone/>
            </a:pPr>
            <a:r>
              <a:rPr lang="en-US" altLang="x-none" b="1" dirty="0">
                <a:solidFill>
                  <a:prstClr val="black"/>
                </a:solidFill>
              </a:rPr>
              <a:t>6.3. How to make and read a financial statement</a:t>
            </a:r>
          </a:p>
          <a:p>
            <a:pPr marL="0" indent="0">
              <a:buNone/>
            </a:pPr>
            <a:r>
              <a:rPr lang="en-US" altLang="x-none" b="1" dirty="0">
                <a:solidFill>
                  <a:prstClr val="black"/>
                </a:solidFill>
              </a:rPr>
              <a:t>6.4. Ingredients of healthcare financial management</a:t>
            </a:r>
          </a:p>
          <a:p>
            <a:pPr marL="0" indent="0">
              <a:buNone/>
            </a:pPr>
            <a:r>
              <a:rPr lang="en-US" altLang="x-none" b="1" dirty="0">
                <a:solidFill>
                  <a:prstClr val="black"/>
                </a:solidFill>
              </a:rPr>
              <a:t>6.5. Investment appraisal techniques</a:t>
            </a:r>
          </a:p>
          <a:p>
            <a:pPr marL="0" indent="0">
              <a:buNone/>
            </a:pPr>
            <a:r>
              <a:rPr lang="en-US" altLang="x-none" b="1" dirty="0">
                <a:solidFill>
                  <a:prstClr val="black"/>
                </a:solidFill>
              </a:rPr>
              <a:t>6.6. Costs, budgets and reports.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498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A52B5-A470-624C-AA3B-19EB4352BD68}" type="slidenum">
              <a:rPr lang="en-US" altLang="x-none"/>
              <a:pPr/>
              <a:t>30</a:t>
            </a:fld>
            <a:endParaRPr lang="en-US" altLang="x-none"/>
          </a:p>
        </p:txBody>
      </p:sp>
      <p:sp>
        <p:nvSpPr>
          <p:cNvPr id="132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03583"/>
            <a:ext cx="6441141" cy="1398242"/>
          </a:xfrm>
        </p:spPr>
        <p:txBody>
          <a:bodyPr/>
          <a:lstStyle/>
          <a:p>
            <a:r>
              <a:rPr lang="en-US" altLang="x-none" dirty="0"/>
              <a:t>Information Reported on the Financial Statements</a:t>
            </a:r>
          </a:p>
        </p:txBody>
      </p:sp>
      <p:grpSp>
        <p:nvGrpSpPr>
          <p:cNvPr id="1329155" name="Group 3"/>
          <p:cNvGrpSpPr>
            <a:grpSpLocks/>
          </p:cNvGrpSpPr>
          <p:nvPr/>
        </p:nvGrpSpPr>
        <p:grpSpPr bwMode="auto">
          <a:xfrm>
            <a:off x="1524001" y="1827726"/>
            <a:ext cx="9142413" cy="2376488"/>
            <a:chOff x="57" y="1209"/>
            <a:chExt cx="5643" cy="1497"/>
          </a:xfrm>
          <a:solidFill>
            <a:schemeClr val="bg2"/>
          </a:solidFill>
        </p:grpSpPr>
        <p:sp>
          <p:nvSpPr>
            <p:cNvPr id="1329156" name="Text Box 4"/>
            <p:cNvSpPr txBox="1">
              <a:spLocks noChangeArrowheads="1"/>
            </p:cNvSpPr>
            <p:nvPr/>
          </p:nvSpPr>
          <p:spPr bwMode="auto">
            <a:xfrm>
              <a:off x="57" y="1727"/>
              <a:ext cx="2303" cy="97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en-US" altLang="x-none" b="1"/>
                <a:t>1. How well did the</a:t>
              </a:r>
            </a:p>
            <a:p>
              <a:pPr eaLnBrk="1" hangingPunct="1"/>
              <a:r>
                <a:rPr lang="en-US" altLang="x-none" b="1"/>
                <a:t>    company perform</a:t>
              </a:r>
            </a:p>
            <a:p>
              <a:pPr eaLnBrk="1" hangingPunct="1"/>
              <a:r>
                <a:rPr lang="en-US" altLang="x-none" b="1"/>
                <a:t>    (or operate) during</a:t>
              </a:r>
            </a:p>
            <a:p>
              <a:pPr eaLnBrk="1" hangingPunct="1"/>
              <a:r>
                <a:rPr lang="en-US" altLang="x-none" b="1"/>
                <a:t>    the period?</a:t>
              </a:r>
            </a:p>
          </p:txBody>
        </p:sp>
        <p:sp>
          <p:nvSpPr>
            <p:cNvPr id="1329157" name="Text Box 5"/>
            <p:cNvSpPr txBox="1">
              <a:spLocks noChangeArrowheads="1"/>
            </p:cNvSpPr>
            <p:nvPr/>
          </p:nvSpPr>
          <p:spPr bwMode="auto">
            <a:xfrm>
              <a:off x="2360" y="1727"/>
              <a:ext cx="2418" cy="979"/>
            </a:xfrm>
            <a:prstGeom prst="rect">
              <a:avLst/>
            </a:prstGeom>
            <a:grpFill/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en-US" altLang="x-none" b="1"/>
                <a:t>   Revenues</a:t>
              </a:r>
            </a:p>
            <a:p>
              <a:pPr eaLnBrk="1" hangingPunct="1"/>
              <a:r>
                <a:rPr lang="en-US" altLang="x-none" b="1"/>
                <a:t>– Direct Expenses</a:t>
              </a:r>
            </a:p>
            <a:p>
              <a:pPr eaLnBrk="1" hangingPunct="1"/>
              <a:r>
                <a:rPr lang="en-US" altLang="x-none" b="1"/>
                <a:t>   Gross income (Gross loss)</a:t>
              </a:r>
            </a:p>
          </p:txBody>
        </p:sp>
        <p:sp>
          <p:nvSpPr>
            <p:cNvPr id="1329158" name="Text Box 6"/>
            <p:cNvSpPr txBox="1">
              <a:spLocks noChangeArrowheads="1"/>
            </p:cNvSpPr>
            <p:nvPr/>
          </p:nvSpPr>
          <p:spPr bwMode="auto">
            <a:xfrm>
              <a:off x="4779" y="1727"/>
              <a:ext cx="921" cy="979"/>
            </a:xfrm>
            <a:prstGeom prst="rect">
              <a:avLst/>
            </a:prstGeom>
            <a:grpFill/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x-none" b="1"/>
                <a:t>Trading</a:t>
              </a:r>
            </a:p>
            <a:p>
              <a:pPr algn="ctr" eaLnBrk="1" hangingPunct="1"/>
              <a:r>
                <a:rPr lang="en-US" altLang="x-none" b="1"/>
                <a:t>Account</a:t>
              </a:r>
            </a:p>
          </p:txBody>
        </p:sp>
        <p:sp>
          <p:nvSpPr>
            <p:cNvPr id="1329159" name="Text Box 7"/>
            <p:cNvSpPr txBox="1">
              <a:spLocks noChangeArrowheads="1"/>
            </p:cNvSpPr>
            <p:nvPr/>
          </p:nvSpPr>
          <p:spPr bwMode="auto">
            <a:xfrm>
              <a:off x="57" y="1209"/>
              <a:ext cx="2303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b"/>
            <a:lstStyle/>
            <a:p>
              <a:pPr algn="ctr" eaLnBrk="1" hangingPunct="1">
                <a:lnSpc>
                  <a:spcPct val="85000"/>
                </a:lnSpc>
              </a:pPr>
              <a:r>
                <a:rPr lang="en-US" altLang="x-none" sz="2800" b="1" i="1" dirty="0"/>
                <a:t>Question</a:t>
              </a:r>
            </a:p>
          </p:txBody>
        </p:sp>
        <p:sp>
          <p:nvSpPr>
            <p:cNvPr id="1329160" name="Text Box 8"/>
            <p:cNvSpPr txBox="1">
              <a:spLocks noChangeArrowheads="1"/>
            </p:cNvSpPr>
            <p:nvPr/>
          </p:nvSpPr>
          <p:spPr bwMode="auto">
            <a:xfrm>
              <a:off x="2360" y="1209"/>
              <a:ext cx="241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b"/>
            <a:lstStyle/>
            <a:p>
              <a:pPr algn="ctr" eaLnBrk="1" hangingPunct="1">
                <a:lnSpc>
                  <a:spcPct val="85000"/>
                </a:lnSpc>
              </a:pPr>
              <a:r>
                <a:rPr lang="en-US" altLang="x-none" sz="2800" b="1" i="1"/>
                <a:t>Answer</a:t>
              </a:r>
            </a:p>
          </p:txBody>
        </p:sp>
        <p:sp>
          <p:nvSpPr>
            <p:cNvPr id="1329161" name="Text Box 9"/>
            <p:cNvSpPr txBox="1">
              <a:spLocks noChangeArrowheads="1"/>
            </p:cNvSpPr>
            <p:nvPr/>
          </p:nvSpPr>
          <p:spPr bwMode="auto">
            <a:xfrm>
              <a:off x="4779" y="1209"/>
              <a:ext cx="921" cy="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b"/>
            <a:lstStyle/>
            <a:p>
              <a:pPr algn="ctr" eaLnBrk="1" hangingPunct="1">
                <a:lnSpc>
                  <a:spcPct val="85000"/>
                </a:lnSpc>
              </a:pPr>
              <a:r>
                <a:rPr lang="en-US" altLang="x-none" sz="2800" b="1" i="1"/>
                <a:t>Financial</a:t>
              </a:r>
            </a:p>
            <a:p>
              <a:pPr algn="ctr" eaLnBrk="1" hangingPunct="1">
                <a:lnSpc>
                  <a:spcPct val="85000"/>
                </a:lnSpc>
              </a:pPr>
              <a:r>
                <a:rPr lang="en-US" altLang="x-none" sz="2800" b="1" i="1"/>
                <a:t>Statement</a:t>
              </a:r>
            </a:p>
          </p:txBody>
        </p:sp>
        <p:sp>
          <p:nvSpPr>
            <p:cNvPr id="1329162" name="Line 10"/>
            <p:cNvSpPr>
              <a:spLocks noChangeShapeType="1"/>
            </p:cNvSpPr>
            <p:nvPr/>
          </p:nvSpPr>
          <p:spPr bwMode="auto">
            <a:xfrm>
              <a:off x="2418" y="2312"/>
              <a:ext cx="1900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329168" name="Line 16"/>
          <p:cNvSpPr>
            <a:spLocks noChangeShapeType="1"/>
          </p:cNvSpPr>
          <p:nvPr/>
        </p:nvSpPr>
        <p:spPr bwMode="auto">
          <a:xfrm>
            <a:off x="5257800" y="5256726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29169" name="Group 17"/>
          <p:cNvGrpSpPr>
            <a:grpSpLocks/>
          </p:cNvGrpSpPr>
          <p:nvPr/>
        </p:nvGrpSpPr>
        <p:grpSpPr bwMode="auto">
          <a:xfrm>
            <a:off x="1524001" y="4195893"/>
            <a:ext cx="9142412" cy="1544819"/>
            <a:chOff x="57" y="1727"/>
            <a:chExt cx="5643" cy="979"/>
          </a:xfrm>
          <a:solidFill>
            <a:schemeClr val="bg2"/>
          </a:solidFill>
        </p:grpSpPr>
        <p:sp>
          <p:nvSpPr>
            <p:cNvPr id="1329170" name="Text Box 18"/>
            <p:cNvSpPr txBox="1">
              <a:spLocks noChangeArrowheads="1"/>
            </p:cNvSpPr>
            <p:nvPr/>
          </p:nvSpPr>
          <p:spPr bwMode="auto">
            <a:xfrm>
              <a:off x="57" y="1727"/>
              <a:ext cx="2303" cy="97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en-US" altLang="x-none" b="1" dirty="0"/>
                <a:t>2. How well did the</a:t>
              </a:r>
            </a:p>
            <a:p>
              <a:pPr eaLnBrk="1" hangingPunct="1"/>
              <a:r>
                <a:rPr lang="en-US" altLang="x-none" b="1" dirty="0"/>
                <a:t>    company perform</a:t>
              </a:r>
            </a:p>
            <a:p>
              <a:pPr eaLnBrk="1" hangingPunct="1"/>
              <a:r>
                <a:rPr lang="en-US" altLang="x-none" b="1" dirty="0"/>
                <a:t>    (or operate) during</a:t>
              </a:r>
            </a:p>
            <a:p>
              <a:pPr eaLnBrk="1" hangingPunct="1"/>
              <a:r>
                <a:rPr lang="en-US" altLang="x-none" b="1" dirty="0"/>
                <a:t>    the period?</a:t>
              </a:r>
            </a:p>
          </p:txBody>
        </p:sp>
        <p:sp>
          <p:nvSpPr>
            <p:cNvPr id="1329171" name="Text Box 19"/>
            <p:cNvSpPr txBox="1">
              <a:spLocks noChangeArrowheads="1"/>
            </p:cNvSpPr>
            <p:nvPr/>
          </p:nvSpPr>
          <p:spPr bwMode="auto">
            <a:xfrm>
              <a:off x="2360" y="1727"/>
              <a:ext cx="2418" cy="979"/>
            </a:xfrm>
            <a:prstGeom prst="rect">
              <a:avLst/>
            </a:prstGeom>
            <a:grpFill/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en-US" altLang="x-none" b="1"/>
                <a:t>   Gross Profit</a:t>
              </a:r>
            </a:p>
            <a:p>
              <a:pPr eaLnBrk="1" hangingPunct="1"/>
              <a:r>
                <a:rPr lang="en-US" altLang="x-none" b="1"/>
                <a:t>– Indirect Expenses</a:t>
              </a:r>
            </a:p>
            <a:p>
              <a:pPr eaLnBrk="1" hangingPunct="1"/>
              <a:r>
                <a:rPr lang="en-US" altLang="x-none" b="1"/>
                <a:t>   Net income (Net loss)</a:t>
              </a:r>
            </a:p>
          </p:txBody>
        </p:sp>
        <p:sp>
          <p:nvSpPr>
            <p:cNvPr id="1329172" name="Text Box 20"/>
            <p:cNvSpPr txBox="1">
              <a:spLocks noChangeArrowheads="1"/>
            </p:cNvSpPr>
            <p:nvPr/>
          </p:nvSpPr>
          <p:spPr bwMode="auto">
            <a:xfrm>
              <a:off x="4779" y="1727"/>
              <a:ext cx="921" cy="979"/>
            </a:xfrm>
            <a:prstGeom prst="rect">
              <a:avLst/>
            </a:prstGeom>
            <a:grpFill/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x-none" b="1"/>
                <a:t>Profit and </a:t>
              </a:r>
            </a:p>
            <a:p>
              <a:pPr algn="ctr" eaLnBrk="1" hangingPunct="1"/>
              <a:r>
                <a:rPr lang="en-US" altLang="x-none" b="1"/>
                <a:t>Loss </a:t>
              </a:r>
            </a:p>
            <a:p>
              <a:pPr algn="ctr" eaLnBrk="1" hangingPunct="1"/>
              <a:r>
                <a:rPr lang="en-US" altLang="x-none" b="1"/>
                <a:t>Account</a:t>
              </a:r>
            </a:p>
          </p:txBody>
        </p:sp>
        <p:sp>
          <p:nvSpPr>
            <p:cNvPr id="1329176" name="Line 24"/>
            <p:cNvSpPr>
              <a:spLocks noChangeShapeType="1"/>
            </p:cNvSpPr>
            <p:nvPr/>
          </p:nvSpPr>
          <p:spPr bwMode="auto">
            <a:xfrm>
              <a:off x="2418" y="2322"/>
              <a:ext cx="1900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9845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2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06153-60B2-894E-8830-E4357BC61197}" type="slidenum">
              <a:rPr lang="en-US" altLang="x-none"/>
              <a:pPr/>
              <a:t>31</a:t>
            </a:fld>
            <a:endParaRPr lang="en-US" altLang="x-none"/>
          </a:p>
        </p:txBody>
      </p:sp>
      <p:sp>
        <p:nvSpPr>
          <p:cNvPr id="1330179" name="Text Box 3"/>
          <p:cNvSpPr txBox="1">
            <a:spLocks noChangeArrowheads="1"/>
          </p:cNvSpPr>
          <p:nvPr/>
        </p:nvSpPr>
        <p:spPr bwMode="auto">
          <a:xfrm>
            <a:off x="1640246" y="2651460"/>
            <a:ext cx="3656012" cy="15541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altLang="x-none" b="1" dirty="0"/>
              <a:t>3. What is the company’s</a:t>
            </a:r>
          </a:p>
          <a:p>
            <a:pPr eaLnBrk="1" hangingPunct="1"/>
            <a:r>
              <a:rPr lang="en-US" altLang="x-none" b="1" dirty="0"/>
              <a:t>    financial position at the</a:t>
            </a:r>
          </a:p>
          <a:p>
            <a:pPr eaLnBrk="1" hangingPunct="1"/>
            <a:r>
              <a:rPr lang="en-US" altLang="x-none" b="1" dirty="0"/>
              <a:t>    end of the period?</a:t>
            </a:r>
          </a:p>
        </p:txBody>
      </p:sp>
      <p:sp>
        <p:nvSpPr>
          <p:cNvPr id="1330180" name="Text Box 4"/>
          <p:cNvSpPr txBox="1">
            <a:spLocks noChangeArrowheads="1"/>
          </p:cNvSpPr>
          <p:nvPr/>
        </p:nvSpPr>
        <p:spPr bwMode="auto">
          <a:xfrm>
            <a:off x="5296259" y="2651460"/>
            <a:ext cx="3838575" cy="155416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x-none" b="1"/>
              <a:t>   Assets</a:t>
            </a:r>
          </a:p>
          <a:p>
            <a:pPr algn="ctr" eaLnBrk="1" hangingPunct="1"/>
            <a:r>
              <a:rPr lang="en-US" altLang="x-none" b="1"/>
              <a:t>= Liabilities</a:t>
            </a:r>
          </a:p>
          <a:p>
            <a:pPr algn="ctr" eaLnBrk="1" hangingPunct="1"/>
            <a:r>
              <a:rPr lang="en-US" altLang="x-none" b="1"/>
              <a:t>+ Owners’ equity</a:t>
            </a:r>
          </a:p>
        </p:txBody>
      </p:sp>
      <p:sp>
        <p:nvSpPr>
          <p:cNvPr id="1330181" name="Text Box 5"/>
          <p:cNvSpPr txBox="1">
            <a:spLocks noChangeArrowheads="1"/>
          </p:cNvSpPr>
          <p:nvPr/>
        </p:nvSpPr>
        <p:spPr bwMode="auto">
          <a:xfrm>
            <a:off x="9136422" y="2651460"/>
            <a:ext cx="1462087" cy="155416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x-none" b="1"/>
              <a:t>Balance</a:t>
            </a:r>
          </a:p>
          <a:p>
            <a:pPr algn="ctr" eaLnBrk="1" hangingPunct="1"/>
            <a:r>
              <a:rPr lang="en-US" altLang="x-none" b="1"/>
              <a:t>sheet</a:t>
            </a:r>
          </a:p>
        </p:txBody>
      </p:sp>
      <p:sp>
        <p:nvSpPr>
          <p:cNvPr id="1330182" name="Text Box 6"/>
          <p:cNvSpPr txBox="1">
            <a:spLocks noChangeArrowheads="1"/>
          </p:cNvSpPr>
          <p:nvPr/>
        </p:nvSpPr>
        <p:spPr bwMode="auto">
          <a:xfrm>
            <a:off x="1640246" y="1829136"/>
            <a:ext cx="36560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pPr algn="ctr" eaLnBrk="1" hangingPunct="1">
              <a:lnSpc>
                <a:spcPct val="85000"/>
              </a:lnSpc>
            </a:pPr>
            <a:r>
              <a:rPr lang="en-US" altLang="x-none" sz="2800" b="1" i="1"/>
              <a:t>Question</a:t>
            </a:r>
          </a:p>
        </p:txBody>
      </p:sp>
      <p:sp>
        <p:nvSpPr>
          <p:cNvPr id="1330183" name="Text Box 7"/>
          <p:cNvSpPr txBox="1">
            <a:spLocks noChangeArrowheads="1"/>
          </p:cNvSpPr>
          <p:nvPr/>
        </p:nvSpPr>
        <p:spPr bwMode="auto">
          <a:xfrm>
            <a:off x="5296259" y="1829136"/>
            <a:ext cx="3838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pPr algn="ctr" eaLnBrk="1" hangingPunct="1">
              <a:lnSpc>
                <a:spcPct val="85000"/>
              </a:lnSpc>
            </a:pPr>
            <a:r>
              <a:rPr lang="en-US" altLang="x-none" sz="2800" b="1" i="1"/>
              <a:t>Answer</a:t>
            </a:r>
          </a:p>
        </p:txBody>
      </p:sp>
      <p:sp>
        <p:nvSpPr>
          <p:cNvPr id="1330184" name="Text Box 8"/>
          <p:cNvSpPr txBox="1">
            <a:spLocks noChangeArrowheads="1"/>
          </p:cNvSpPr>
          <p:nvPr/>
        </p:nvSpPr>
        <p:spPr bwMode="auto">
          <a:xfrm>
            <a:off x="9136422" y="1829135"/>
            <a:ext cx="1462087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pPr algn="ctr" eaLnBrk="1" hangingPunct="1">
              <a:lnSpc>
                <a:spcPct val="85000"/>
              </a:lnSpc>
            </a:pPr>
            <a:r>
              <a:rPr lang="en-US" altLang="x-none" sz="2800" b="1" i="1"/>
              <a:t>Financial</a:t>
            </a:r>
          </a:p>
          <a:p>
            <a:pPr algn="ctr" eaLnBrk="1" hangingPunct="1">
              <a:lnSpc>
                <a:spcPct val="85000"/>
              </a:lnSpc>
            </a:pPr>
            <a:r>
              <a:rPr lang="en-US" altLang="x-none" sz="2800" b="1" i="1"/>
              <a:t>Statement</a:t>
            </a:r>
          </a:p>
        </p:txBody>
      </p:sp>
      <p:grpSp>
        <p:nvGrpSpPr>
          <p:cNvPr id="1330185" name="Group 9"/>
          <p:cNvGrpSpPr>
            <a:grpSpLocks/>
          </p:cNvGrpSpPr>
          <p:nvPr/>
        </p:nvGrpSpPr>
        <p:grpSpPr bwMode="auto">
          <a:xfrm>
            <a:off x="1640246" y="4205623"/>
            <a:ext cx="8958262" cy="1554163"/>
            <a:chOff x="57" y="2706"/>
            <a:chExt cx="5643" cy="979"/>
          </a:xfrm>
          <a:solidFill>
            <a:schemeClr val="bg2"/>
          </a:solidFill>
        </p:grpSpPr>
        <p:sp>
          <p:nvSpPr>
            <p:cNvPr id="1330186" name="Text Box 10"/>
            <p:cNvSpPr txBox="1">
              <a:spLocks noChangeArrowheads="1"/>
            </p:cNvSpPr>
            <p:nvPr/>
          </p:nvSpPr>
          <p:spPr bwMode="auto">
            <a:xfrm>
              <a:off x="57" y="2706"/>
              <a:ext cx="2303" cy="9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en-US" altLang="x-none" b="1"/>
                <a:t>4. How much cash did</a:t>
              </a:r>
            </a:p>
            <a:p>
              <a:pPr eaLnBrk="1" hangingPunct="1"/>
              <a:r>
                <a:rPr lang="en-US" altLang="x-none" b="1"/>
                <a:t>    the company generate</a:t>
              </a:r>
            </a:p>
            <a:p>
              <a:pPr eaLnBrk="1" hangingPunct="1"/>
              <a:r>
                <a:rPr lang="en-US" altLang="x-none" b="1"/>
                <a:t>    and spend during</a:t>
              </a:r>
            </a:p>
            <a:p>
              <a:pPr eaLnBrk="1" hangingPunct="1"/>
              <a:r>
                <a:rPr lang="en-US" altLang="x-none" b="1"/>
                <a:t>    the period?</a:t>
              </a:r>
            </a:p>
          </p:txBody>
        </p:sp>
        <p:sp>
          <p:nvSpPr>
            <p:cNvPr id="1330187" name="Text Box 11"/>
            <p:cNvSpPr txBox="1">
              <a:spLocks noChangeArrowheads="1"/>
            </p:cNvSpPr>
            <p:nvPr/>
          </p:nvSpPr>
          <p:spPr bwMode="auto">
            <a:xfrm>
              <a:off x="2360" y="2706"/>
              <a:ext cx="2418" cy="979"/>
            </a:xfrm>
            <a:prstGeom prst="rect">
              <a:avLst/>
            </a:prstGeom>
            <a:grpFill/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en-US" altLang="x-none" b="1"/>
                <a:t>   Operating cash flows</a:t>
              </a:r>
            </a:p>
            <a:p>
              <a:pPr eaLnBrk="1" hangingPunct="1"/>
              <a:r>
                <a:rPr lang="en-US" altLang="x-none" b="1"/>
                <a:t>± Investing cash flows</a:t>
              </a:r>
            </a:p>
            <a:p>
              <a:pPr eaLnBrk="1" hangingPunct="1"/>
              <a:r>
                <a:rPr lang="en-US" altLang="x-none" b="1"/>
                <a:t>± Financing cash flows</a:t>
              </a:r>
            </a:p>
            <a:p>
              <a:pPr eaLnBrk="1" hangingPunct="1"/>
              <a:r>
                <a:rPr lang="en-US" altLang="x-none" b="1"/>
                <a:t>Increase or decrease in cash</a:t>
              </a:r>
            </a:p>
          </p:txBody>
        </p:sp>
        <p:sp>
          <p:nvSpPr>
            <p:cNvPr id="1330188" name="Text Box 12"/>
            <p:cNvSpPr txBox="1">
              <a:spLocks noChangeArrowheads="1"/>
            </p:cNvSpPr>
            <p:nvPr/>
          </p:nvSpPr>
          <p:spPr bwMode="auto">
            <a:xfrm>
              <a:off x="4779" y="2706"/>
              <a:ext cx="921" cy="978"/>
            </a:xfrm>
            <a:prstGeom prst="rect">
              <a:avLst/>
            </a:prstGeom>
            <a:grpFill/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x-none" b="1"/>
                <a:t>Statement</a:t>
              </a:r>
            </a:p>
            <a:p>
              <a:pPr algn="ctr" eaLnBrk="1" hangingPunct="1"/>
              <a:r>
                <a:rPr lang="en-US" altLang="x-none" b="1"/>
                <a:t>of</a:t>
              </a:r>
            </a:p>
            <a:p>
              <a:pPr algn="ctr" eaLnBrk="1" hangingPunct="1"/>
              <a:r>
                <a:rPr lang="en-US" altLang="x-none" b="1"/>
                <a:t>cash</a:t>
              </a:r>
            </a:p>
            <a:p>
              <a:pPr algn="ctr" eaLnBrk="1" hangingPunct="1"/>
              <a:r>
                <a:rPr lang="en-US" altLang="x-none" b="1"/>
                <a:t>flows</a:t>
              </a:r>
            </a:p>
          </p:txBody>
        </p:sp>
        <p:sp>
          <p:nvSpPr>
            <p:cNvPr id="1330189" name="Line 13"/>
            <p:cNvSpPr>
              <a:spLocks noChangeShapeType="1"/>
            </p:cNvSpPr>
            <p:nvPr/>
          </p:nvSpPr>
          <p:spPr bwMode="auto">
            <a:xfrm>
              <a:off x="2407" y="3386"/>
              <a:ext cx="2303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03583"/>
            <a:ext cx="6441141" cy="1398242"/>
          </a:xfrm>
        </p:spPr>
        <p:txBody>
          <a:bodyPr/>
          <a:lstStyle/>
          <a:p>
            <a:r>
              <a:rPr lang="en-US" altLang="x-none" dirty="0"/>
              <a:t>Information Reported on the Financial Statements</a:t>
            </a:r>
          </a:p>
        </p:txBody>
      </p:sp>
    </p:spTree>
    <p:extLst>
      <p:ext uri="{BB962C8B-B14F-4D97-AF65-F5344CB8AC3E}">
        <p14:creationId xmlns:p14="http://schemas.microsoft.com/office/powerpoint/2010/main" val="409357006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0BBF4-FAD6-F643-83A3-2DC350ACFA8E}" type="slidenum">
              <a:rPr lang="en-US" altLang="x-none"/>
              <a:pPr/>
              <a:t>32</a:t>
            </a:fld>
            <a:endParaRPr lang="en-US" altLang="x-none"/>
          </a:p>
        </p:txBody>
      </p:sp>
      <p:sp>
        <p:nvSpPr>
          <p:cNvPr id="135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786652" y="987676"/>
            <a:ext cx="5309347" cy="1033669"/>
          </a:xfrm>
        </p:spPr>
        <p:txBody>
          <a:bodyPr/>
          <a:lstStyle/>
          <a:p>
            <a:r>
              <a:rPr lang="en-US" altLang="x-none" dirty="0"/>
              <a:t>Income Statement (1)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0" y="2884236"/>
            <a:ext cx="6096000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x-none" sz="3200" dirty="0"/>
              <a:t>The </a:t>
            </a:r>
            <a:r>
              <a:rPr lang="en-US" altLang="x-none" sz="3200" b="1" i="1" dirty="0">
                <a:solidFill>
                  <a:srgbClr val="C00000"/>
                </a:solidFill>
              </a:rPr>
              <a:t>income statement, </a:t>
            </a:r>
          </a:p>
          <a:p>
            <a:pPr algn="ctr">
              <a:lnSpc>
                <a:spcPct val="90000"/>
              </a:lnSpc>
            </a:pPr>
            <a:r>
              <a:rPr lang="en-US" altLang="x-none" sz="3200" dirty="0">
                <a:solidFill>
                  <a:srgbClr val="CCFF33"/>
                </a:solidFill>
              </a:rPr>
              <a:t> </a:t>
            </a:r>
            <a:r>
              <a:rPr lang="en-US" altLang="x-none" sz="3200" dirty="0"/>
              <a:t>reports the company’s revenues,</a:t>
            </a:r>
          </a:p>
          <a:p>
            <a:pPr algn="ctr">
              <a:lnSpc>
                <a:spcPct val="90000"/>
              </a:lnSpc>
            </a:pPr>
            <a:r>
              <a:rPr lang="en-US" altLang="x-none" sz="3200" dirty="0"/>
              <a:t>expenses, and net income</a:t>
            </a:r>
          </a:p>
          <a:p>
            <a:pPr algn="ctr">
              <a:lnSpc>
                <a:spcPct val="90000"/>
              </a:lnSpc>
            </a:pPr>
            <a:r>
              <a:rPr lang="en-US" altLang="x-none" sz="3200" dirty="0"/>
              <a:t>or net loss for the period.</a:t>
            </a:r>
          </a:p>
        </p:txBody>
      </p:sp>
    </p:spTree>
    <p:extLst>
      <p:ext uri="{BB962C8B-B14F-4D97-AF65-F5344CB8AC3E}">
        <p14:creationId xmlns:p14="http://schemas.microsoft.com/office/powerpoint/2010/main" val="1112196966"/>
      </p:ext>
    </p:extLst>
  </p:cSld>
  <p:clrMapOvr>
    <a:masterClrMapping/>
  </p:clrMapOvr>
  <p:transition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ABE15-81D2-9548-82B0-0D7F400B2998}" type="slidenum">
              <a:rPr lang="en-US" altLang="x-none"/>
              <a:pPr/>
              <a:t>33</a:t>
            </a:fld>
            <a:endParaRPr lang="en-US" altLang="x-none"/>
          </a:p>
        </p:txBody>
      </p:sp>
      <p:sp>
        <p:nvSpPr>
          <p:cNvPr id="2" name="Rectangle 1"/>
          <p:cNvSpPr/>
          <p:nvPr/>
        </p:nvSpPr>
        <p:spPr>
          <a:xfrm>
            <a:off x="2608728" y="2967335"/>
            <a:ext cx="69745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x-none" sz="3200" dirty="0"/>
              <a:t>The </a:t>
            </a:r>
            <a:r>
              <a:rPr lang="en-US" altLang="x-none" sz="3200" b="1" i="1" dirty="0">
                <a:solidFill>
                  <a:srgbClr val="C00000"/>
                </a:solidFill>
              </a:rPr>
              <a:t>income statement </a:t>
            </a:r>
            <a:r>
              <a:rPr lang="en-US" altLang="x-none" sz="3200" dirty="0"/>
              <a:t>is a financial</a:t>
            </a:r>
          </a:p>
          <a:p>
            <a:pPr algn="ctr"/>
            <a:r>
              <a:rPr lang="en-US" altLang="x-none" sz="3200" dirty="0"/>
              <a:t>tool that provides information about</a:t>
            </a:r>
          </a:p>
          <a:p>
            <a:pPr algn="ctr"/>
            <a:r>
              <a:rPr lang="en-US" altLang="x-none" sz="3200" dirty="0"/>
              <a:t>a company’s past performance.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86652" y="987676"/>
            <a:ext cx="5309347" cy="1033669"/>
          </a:xfrm>
        </p:spPr>
        <p:txBody>
          <a:bodyPr/>
          <a:lstStyle/>
          <a:p>
            <a:r>
              <a:rPr lang="en-US" altLang="x-none" dirty="0"/>
              <a:t>Income Statement (2)</a:t>
            </a:r>
          </a:p>
        </p:txBody>
      </p:sp>
    </p:spTree>
    <p:extLst>
      <p:ext uri="{BB962C8B-B14F-4D97-AF65-F5344CB8AC3E}">
        <p14:creationId xmlns:p14="http://schemas.microsoft.com/office/powerpoint/2010/main" val="4226356981"/>
      </p:ext>
    </p:extLst>
  </p:cSld>
  <p:clrMapOvr>
    <a:masterClrMapping/>
  </p:clrMapOvr>
  <p:transition>
    <p:wipe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2215-7F49-F844-BB5A-CD0583DD5709}" type="slidenum">
              <a:rPr lang="en-US" altLang="x-none"/>
              <a:pPr/>
              <a:t>34</a:t>
            </a:fld>
            <a:endParaRPr lang="en-US" altLang="x-none"/>
          </a:p>
        </p:txBody>
      </p:sp>
      <p:sp>
        <p:nvSpPr>
          <p:cNvPr id="1360899" name="AutoShape 3"/>
          <p:cNvSpPr>
            <a:spLocks noChangeArrowheads="1"/>
          </p:cNvSpPr>
          <p:nvPr/>
        </p:nvSpPr>
        <p:spPr bwMode="auto">
          <a:xfrm>
            <a:off x="924485" y="2801938"/>
            <a:ext cx="2193925" cy="2743200"/>
          </a:xfrm>
          <a:prstGeom prst="flowChartMagneticDisk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x-none" sz="2800" b="1" dirty="0">
                <a:solidFill>
                  <a:schemeClr val="bg1"/>
                </a:solidFill>
              </a:rPr>
              <a:t>Revenues</a:t>
            </a:r>
            <a:endParaRPr lang="en-US" altLang="x-non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1360900" name="Text Box 4"/>
          <p:cNvSpPr txBox="1">
            <a:spLocks noChangeArrowheads="1"/>
          </p:cNvSpPr>
          <p:nvPr/>
        </p:nvSpPr>
        <p:spPr bwMode="auto">
          <a:xfrm>
            <a:off x="3118410" y="4538664"/>
            <a:ext cx="547687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altLang="x-none" sz="2800" dirty="0">
                <a:latin typeface="Tahoma" charset="0"/>
              </a:rPr>
              <a:t>–</a:t>
            </a:r>
          </a:p>
        </p:txBody>
      </p:sp>
      <p:sp>
        <p:nvSpPr>
          <p:cNvPr id="1360901" name="AutoShape 5"/>
          <p:cNvSpPr>
            <a:spLocks noChangeArrowheads="1"/>
          </p:cNvSpPr>
          <p:nvPr/>
        </p:nvSpPr>
        <p:spPr bwMode="auto">
          <a:xfrm>
            <a:off x="3758172" y="3352800"/>
            <a:ext cx="2193925" cy="2190750"/>
          </a:xfrm>
          <a:prstGeom prst="flowChartMagneticDisk">
            <a:avLst/>
          </a:prstGeom>
          <a:solidFill>
            <a:schemeClr val="accent6"/>
          </a:solidFill>
          <a:ln w="2857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x-none" sz="2800" b="1" dirty="0">
                <a:solidFill>
                  <a:schemeClr val="bg1"/>
                </a:solidFill>
              </a:rPr>
              <a:t>Expenses</a:t>
            </a:r>
          </a:p>
        </p:txBody>
      </p:sp>
      <p:sp>
        <p:nvSpPr>
          <p:cNvPr id="1360902" name="Text Box 6"/>
          <p:cNvSpPr txBox="1">
            <a:spLocks noChangeArrowheads="1"/>
          </p:cNvSpPr>
          <p:nvPr/>
        </p:nvSpPr>
        <p:spPr bwMode="auto">
          <a:xfrm>
            <a:off x="5952097" y="4538663"/>
            <a:ext cx="639763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altLang="x-none" sz="2800">
                <a:latin typeface="Tahoma" charset="0"/>
              </a:rPr>
              <a:t>=</a:t>
            </a:r>
          </a:p>
        </p:txBody>
      </p:sp>
      <p:sp>
        <p:nvSpPr>
          <p:cNvPr id="1360903" name="AutoShape 7"/>
          <p:cNvSpPr>
            <a:spLocks noChangeArrowheads="1"/>
          </p:cNvSpPr>
          <p:nvPr/>
        </p:nvSpPr>
        <p:spPr bwMode="auto">
          <a:xfrm>
            <a:off x="6591860" y="4081464"/>
            <a:ext cx="2193925" cy="1462087"/>
          </a:xfrm>
          <a:prstGeom prst="can">
            <a:avLst>
              <a:gd name="adj" fmla="val 25000"/>
            </a:avLst>
          </a:prstGeom>
          <a:solidFill>
            <a:srgbClr val="FFC0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x-none" sz="2400" b="1" dirty="0"/>
              <a:t>Net income</a:t>
            </a:r>
          </a:p>
          <a:p>
            <a:pPr algn="ctr"/>
            <a:r>
              <a:rPr lang="en-US" altLang="x-none" sz="2400" b="1" dirty="0"/>
              <a:t>(or Net loss)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86652" y="987676"/>
            <a:ext cx="5309347" cy="1033669"/>
          </a:xfrm>
        </p:spPr>
        <p:txBody>
          <a:bodyPr/>
          <a:lstStyle/>
          <a:p>
            <a:r>
              <a:rPr lang="en-US" altLang="x-none" dirty="0"/>
              <a:t>Income Statement (3)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541" y="990600"/>
            <a:ext cx="22225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58503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6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60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60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6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60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60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6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0899" grpId="0" animBg="1" autoUpdateAnimBg="0"/>
      <p:bldP spid="1360900" grpId="0" autoUpdateAnimBg="0"/>
      <p:bldP spid="1360901" grpId="0" animBg="1" autoUpdateAnimBg="0"/>
      <p:bldP spid="1360902" grpId="0" autoUpdateAnimBg="0"/>
      <p:bldP spid="1360903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827CF-3FC5-614B-934E-C5EC12E9D246}" type="slidenum">
              <a:rPr lang="en-US" altLang="x-none"/>
              <a:pPr/>
              <a:t>35</a:t>
            </a:fld>
            <a:endParaRPr lang="en-US" altLang="x-none"/>
          </a:p>
        </p:txBody>
      </p:sp>
      <p:sp>
        <p:nvSpPr>
          <p:cNvPr id="1362952" name="Rectangle 8"/>
          <p:cNvSpPr>
            <a:spLocks noGrp="1" noChangeArrowheads="1"/>
          </p:cNvSpPr>
          <p:nvPr>
            <p:ph type="title"/>
          </p:nvPr>
        </p:nvSpPr>
        <p:spPr>
          <a:xfrm>
            <a:off x="838199" y="903582"/>
            <a:ext cx="6575159" cy="1033669"/>
          </a:xfrm>
        </p:spPr>
        <p:txBody>
          <a:bodyPr/>
          <a:lstStyle/>
          <a:p>
            <a:r>
              <a:rPr lang="en-US" altLang="x-none" dirty="0"/>
              <a:t>Income Statement Format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199" y="2653195"/>
            <a:ext cx="2690956" cy="135289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x-none" sz="2400" dirty="0">
                <a:solidFill>
                  <a:schemeClr val="tx1"/>
                </a:solidFill>
              </a:rPr>
              <a:t>   Sales revenues</a:t>
            </a:r>
          </a:p>
          <a:p>
            <a:pPr lvl="0"/>
            <a:r>
              <a:rPr lang="en-US" altLang="x-none" sz="2400" u="sng" dirty="0">
                <a:solidFill>
                  <a:schemeClr val="tx1"/>
                </a:solidFill>
              </a:rPr>
              <a:t>– Cost of goods sold</a:t>
            </a:r>
          </a:p>
          <a:p>
            <a:pPr lvl="0"/>
            <a:r>
              <a:rPr lang="en-US" altLang="x-none" sz="2400" dirty="0">
                <a:solidFill>
                  <a:schemeClr val="tx1"/>
                </a:solidFill>
              </a:rPr>
              <a:t>   Gross profit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8444" y="2641630"/>
            <a:ext cx="2112204" cy="135289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x-none" sz="2400" dirty="0">
                <a:solidFill>
                  <a:srgbClr val="FFFFFF"/>
                </a:solidFill>
              </a:rPr>
              <a:t>Selling and</a:t>
            </a:r>
          </a:p>
          <a:p>
            <a:pPr algn="ctr"/>
            <a:r>
              <a:rPr lang="en-US" altLang="x-none" sz="2400" dirty="0">
                <a:solidFill>
                  <a:srgbClr val="FFFFFF"/>
                </a:solidFill>
              </a:rPr>
              <a:t>administrative</a:t>
            </a:r>
          </a:p>
          <a:p>
            <a:pPr algn="ctr"/>
            <a:r>
              <a:rPr lang="en-US" altLang="x-none" sz="2400" dirty="0">
                <a:solidFill>
                  <a:srgbClr val="FFFFFF"/>
                </a:solidFill>
              </a:rPr>
              <a:t>expenses</a:t>
            </a:r>
            <a:endParaRPr lang="en-US" altLang="x-none" sz="2400" dirty="0"/>
          </a:p>
        </p:txBody>
      </p:sp>
      <p:sp>
        <p:nvSpPr>
          <p:cNvPr id="16" name="Rectangle 15"/>
          <p:cNvSpPr/>
          <p:nvPr/>
        </p:nvSpPr>
        <p:spPr>
          <a:xfrm>
            <a:off x="6947783" y="2641630"/>
            <a:ext cx="1736790" cy="1352894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x-none" sz="2400" dirty="0">
                <a:solidFill>
                  <a:srgbClr val="FFFFFF"/>
                </a:solidFill>
              </a:rPr>
              <a:t>Operating</a:t>
            </a:r>
          </a:p>
          <a:p>
            <a:pPr algn="ctr"/>
            <a:r>
              <a:rPr lang="en-US" altLang="x-none" sz="2400" dirty="0">
                <a:solidFill>
                  <a:srgbClr val="FFFFFF"/>
                </a:solidFill>
              </a:rPr>
              <a:t>income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74960" y="3016719"/>
            <a:ext cx="572821" cy="602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61311" y="3016719"/>
            <a:ext cx="572821" cy="602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69819" y="2994910"/>
            <a:ext cx="319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dirty="0"/>
              <a:t>Add: Other revenues and gains</a:t>
            </a:r>
          </a:p>
          <a:p>
            <a:r>
              <a:rPr lang="en-US" altLang="x-none" dirty="0"/>
              <a:t>Less: Other expenses and losses</a:t>
            </a:r>
          </a:p>
        </p:txBody>
      </p:sp>
    </p:spTree>
    <p:extLst>
      <p:ext uri="{BB962C8B-B14F-4D97-AF65-F5344CB8AC3E}">
        <p14:creationId xmlns:p14="http://schemas.microsoft.com/office/powerpoint/2010/main" val="3792275068"/>
      </p:ext>
    </p:extLst>
  </p:cSld>
  <p:clrMapOvr>
    <a:masterClrMapping/>
  </p:clrMapOvr>
  <p:transition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0900" y="792949"/>
            <a:ext cx="4165237" cy="709280"/>
          </a:xfrm>
        </p:spPr>
        <p:txBody>
          <a:bodyPr>
            <a:normAutofit fontScale="90000"/>
          </a:bodyPr>
          <a:lstStyle/>
          <a:p>
            <a:r>
              <a:rPr lang="en-US" altLang="x-none" dirty="0"/>
              <a:t>Income Statement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A3455-5B13-1D4D-ADE5-1689B2D82305}" type="slidenum">
              <a:rPr lang="en-US" altLang="x-none"/>
              <a:pPr/>
              <a:t>36</a:t>
            </a:fld>
            <a:endParaRPr lang="en-US" altLang="x-non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50900" y="1844992"/>
          <a:ext cx="10662813" cy="4084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19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x-none" sz="2000" b="1" dirty="0"/>
                        <a:t>Revenue</a:t>
                      </a:r>
                      <a:r>
                        <a:rPr lang="en-US" altLang="x-none" sz="2000" dirty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x-none" sz="2000" dirty="0"/>
                        <a:t>the proceeds that come from sales to customers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x-none" sz="2000" b="1" dirty="0"/>
                        <a:t>Cost of Goods Sold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x-none" sz="2000" dirty="0"/>
                        <a:t>an expense that reflects the cost of the product or good that generates revenue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x-none" sz="2000" b="1" dirty="0"/>
                        <a:t>Gross Margin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x-none" sz="2000" dirty="0"/>
                        <a:t>also called gross profit, this is revenue  minus COGS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x-none" sz="2000" b="1" dirty="0"/>
                        <a:t>Operating Expenses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x-none" sz="2000" dirty="0"/>
                        <a:t>any expense that doesn't fit under COGS such as administration and marketing expenses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x-none" sz="2000" b="1" dirty="0"/>
                        <a:t>Net Income before Interest and Tax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x-none" sz="2000" dirty="0"/>
                        <a:t>net income before taking interest and income tax expenses into account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x-none" sz="2000" b="1" dirty="0"/>
                        <a:t>Interest Expense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x-none" sz="2000" dirty="0"/>
                        <a:t>the payments made on the company's outstanding debt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x-none" sz="2000" b="1" dirty="0"/>
                        <a:t>Income Tax Expense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x-none" sz="2000" dirty="0"/>
                        <a:t>the amount payable to government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x-none" sz="2000" b="1" dirty="0"/>
                        <a:t>Net Income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x-none" sz="2000" dirty="0"/>
                        <a:t>the final profit after deducting all expenses from revenue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9435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2524"/>
            <a:ext cx="3070412" cy="1033669"/>
          </a:xfrm>
        </p:spPr>
        <p:txBody>
          <a:bodyPr/>
          <a:lstStyle/>
          <a:p>
            <a:r>
              <a:rPr lang="en-US" dirty="0"/>
              <a:t>This is Paul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460"/>
          <a:stretch/>
        </p:blipFill>
        <p:spPr>
          <a:xfrm>
            <a:off x="7320429" y="1020417"/>
            <a:ext cx="3569074" cy="50560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6118" y="2079812"/>
            <a:ext cx="4840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 loves guitars</a:t>
            </a:r>
            <a:r>
              <a:rPr lang="mr-IN" sz="2400" dirty="0"/>
              <a:t>…</a:t>
            </a:r>
            <a:r>
              <a:rPr lang="en-US" sz="2400" dirty="0"/>
              <a:t> </a:t>
            </a:r>
          </a:p>
          <a:p>
            <a:r>
              <a:rPr lang="mr-IN" sz="2400" dirty="0"/>
              <a:t>…</a:t>
            </a:r>
            <a:r>
              <a:rPr lang="en-US" sz="2400" dirty="0"/>
              <a:t>and he has a little Guitar shop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6118" y="2953595"/>
            <a:ext cx="3209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His company is called</a:t>
            </a:r>
          </a:p>
          <a:p>
            <a:r>
              <a:rPr lang="en-US" sz="2400" b="1" dirty="0"/>
              <a:t>Paul’s Guitar Shop, Inc.</a:t>
            </a:r>
          </a:p>
        </p:txBody>
      </p:sp>
    </p:spTree>
    <p:extLst>
      <p:ext uri="{BB962C8B-B14F-4D97-AF65-F5344CB8AC3E}">
        <p14:creationId xmlns:p14="http://schemas.microsoft.com/office/powerpoint/2010/main" val="2535588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766" y="3979572"/>
            <a:ext cx="2126724" cy="2729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95"/>
          <a:stretch/>
        </p:blipFill>
        <p:spPr>
          <a:xfrm>
            <a:off x="4726490" y="850006"/>
            <a:ext cx="7026902" cy="54110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1983" y="400805"/>
            <a:ext cx="4165811" cy="1186883"/>
          </a:xfrm>
        </p:spPr>
        <p:txBody>
          <a:bodyPr>
            <a:normAutofit/>
          </a:bodyPr>
          <a:lstStyle/>
          <a:p>
            <a:r>
              <a:rPr lang="en-US" sz="2800" dirty="0"/>
              <a:t>Paul’s Guitar Shop, Inc.</a:t>
            </a:r>
            <a:br>
              <a:rPr lang="en-US" sz="2800" dirty="0"/>
            </a:br>
            <a:r>
              <a:rPr lang="en-US" sz="2800" dirty="0"/>
              <a:t>Income Statement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983" y="1444327"/>
            <a:ext cx="229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For the year ended December 2016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54" y="5248184"/>
            <a:ext cx="2635624" cy="148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84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963" y="418454"/>
            <a:ext cx="4050225" cy="6075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97278" y="774916"/>
            <a:ext cx="64150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Money doesn’t make you happy. 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I now have $ 50 million but I was just as happy when I had $ 48 million</a:t>
            </a:r>
          </a:p>
        </p:txBody>
      </p:sp>
    </p:spTree>
    <p:extLst>
      <p:ext uri="{BB962C8B-B14F-4D97-AF65-F5344CB8AC3E}">
        <p14:creationId xmlns:p14="http://schemas.microsoft.com/office/powerpoint/2010/main" val="2825717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488" y="3438659"/>
            <a:ext cx="5942336" cy="2383873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CF612-0727-0244-BE7E-5857D5ACD0F1}" type="slidenum">
              <a:rPr lang="en-US" altLang="x-none"/>
              <a:pPr/>
              <a:t>4</a:t>
            </a:fld>
            <a:endParaRPr lang="en-US" altLang="x-none"/>
          </a:p>
        </p:txBody>
      </p:sp>
      <p:sp>
        <p:nvSpPr>
          <p:cNvPr id="1316870" name="Rectangle 2054"/>
          <p:cNvSpPr>
            <a:spLocks noGrp="1" noChangeArrowheads="1"/>
          </p:cNvSpPr>
          <p:nvPr>
            <p:ph type="title"/>
          </p:nvPr>
        </p:nvSpPr>
        <p:spPr>
          <a:xfrm>
            <a:off x="838200" y="503583"/>
            <a:ext cx="10515600" cy="1402709"/>
          </a:xfrm>
        </p:spPr>
        <p:txBody>
          <a:bodyPr/>
          <a:lstStyle/>
          <a:p>
            <a:r>
              <a:rPr lang="en-US" altLang="x-none" dirty="0"/>
              <a:t>Accounting –</a:t>
            </a:r>
            <a:br>
              <a:rPr lang="en-US" altLang="x-none" dirty="0"/>
            </a:br>
            <a:r>
              <a:rPr lang="en-US" altLang="x-none" dirty="0">
                <a:solidFill>
                  <a:schemeClr val="tx1"/>
                </a:solidFill>
              </a:rPr>
              <a:t>The Language of Business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2643752"/>
            <a:ext cx="5849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sz="2400" dirty="0"/>
              <a:t>Accounting is the information system that...</a:t>
            </a:r>
          </a:p>
          <a:p>
            <a:r>
              <a:rPr lang="en-US" altLang="x-none" sz="2400" dirty="0"/>
              <a:t>measures business activities,</a:t>
            </a:r>
          </a:p>
          <a:p>
            <a:r>
              <a:rPr lang="en-US" altLang="x-none" sz="2400" dirty="0"/>
              <a:t>processes data into reports, and</a:t>
            </a:r>
          </a:p>
          <a:p>
            <a:r>
              <a:rPr lang="en-US" altLang="x-none" sz="2400" dirty="0"/>
              <a:t>communicates results to decision makers.</a:t>
            </a:r>
          </a:p>
        </p:txBody>
      </p:sp>
    </p:spTree>
    <p:extLst>
      <p:ext uri="{BB962C8B-B14F-4D97-AF65-F5344CB8AC3E}">
        <p14:creationId xmlns:p14="http://schemas.microsoft.com/office/powerpoint/2010/main" val="2303341969"/>
      </p:ext>
    </p:extLst>
  </p:cSld>
  <p:clrMapOvr>
    <a:masterClrMapping/>
  </p:clrMapOvr>
  <p:transition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9D4CB-8ADA-ED44-A247-773D68A72A69}" type="slidenum">
              <a:rPr lang="en-US" altLang="x-none"/>
              <a:pPr/>
              <a:t>40</a:t>
            </a:fld>
            <a:endParaRPr lang="en-US" altLang="x-none"/>
          </a:p>
        </p:txBody>
      </p:sp>
      <p:sp>
        <p:nvSpPr>
          <p:cNvPr id="136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772886" y="772005"/>
            <a:ext cx="7933509" cy="900041"/>
          </a:xfrm>
        </p:spPr>
        <p:txBody>
          <a:bodyPr/>
          <a:lstStyle/>
          <a:p>
            <a:r>
              <a:rPr lang="en-US" altLang="x-none" dirty="0"/>
              <a:t>The Balance Sheet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41618" y="1931329"/>
            <a:ext cx="55647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x-none" sz="2800" dirty="0"/>
              <a:t>The </a:t>
            </a:r>
            <a:r>
              <a:rPr lang="en-US" altLang="x-none" sz="2800" b="1" i="1" dirty="0"/>
              <a:t>balance sheet </a:t>
            </a:r>
            <a:r>
              <a:rPr lang="en-US" altLang="x-none" sz="2800" dirty="0"/>
              <a:t>is the financial</a:t>
            </a:r>
          </a:p>
          <a:p>
            <a:pPr algn="ctr"/>
            <a:r>
              <a:rPr lang="en-US" altLang="x-none" sz="2800" dirty="0"/>
              <a:t>tool that focuses on the present</a:t>
            </a:r>
          </a:p>
          <a:p>
            <a:pPr algn="ctr"/>
            <a:r>
              <a:rPr lang="en-US" altLang="x-none" sz="2800" dirty="0"/>
              <a:t>condition of a business.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2" y="3349802"/>
            <a:ext cx="4898571" cy="244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67415"/>
      </p:ext>
    </p:extLst>
  </p:cSld>
  <p:clrMapOvr>
    <a:masterClrMapping/>
  </p:clrMapOvr>
  <p:transition>
    <p:strips dir="l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75165-3819-2544-8F34-B721D11C01C6}" type="slidenum">
              <a:rPr lang="en-US" altLang="x-none"/>
              <a:pPr/>
              <a:t>41</a:t>
            </a:fld>
            <a:endParaRPr lang="en-US" altLang="x-none"/>
          </a:p>
        </p:txBody>
      </p:sp>
      <p:sp>
        <p:nvSpPr>
          <p:cNvPr id="128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2886" y="1789611"/>
            <a:ext cx="10056223" cy="1136469"/>
          </a:xfrm>
          <a:noFill/>
          <a:ln/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x-none" dirty="0"/>
              <a:t>The Balance sheet shows the financial position of a company at a particular point in time. It is also referred to as the statement of financial position or the statement of financial condition.</a:t>
            </a:r>
          </a:p>
          <a:p>
            <a:pPr>
              <a:lnSpc>
                <a:spcPct val="90000"/>
              </a:lnSpc>
            </a:pPr>
            <a:endParaRPr lang="en-US" altLang="x-none" sz="10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72886" y="772005"/>
            <a:ext cx="7933509" cy="900041"/>
          </a:xfrm>
        </p:spPr>
        <p:txBody>
          <a:bodyPr/>
          <a:lstStyle/>
          <a:p>
            <a:r>
              <a:rPr lang="en-US" altLang="x-none" dirty="0"/>
              <a:t>The Balance Sheet </a:t>
            </a:r>
          </a:p>
        </p:txBody>
      </p:sp>
      <p:sp>
        <p:nvSpPr>
          <p:cNvPr id="3" name="Rectangle 2"/>
          <p:cNvSpPr/>
          <p:nvPr/>
        </p:nvSpPr>
        <p:spPr>
          <a:xfrm>
            <a:off x="4739640" y="3511034"/>
            <a:ext cx="4116977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x-none" sz="2400" dirty="0"/>
              <a:t>The right side lists </a:t>
            </a:r>
          </a:p>
          <a:p>
            <a:pPr algn="ctr"/>
            <a:r>
              <a:rPr lang="en-US" altLang="x-none" sz="2400" b="1" dirty="0"/>
              <a:t>liabilities and owners’ equity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2021216" y="3511034"/>
            <a:ext cx="2333267" cy="830997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x-none" sz="2400" dirty="0">
                <a:solidFill>
                  <a:schemeClr val="bg1"/>
                </a:solidFill>
              </a:rPr>
              <a:t>The left side lists </a:t>
            </a:r>
          </a:p>
          <a:p>
            <a:pPr algn="ctr"/>
            <a:r>
              <a:rPr lang="en-US" altLang="x-none" sz="2400" b="1" dirty="0">
                <a:solidFill>
                  <a:schemeClr val="bg1"/>
                </a:solidFill>
              </a:rPr>
              <a:t>assets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17977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6147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81722-445B-C44D-BEBB-FF0F9B18170C}" type="slidenum">
              <a:rPr lang="en-US" altLang="x-none"/>
              <a:pPr/>
              <a:t>42</a:t>
            </a:fld>
            <a:endParaRPr lang="en-US" altLang="x-none"/>
          </a:p>
        </p:txBody>
      </p:sp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850900" y="782534"/>
            <a:ext cx="10515600" cy="945210"/>
          </a:xfrm>
          <a:noFill/>
          <a:ln/>
        </p:spPr>
        <p:txBody>
          <a:bodyPr anchor="b"/>
          <a:lstStyle/>
          <a:p>
            <a:r>
              <a:rPr lang="en-US" altLang="x-none"/>
              <a:t>Formats of Balance Sheets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0900" y="2044428"/>
            <a:ext cx="5863409" cy="3154589"/>
          </a:xfrm>
          <a:noFill/>
          <a:ln/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x-none" dirty="0"/>
              <a:t>Balance sheet formats:</a:t>
            </a:r>
          </a:p>
          <a:p>
            <a:pPr lvl="1">
              <a:lnSpc>
                <a:spcPct val="90000"/>
              </a:lnSpc>
            </a:pPr>
            <a:r>
              <a:rPr lang="en-US" altLang="x-none" dirty="0"/>
              <a:t>Report format - a classified balance sheet with assets at the top and liabilities and equity below;</a:t>
            </a:r>
          </a:p>
          <a:p>
            <a:pPr lvl="1">
              <a:lnSpc>
                <a:spcPct val="90000"/>
              </a:lnSpc>
            </a:pPr>
            <a:r>
              <a:rPr lang="en-US" altLang="x-none" dirty="0"/>
              <a:t>Account format - a classified balance sheet with assets at the left and liabilities and equity at the right.</a:t>
            </a:r>
            <a:endParaRPr lang="en-US" altLang="x-none" sz="1400" dirty="0"/>
          </a:p>
          <a:p>
            <a:pPr>
              <a:lnSpc>
                <a:spcPct val="90000"/>
              </a:lnSpc>
            </a:pPr>
            <a:r>
              <a:rPr lang="en-US" altLang="x-none" dirty="0"/>
              <a:t>Regardless of format, balance sheets always contain the same basic information.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580" y="2168170"/>
            <a:ext cx="4403090" cy="318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09507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7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7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7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97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667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E9647-1B2A-C742-8A01-9087670FF10F}" type="slidenum">
              <a:rPr lang="en-US" altLang="x-none"/>
              <a:pPr/>
              <a:t>43</a:t>
            </a:fld>
            <a:endParaRPr lang="en-US" altLang="x-none"/>
          </a:p>
        </p:txBody>
      </p:sp>
      <p:sp>
        <p:nvSpPr>
          <p:cNvPr id="53657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="b"/>
          <a:lstStyle/>
          <a:p>
            <a:r>
              <a:rPr lang="en-US" altLang="x-none"/>
              <a:t>Balance Sheet Transactions</a:t>
            </a:r>
          </a:p>
        </p:txBody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0900" y="2452057"/>
            <a:ext cx="7406641" cy="2165102"/>
          </a:xfrm>
          <a:noFill/>
          <a:ln/>
        </p:spPr>
        <p:txBody>
          <a:bodyPr>
            <a:normAutofit fontScale="92500" lnSpcReduction="20000"/>
          </a:bodyPr>
          <a:lstStyle/>
          <a:p>
            <a:r>
              <a:rPr lang="en-US" altLang="x-none" dirty="0"/>
              <a:t>The balance sheet is affected by every transaction that an entity encounters.</a:t>
            </a:r>
          </a:p>
          <a:p>
            <a:pPr>
              <a:buFontTx/>
              <a:buNone/>
            </a:pPr>
            <a:endParaRPr lang="en-US" altLang="x-none" dirty="0"/>
          </a:p>
          <a:p>
            <a:r>
              <a:rPr lang="en-US" altLang="x-none" dirty="0"/>
              <a:t>Each transaction has counterbalancing entries that keep total assets equal to total liabilities and owners’ equity.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006945"/>
            <a:ext cx="2517539" cy="505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0346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36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36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79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62540-BD36-7F47-8C9B-0D79FF7703F7}" type="slidenum">
              <a:rPr lang="en-US" altLang="x-none"/>
              <a:pPr/>
              <a:t>44</a:t>
            </a:fld>
            <a:endParaRPr lang="en-US" altLang="x-none"/>
          </a:p>
        </p:txBody>
      </p:sp>
      <p:sp>
        <p:nvSpPr>
          <p:cNvPr id="15882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="b"/>
          <a:lstStyle/>
          <a:p>
            <a:r>
              <a:rPr lang="en-US" altLang="x-none"/>
              <a:t>The Balance Sheet</a:t>
            </a:r>
          </a:p>
        </p:txBody>
      </p:sp>
      <p:sp>
        <p:nvSpPr>
          <p:cNvPr id="1588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0900" y="1704704"/>
            <a:ext cx="10004334" cy="2788920"/>
          </a:xfrm>
          <a:noFill/>
          <a:ln/>
        </p:spPr>
        <p:txBody>
          <a:bodyPr/>
          <a:lstStyle/>
          <a:p>
            <a:r>
              <a:rPr lang="en-US" altLang="x-none" sz="2800" dirty="0"/>
              <a:t>Elements of the balance sheet:</a:t>
            </a:r>
          </a:p>
          <a:p>
            <a:pPr lvl="1"/>
            <a:r>
              <a:rPr lang="en-US" altLang="x-none" sz="2400" b="1" dirty="0"/>
              <a:t>Assets</a:t>
            </a:r>
            <a:r>
              <a:rPr lang="en-US" altLang="x-none" sz="2400" dirty="0"/>
              <a:t> - resources of the firm that are expected to increase or cause future cash flows (everything the firm owns)</a:t>
            </a:r>
          </a:p>
          <a:p>
            <a:pPr lvl="1"/>
            <a:r>
              <a:rPr lang="en-US" altLang="x-none" sz="2400" b="1" dirty="0"/>
              <a:t>Liabilities</a:t>
            </a:r>
            <a:r>
              <a:rPr lang="en-US" altLang="x-none" sz="2400" dirty="0"/>
              <a:t> - obligations of the firm to outsiders or claims against its assets by outsiders (debts of the firm)</a:t>
            </a:r>
          </a:p>
          <a:p>
            <a:pPr lvl="1"/>
            <a:r>
              <a:rPr lang="en-US" altLang="x-none" sz="2400" b="1" dirty="0"/>
              <a:t>Owners’ Equity </a:t>
            </a:r>
            <a:r>
              <a:rPr lang="en-US" altLang="x-none" sz="2400" dirty="0"/>
              <a:t>- the residual interest in, or remaining claims against, the firm’s assets after deducting liabilities (rights of the owners)</a:t>
            </a:r>
          </a:p>
        </p:txBody>
      </p:sp>
    </p:spTree>
    <p:extLst>
      <p:ext uri="{BB962C8B-B14F-4D97-AF65-F5344CB8AC3E}">
        <p14:creationId xmlns:p14="http://schemas.microsoft.com/office/powerpoint/2010/main" val="3291147502"/>
      </p:ext>
    </p:extLst>
  </p:cSld>
  <p:clrMapOvr>
    <a:masterClrMapping/>
  </p:clrMapOvr>
  <p:transition>
    <p:cover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3E85C-31DD-7B40-A1D4-58F753447CAE}" type="slidenum">
              <a:rPr lang="en-US" altLang="x-none"/>
              <a:pPr/>
              <a:t>45</a:t>
            </a:fld>
            <a:endParaRPr lang="en-US" altLang="x-none"/>
          </a:p>
        </p:txBody>
      </p:sp>
      <p:sp>
        <p:nvSpPr>
          <p:cNvPr id="1586178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6179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61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850900" y="2470352"/>
            <a:ext cx="5181600" cy="1957956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 dirty="0"/>
              <a:t>Resources Available For Use By The Firm (Entity)</a:t>
            </a:r>
          </a:p>
          <a:p>
            <a:r>
              <a:rPr lang="en-US" altLang="x-none" dirty="0"/>
              <a:t>Assets - Probable Future Economic Benefits</a:t>
            </a:r>
          </a:p>
        </p:txBody>
      </p:sp>
      <p:sp>
        <p:nvSpPr>
          <p:cNvPr id="158618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184900" y="2470352"/>
            <a:ext cx="5181600" cy="2911545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altLang="x-none" dirty="0"/>
              <a:t>How Resources Are Financed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Liabilities - Debt Owed To Others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Owners’ Equity - Investment By Owners</a:t>
            </a:r>
          </a:p>
          <a:p>
            <a:pPr lvl="1">
              <a:lnSpc>
                <a:spcPct val="90000"/>
              </a:lnSpc>
            </a:pPr>
            <a:r>
              <a:rPr lang="en-US" altLang="x-none" dirty="0"/>
              <a:t>Direct</a:t>
            </a:r>
          </a:p>
          <a:p>
            <a:pPr lvl="1">
              <a:lnSpc>
                <a:spcPct val="90000"/>
              </a:lnSpc>
            </a:pPr>
            <a:r>
              <a:rPr lang="en-US" altLang="x-none" dirty="0"/>
              <a:t>Indirect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850900" y="534340"/>
            <a:ext cx="10515600" cy="945210"/>
          </a:xfrm>
          <a:noFill/>
          <a:ln/>
        </p:spPr>
        <p:txBody>
          <a:bodyPr anchor="b"/>
          <a:lstStyle/>
          <a:p>
            <a:r>
              <a:rPr lang="en-US" altLang="x-none"/>
              <a:t>The Balance Sheet</a:t>
            </a:r>
          </a:p>
        </p:txBody>
      </p:sp>
    </p:spTree>
    <p:extLst>
      <p:ext uri="{BB962C8B-B14F-4D97-AF65-F5344CB8AC3E}">
        <p14:creationId xmlns:p14="http://schemas.microsoft.com/office/powerpoint/2010/main" val="349860895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4505"/>
            <a:ext cx="2616948" cy="39207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4325"/>
          <a:stretch/>
        </p:blipFill>
        <p:spPr>
          <a:xfrm>
            <a:off x="2404888" y="1844437"/>
            <a:ext cx="9747090" cy="496852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1983" y="400805"/>
            <a:ext cx="4165811" cy="1186883"/>
          </a:xfrm>
        </p:spPr>
        <p:txBody>
          <a:bodyPr>
            <a:normAutofit/>
          </a:bodyPr>
          <a:lstStyle/>
          <a:p>
            <a:r>
              <a:rPr lang="en-US" sz="2800" dirty="0"/>
              <a:t>Paul’s Guitar Shop, Inc.</a:t>
            </a:r>
            <a:br>
              <a:rPr lang="en-US" sz="2800" dirty="0"/>
            </a:br>
            <a:r>
              <a:rPr lang="en-US" sz="2800" dirty="0"/>
              <a:t>Balance Sheet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983" y="1444327"/>
            <a:ext cx="2294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31 December 2016</a:t>
            </a:r>
          </a:p>
        </p:txBody>
      </p:sp>
    </p:spTree>
    <p:extLst>
      <p:ext uri="{BB962C8B-B14F-4D97-AF65-F5344CB8AC3E}">
        <p14:creationId xmlns:p14="http://schemas.microsoft.com/office/powerpoint/2010/main" val="18007966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Economic Analysis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15608"/>
          <a:stretch/>
        </p:blipFill>
        <p:spPr>
          <a:xfrm>
            <a:off x="2792186" y="1289104"/>
            <a:ext cx="6188528" cy="4590591"/>
          </a:xfrm>
        </p:spPr>
      </p:pic>
    </p:spTree>
    <p:extLst>
      <p:ext uri="{BB962C8B-B14F-4D97-AF65-F5344CB8AC3E}">
        <p14:creationId xmlns:p14="http://schemas.microsoft.com/office/powerpoint/2010/main" val="37308525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Investment appraisal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Cost Identification</a:t>
            </a:r>
          </a:p>
          <a:p>
            <a:r>
              <a:rPr lang="en-US" b="1" dirty="0"/>
              <a:t>Cost-Benefit Analysis</a:t>
            </a:r>
            <a:endParaRPr lang="en-US" dirty="0"/>
          </a:p>
          <a:p>
            <a:r>
              <a:rPr lang="en-US" dirty="0"/>
              <a:t> Feasibility study</a:t>
            </a:r>
          </a:p>
          <a:p>
            <a:r>
              <a:rPr lang="en-US" dirty="0"/>
              <a:t>Cost-Consequences Analysis</a:t>
            </a:r>
          </a:p>
          <a:p>
            <a:r>
              <a:rPr lang="en-US" dirty="0"/>
              <a:t>Option Appraisal</a:t>
            </a:r>
          </a:p>
          <a:p>
            <a:r>
              <a:rPr lang="en-US" dirty="0"/>
              <a:t>Cost-Effectiveness Analysis</a:t>
            </a:r>
          </a:p>
          <a:p>
            <a:r>
              <a:rPr lang="en-US" dirty="0"/>
              <a:t>Cost-Utility Analysis</a:t>
            </a:r>
          </a:p>
          <a:p>
            <a:r>
              <a:rPr lang="en-US" dirty="0"/>
              <a:t>Health Impact Assessment</a:t>
            </a:r>
          </a:p>
          <a:p>
            <a:r>
              <a:rPr lang="en-US" dirty="0"/>
              <a:t>Health Technology Assessment</a:t>
            </a:r>
          </a:p>
        </p:txBody>
      </p:sp>
    </p:spTree>
    <p:extLst>
      <p:ext uri="{BB962C8B-B14F-4D97-AF65-F5344CB8AC3E}">
        <p14:creationId xmlns:p14="http://schemas.microsoft.com/office/powerpoint/2010/main" val="24148300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534340"/>
            <a:ext cx="10515600" cy="1457746"/>
          </a:xfrm>
        </p:spPr>
        <p:txBody>
          <a:bodyPr/>
          <a:lstStyle/>
          <a:p>
            <a:r>
              <a:rPr lang="en-US" dirty="0"/>
              <a:t>Cost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1992086"/>
            <a:ext cx="10515600" cy="38188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• Also referred to as cost minimization and cost-cost analysis;</a:t>
            </a:r>
          </a:p>
          <a:p>
            <a:pPr marL="0" indent="0">
              <a:buNone/>
            </a:pPr>
            <a:r>
              <a:rPr lang="en-US" dirty="0"/>
              <a:t>• Estimates costs of an intervention, but not benefits;</a:t>
            </a:r>
          </a:p>
          <a:p>
            <a:pPr marL="0" indent="0">
              <a:buNone/>
            </a:pPr>
            <a:r>
              <a:rPr lang="en-US" dirty="0"/>
              <a:t>• Appropriate only when two options of equal efficacy are compared.</a:t>
            </a:r>
          </a:p>
        </p:txBody>
      </p:sp>
    </p:spTree>
    <p:extLst>
      <p:ext uri="{BB962C8B-B14F-4D97-AF65-F5344CB8AC3E}">
        <p14:creationId xmlns:p14="http://schemas.microsoft.com/office/powerpoint/2010/main" val="733231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7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50900" y="677775"/>
            <a:ext cx="10515600" cy="945210"/>
          </a:xfrm>
        </p:spPr>
        <p:txBody>
          <a:bodyPr/>
          <a:lstStyle/>
          <a:p>
            <a:r>
              <a:rPr lang="en-US" altLang="x-none"/>
              <a:t>Definitions of Accounting</a:t>
            </a:r>
          </a:p>
        </p:txBody>
      </p:sp>
      <p:sp>
        <p:nvSpPr>
          <p:cNvPr id="1608707" name="Rectangle 1027"/>
          <p:cNvSpPr>
            <a:spLocks noGrp="1" noChangeArrowheads="1"/>
          </p:cNvSpPr>
          <p:nvPr>
            <p:ph idx="1"/>
          </p:nvPr>
        </p:nvSpPr>
        <p:spPr>
          <a:xfrm>
            <a:off x="850900" y="1859244"/>
            <a:ext cx="10515600" cy="37168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altLang="x-none" sz="2800" dirty="0"/>
              <a:t>“The process of identifying, measuring, and communicating economic information to permit informed judgements and decisions by users of the information.”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altLang="x-none" dirty="0">
                <a:solidFill>
                  <a:schemeClr val="tx2"/>
                </a:solidFill>
              </a:rPr>
              <a:t>—American Accounting Association</a:t>
            </a:r>
            <a:r>
              <a:rPr lang="en-GB" altLang="x-none" dirty="0">
                <a:solidFill>
                  <a:schemeClr val="tx2"/>
                </a:solidFill>
              </a:rPr>
              <a:t>  (AAA)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GB" altLang="x-none" sz="2800" dirty="0"/>
          </a:p>
          <a:p>
            <a:pPr>
              <a:lnSpc>
                <a:spcPct val="90000"/>
              </a:lnSpc>
            </a:pPr>
            <a:r>
              <a:rPr lang="en-GB" altLang="x-none" sz="2800" dirty="0"/>
              <a:t> “A service activity whose function is to provide quantitative information, primarily financial in nature, about economic entities that is intended to be useful in making economic decisions.” 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GB" altLang="x-none" dirty="0">
                <a:solidFill>
                  <a:schemeClr val="tx2"/>
                </a:solidFill>
              </a:rPr>
              <a:t>—American Institute of Certified Public Accountants (AICPA)</a:t>
            </a:r>
            <a:r>
              <a:rPr lang="en-GB" altLang="x-none" dirty="0"/>
              <a:t> </a:t>
            </a:r>
            <a:endParaRPr lang="en-US" alt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F4E0B-2CBA-B845-9AA1-30073ACA9D93}" type="slidenum">
              <a:rPr lang="en-US" altLang="x-none"/>
              <a:pPr/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00307760"/>
      </p:ext>
    </p:extLst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8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8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0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0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0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0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0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0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0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0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8706" grpId="0" autoUpdateAnimBg="0"/>
      <p:bldP spid="1608707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Cost Identification of </a:t>
            </a:r>
            <a:r>
              <a:rPr lang="en-US" dirty="0" err="1"/>
              <a:t>Herniorrhaphy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14" y="1678344"/>
            <a:ext cx="7886700" cy="3894181"/>
          </a:xfrm>
        </p:spPr>
      </p:pic>
    </p:spTree>
    <p:extLst>
      <p:ext uri="{BB962C8B-B14F-4D97-AF65-F5344CB8AC3E}">
        <p14:creationId xmlns:p14="http://schemas.microsoft.com/office/powerpoint/2010/main" val="37780927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Cost-Effectiveness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1482726"/>
            <a:ext cx="10515600" cy="23055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• Estimates costs and outcomes of intervention </a:t>
            </a:r>
          </a:p>
          <a:p>
            <a:pPr marL="0" indent="0">
              <a:buNone/>
            </a:pPr>
            <a:r>
              <a:rPr lang="en-US" dirty="0"/>
              <a:t>• Costs and outcomes are measured in different units </a:t>
            </a:r>
          </a:p>
          <a:p>
            <a:pPr marL="0" indent="0">
              <a:buNone/>
            </a:pPr>
            <a:r>
              <a:rPr lang="en-US" dirty="0"/>
              <a:t>• Results meaningful in comparison with other interventions or a predetermined standard – (e.g., $50,000 per quality-adjusted year of life saved)</a:t>
            </a:r>
          </a:p>
          <a:p>
            <a:pPr marL="0" indent="0">
              <a:buNone/>
            </a:pPr>
            <a:r>
              <a:rPr lang="en-US" dirty="0"/>
              <a:t>• Incremental cost-effectiveness ratio:</a:t>
            </a:r>
          </a:p>
        </p:txBody>
      </p:sp>
      <p:sp>
        <p:nvSpPr>
          <p:cNvPr id="4" name="TextBox 3"/>
          <p:cNvSpPr txBox="1"/>
          <p:nvPr/>
        </p:nvSpPr>
        <p:spPr>
          <a:xfrm rot="10800000" flipH="1" flipV="1">
            <a:off x="4152573" y="4218117"/>
            <a:ext cx="3456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Costs</a:t>
            </a:r>
            <a:r>
              <a:rPr lang="en-US" sz="2400" baseline="-25000" dirty="0"/>
              <a:t>1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 Costs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Effects</a:t>
            </a:r>
            <a:r>
              <a:rPr lang="en-US" sz="2400" baseline="-25000" dirty="0"/>
              <a:t>1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 Effects</a:t>
            </a:r>
            <a:r>
              <a:rPr lang="en-US" sz="2400" baseline="-25000" dirty="0"/>
              <a:t>2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152573" y="4823923"/>
            <a:ext cx="34565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4654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Among Alternative Interventions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71" y="1372530"/>
            <a:ext cx="9062358" cy="4554297"/>
          </a:xfrm>
        </p:spPr>
      </p:pic>
    </p:spTree>
    <p:extLst>
      <p:ext uri="{BB962C8B-B14F-4D97-AF65-F5344CB8AC3E}">
        <p14:creationId xmlns:p14="http://schemas.microsoft.com/office/powerpoint/2010/main" val="16237580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Treatment for Chlamydia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029" y="1479550"/>
            <a:ext cx="7200899" cy="4396129"/>
          </a:xfrm>
        </p:spPr>
      </p:pic>
    </p:spTree>
    <p:extLst>
      <p:ext uri="{BB962C8B-B14F-4D97-AF65-F5344CB8AC3E}">
        <p14:creationId xmlns:p14="http://schemas.microsoft.com/office/powerpoint/2010/main" val="15773127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795597"/>
            <a:ext cx="6129322" cy="945210"/>
          </a:xfrm>
        </p:spPr>
        <p:txBody>
          <a:bodyPr>
            <a:normAutofit fontScale="90000"/>
          </a:bodyPr>
          <a:lstStyle/>
          <a:p>
            <a:r>
              <a:rPr lang="en-US" dirty="0"/>
              <a:t>Alternatives to cost-benefit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1988912"/>
            <a:ext cx="4668157" cy="243613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• Years of life gained </a:t>
            </a:r>
          </a:p>
          <a:p>
            <a:pPr marL="0" indent="0">
              <a:buNone/>
            </a:pPr>
            <a:r>
              <a:rPr lang="en-US" dirty="0"/>
              <a:t>• Lives saved </a:t>
            </a:r>
          </a:p>
          <a:p>
            <a:pPr marL="0" indent="0">
              <a:buNone/>
            </a:pPr>
            <a:r>
              <a:rPr lang="en-US" dirty="0"/>
              <a:t>• Successful treatments </a:t>
            </a:r>
          </a:p>
          <a:p>
            <a:pPr marL="0" indent="0">
              <a:buNone/>
            </a:pPr>
            <a:r>
              <a:rPr lang="en-US" dirty="0"/>
              <a:t>• Cases of illness avoided </a:t>
            </a:r>
          </a:p>
          <a:p>
            <a:pPr marL="0" indent="0">
              <a:buNone/>
            </a:pPr>
            <a:r>
              <a:rPr lang="en-US" dirty="0"/>
              <a:t>• Intermediate outcomes gained</a:t>
            </a:r>
          </a:p>
        </p:txBody>
      </p:sp>
    </p:spTree>
    <p:extLst>
      <p:ext uri="{BB962C8B-B14F-4D97-AF65-F5344CB8AC3E}">
        <p14:creationId xmlns:p14="http://schemas.microsoft.com/office/powerpoint/2010/main" val="20201772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542" y="877240"/>
            <a:ext cx="10515600" cy="945210"/>
          </a:xfrm>
        </p:spPr>
        <p:txBody>
          <a:bodyPr/>
          <a:lstStyle/>
          <a:p>
            <a:r>
              <a:rPr lang="en-US" dirty="0"/>
              <a:t>Direct Costs in Healthcare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50900" y="2171700"/>
            <a:ext cx="8815614" cy="323305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OPD visits cost</a:t>
            </a:r>
          </a:p>
          <a:p>
            <a:r>
              <a:rPr lang="en-US" dirty="0"/>
              <a:t>Diagnostic testing</a:t>
            </a:r>
          </a:p>
          <a:p>
            <a:r>
              <a:rPr lang="en-US" dirty="0"/>
              <a:t>Durable and nondurable medical </a:t>
            </a:r>
            <a:r>
              <a:rPr lang="en-US" dirty="0" err="1"/>
              <a:t>equipments</a:t>
            </a:r>
            <a:endParaRPr lang="en-US" dirty="0"/>
          </a:p>
          <a:p>
            <a:r>
              <a:rPr lang="en-US" dirty="0"/>
              <a:t>Hospital, nursing home and home health care services</a:t>
            </a:r>
          </a:p>
          <a:p>
            <a:r>
              <a:rPr lang="en-US" dirty="0"/>
              <a:t>Medications, immunizations</a:t>
            </a:r>
          </a:p>
          <a:p>
            <a:r>
              <a:rPr lang="en-US" dirty="0"/>
              <a:t>Physicians and other professionals</a:t>
            </a:r>
          </a:p>
          <a:p>
            <a:r>
              <a:rPr lang="en-US" dirty="0"/>
              <a:t>Treatment of general medical conditions attributed to condition</a:t>
            </a:r>
          </a:p>
        </p:txBody>
      </p:sp>
    </p:spTree>
    <p:extLst>
      <p:ext uri="{BB962C8B-B14F-4D97-AF65-F5344CB8AC3E}">
        <p14:creationId xmlns:p14="http://schemas.microsoft.com/office/powerpoint/2010/main" val="32977799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956" y="387384"/>
            <a:ext cx="6154058" cy="945210"/>
          </a:xfrm>
        </p:spPr>
        <p:txBody>
          <a:bodyPr>
            <a:normAutofit fontScale="90000"/>
          </a:bodyPr>
          <a:lstStyle/>
          <a:p>
            <a:r>
              <a:rPr lang="en-US" dirty="0"/>
              <a:t>Indirect Costs in Healthcare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14685" y="1332594"/>
            <a:ext cx="10840357" cy="4934404"/>
          </a:xfrm>
        </p:spPr>
        <p:txBody>
          <a:bodyPr numCol="2">
            <a:normAutofit fontScale="92500"/>
          </a:bodyPr>
          <a:lstStyle/>
          <a:p>
            <a:r>
              <a:rPr lang="en-US" dirty="0"/>
              <a:t>Absenteeism of employees who care for Patients</a:t>
            </a:r>
          </a:p>
          <a:p>
            <a:r>
              <a:rPr lang="en-US" dirty="0"/>
              <a:t>Care provided by </a:t>
            </a:r>
            <a:r>
              <a:rPr lang="en-US" dirty="0" err="1"/>
              <a:t>spportive</a:t>
            </a:r>
            <a:r>
              <a:rPr lang="en-US" dirty="0"/>
              <a:t> caregivers</a:t>
            </a:r>
          </a:p>
          <a:p>
            <a:r>
              <a:rPr lang="en-US" dirty="0"/>
              <a:t>Cessation of work</a:t>
            </a:r>
          </a:p>
          <a:p>
            <a:r>
              <a:rPr lang="en-US" dirty="0"/>
              <a:t>Patients health education</a:t>
            </a:r>
          </a:p>
          <a:p>
            <a:r>
              <a:rPr lang="en-US" dirty="0"/>
              <a:t>Financial assistance to persons with chronic disease</a:t>
            </a:r>
          </a:p>
          <a:p>
            <a:r>
              <a:rPr lang="en-US" dirty="0"/>
              <a:t>Household preventive control measures</a:t>
            </a:r>
          </a:p>
          <a:p>
            <a:r>
              <a:rPr lang="en-US" dirty="0"/>
              <a:t>Housekeeping assistance needed because of disease</a:t>
            </a:r>
          </a:p>
          <a:p>
            <a:r>
              <a:rPr lang="en-US" dirty="0"/>
              <a:t>Loss of productivity at work</a:t>
            </a:r>
          </a:p>
          <a:p>
            <a:r>
              <a:rPr lang="en-US" dirty="0"/>
              <a:t>Pain and suffering, quality of life</a:t>
            </a:r>
          </a:p>
          <a:p>
            <a:r>
              <a:rPr lang="en-US" dirty="0"/>
              <a:t>Research and construction of healthcare facilities</a:t>
            </a:r>
          </a:p>
          <a:p>
            <a:r>
              <a:rPr lang="en-US" dirty="0"/>
              <a:t>Restricted activity days</a:t>
            </a:r>
          </a:p>
          <a:p>
            <a:r>
              <a:rPr lang="en-US" dirty="0"/>
              <a:t>Transportation to and from healthcare visits</a:t>
            </a:r>
          </a:p>
          <a:p>
            <a:r>
              <a:rPr lang="en-US" dirty="0"/>
              <a:t>Unpaid household labor resulting </a:t>
            </a:r>
            <a:r>
              <a:rPr lang="en-US"/>
              <a:t>from diseases /premature </a:t>
            </a:r>
            <a:r>
              <a:rPr lang="en-US" dirty="0"/>
              <a:t>death</a:t>
            </a:r>
          </a:p>
          <a:p>
            <a:r>
              <a:rPr lang="en-US" dirty="0"/>
              <a:t>Value of lost future earnings from paid market</a:t>
            </a:r>
          </a:p>
        </p:txBody>
      </p:sp>
    </p:spTree>
    <p:extLst>
      <p:ext uri="{BB962C8B-B14F-4D97-AF65-F5344CB8AC3E}">
        <p14:creationId xmlns:p14="http://schemas.microsoft.com/office/powerpoint/2010/main" val="13947424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 on Healthcare Financial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Understanding Healthcare Financial Management</a:t>
            </a:r>
            <a:endParaRPr lang="en-US" dirty="0"/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https://books.google.bg/books?id=QhgIDAAAQBAJ&amp;pg=PT58&amp;lpg=PT58&amp;dq=Ingredients+of+healthcare+financial+management&amp;source=bl&amp;ots=GkrCbjMJ6E&amp;sig=frFVow0RLIJlEW3BRjirvooG0mE&amp;hl=en&amp;sa=X&amp;ved=0ahUKEwiSipX_oIDTAhXEuhQKHTPvALQQ6AEIPjAD#v=onepage&amp;q=Ingredients%20of%20healthcare%20financial%20management&amp;f=false</a:t>
            </a:r>
          </a:p>
          <a:p>
            <a:pPr marL="0" indent="0">
              <a:buNone/>
            </a:pPr>
            <a:r>
              <a:rPr lang="en-US" b="1" dirty="0"/>
              <a:t>Understanding Healthcare Financial Management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http://www.ache.org/pubs/chap1-3gapenski5th.pdf</a:t>
            </a:r>
            <a:endParaRPr lang="en-US" sz="2000" dirty="0"/>
          </a:p>
          <a:p>
            <a:pPr marL="0" indent="0">
              <a:buNone/>
            </a:pPr>
            <a:r>
              <a:rPr lang="en-US" dirty="0"/>
              <a:t>More info at: </a:t>
            </a:r>
            <a:r>
              <a:rPr lang="en-US" b="1" dirty="0"/>
              <a:t>Healthcare Financial Management Association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https://</a:t>
            </a:r>
            <a:r>
              <a:rPr lang="en-US" sz="2000" dirty="0" err="1">
                <a:solidFill>
                  <a:srgbClr val="0070C0"/>
                </a:solidFill>
              </a:rPr>
              <a:t>www.hfma.org</a:t>
            </a:r>
            <a:r>
              <a:rPr lang="en-US" sz="2000" dirty="0">
                <a:solidFill>
                  <a:srgbClr val="0070C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80277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50900" y="770964"/>
            <a:ext cx="10515600" cy="1165411"/>
          </a:xfrm>
          <a:noFill/>
          <a:ln/>
        </p:spPr>
        <p:txBody>
          <a:bodyPr anchor="b">
            <a:normAutofit fontScale="90000"/>
          </a:bodyPr>
          <a:lstStyle/>
          <a:p>
            <a:r>
              <a:rPr lang="en-US" altLang="x-none"/>
              <a:t>Accounting as an Aid to</a:t>
            </a:r>
            <a:br>
              <a:rPr lang="en-US" altLang="x-none"/>
            </a:br>
            <a:r>
              <a:rPr lang="en-US" altLang="x-none"/>
              <a:t>Decision Making</a:t>
            </a:r>
          </a:p>
        </p:txBody>
      </p:sp>
      <p:sp>
        <p:nvSpPr>
          <p:cNvPr id="156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0900" y="2346906"/>
            <a:ext cx="10714328" cy="1652269"/>
          </a:xfrm>
          <a:noFill/>
          <a:ln/>
        </p:spPr>
        <p:txBody>
          <a:bodyPr>
            <a:normAutofit lnSpcReduction="10000"/>
          </a:bodyPr>
          <a:lstStyle/>
          <a:p>
            <a:r>
              <a:rPr lang="en-US" altLang="x-none" dirty="0"/>
              <a:t>Accounting helps in decision making by showing where and when money has been spent, by evaluating performance, and by showing the implications of choosing one plan instead of another.</a:t>
            </a:r>
          </a:p>
          <a:p>
            <a:r>
              <a:rPr lang="en-US" altLang="x-none" dirty="0"/>
              <a:t>Fundamental relationships in the decision-making process:</a:t>
            </a:r>
          </a:p>
        </p:txBody>
      </p:sp>
      <p:sp>
        <p:nvSpPr>
          <p:cNvPr id="1561604" name="Rectangle 4"/>
          <p:cNvSpPr>
            <a:spLocks noChangeArrowheads="1"/>
          </p:cNvSpPr>
          <p:nvPr/>
        </p:nvSpPr>
        <p:spPr bwMode="auto">
          <a:xfrm>
            <a:off x="1159993" y="4409707"/>
            <a:ext cx="1587500" cy="12065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x-none" dirty="0"/>
              <a:t>Event</a:t>
            </a:r>
            <a:endParaRPr lang="en-US" dirty="0"/>
          </a:p>
        </p:txBody>
      </p:sp>
      <p:sp>
        <p:nvSpPr>
          <p:cNvPr id="1561605" name="Rectangle 5"/>
          <p:cNvSpPr>
            <a:spLocks noChangeArrowheads="1"/>
          </p:cNvSpPr>
          <p:nvPr/>
        </p:nvSpPr>
        <p:spPr bwMode="auto">
          <a:xfrm>
            <a:off x="3601705" y="4409707"/>
            <a:ext cx="1587500" cy="1206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x-none" dirty="0"/>
              <a:t>Accountant’s</a:t>
            </a:r>
          </a:p>
          <a:p>
            <a:pPr algn="ctr"/>
            <a:r>
              <a:rPr lang="en-US" altLang="x-none" dirty="0"/>
              <a:t>analysis and</a:t>
            </a:r>
          </a:p>
          <a:p>
            <a:pPr algn="ctr"/>
            <a:r>
              <a:rPr lang="en-US" altLang="x-none" dirty="0"/>
              <a:t>recording</a:t>
            </a:r>
          </a:p>
        </p:txBody>
      </p:sp>
      <p:sp>
        <p:nvSpPr>
          <p:cNvPr id="1561606" name="Rectangle 6"/>
          <p:cNvSpPr>
            <a:spLocks noChangeArrowheads="1"/>
          </p:cNvSpPr>
          <p:nvPr/>
        </p:nvSpPr>
        <p:spPr bwMode="auto">
          <a:xfrm>
            <a:off x="6009737" y="4409707"/>
            <a:ext cx="1587500" cy="1206500"/>
          </a:xfrm>
          <a:prstGeom prst="rect">
            <a:avLst/>
          </a:prstGeom>
          <a:solidFill>
            <a:srgbClr val="C00000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x-none" dirty="0">
                <a:solidFill>
                  <a:schemeClr val="bg1"/>
                </a:solidFill>
              </a:rPr>
              <a:t>Financial</a:t>
            </a:r>
          </a:p>
          <a:p>
            <a:pPr algn="ctr"/>
            <a:r>
              <a:rPr lang="en-US" altLang="x-none" dirty="0">
                <a:solidFill>
                  <a:schemeClr val="bg1"/>
                </a:solidFill>
              </a:rPr>
              <a:t>statements</a:t>
            </a:r>
          </a:p>
        </p:txBody>
      </p:sp>
      <p:sp>
        <p:nvSpPr>
          <p:cNvPr id="1561607" name="Rectangle 7"/>
          <p:cNvSpPr>
            <a:spLocks noChangeArrowheads="1"/>
          </p:cNvSpPr>
          <p:nvPr/>
        </p:nvSpPr>
        <p:spPr bwMode="auto">
          <a:xfrm>
            <a:off x="8408547" y="4409707"/>
            <a:ext cx="1511300" cy="12065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x-none">
                <a:solidFill>
                  <a:schemeClr val="bg1"/>
                </a:solidFill>
              </a:rPr>
              <a:t>Users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561612" name="AutoShape 12"/>
          <p:cNvSpPr>
            <a:spLocks noChangeArrowheads="1"/>
          </p:cNvSpPr>
          <p:nvPr/>
        </p:nvSpPr>
        <p:spPr bwMode="auto">
          <a:xfrm>
            <a:off x="3045555" y="4874733"/>
            <a:ext cx="394252" cy="276448"/>
          </a:xfrm>
          <a:prstGeom prst="rightArrow">
            <a:avLst>
              <a:gd name="adj1" fmla="val 50000"/>
              <a:gd name="adj2" fmla="val 103994"/>
            </a:avLst>
          </a:prstGeom>
          <a:solidFill>
            <a:srgbClr val="C00000"/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5454135" y="4874733"/>
            <a:ext cx="394252" cy="276448"/>
          </a:xfrm>
          <a:prstGeom prst="rightArrow">
            <a:avLst>
              <a:gd name="adj1" fmla="val 50000"/>
              <a:gd name="adj2" fmla="val 103994"/>
            </a:avLst>
          </a:prstGeom>
          <a:solidFill>
            <a:srgbClr val="C00000"/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7857754" y="4874733"/>
            <a:ext cx="394252" cy="276448"/>
          </a:xfrm>
          <a:prstGeom prst="rightArrow">
            <a:avLst>
              <a:gd name="adj1" fmla="val 50000"/>
              <a:gd name="adj2" fmla="val 103994"/>
            </a:avLst>
          </a:prstGeom>
          <a:solidFill>
            <a:srgbClr val="C00000"/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2918"/>
      </p:ext>
    </p:extLst>
  </p:cSld>
  <p:clrMapOvr>
    <a:masterClrMapping/>
  </p:clrMapOvr>
  <p:transition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9178" y="594008"/>
            <a:ext cx="3597853" cy="19739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Accounting</a:t>
            </a:r>
            <a:br>
              <a:rPr lang="en-US" dirty="0"/>
            </a:br>
            <a:r>
              <a:rPr lang="en-US" dirty="0"/>
              <a:t>An Information Process</a:t>
            </a:r>
          </a:p>
        </p:txBody>
      </p:sp>
      <p:sp>
        <p:nvSpPr>
          <p:cNvPr id="2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A0228-B32F-BC44-AEB1-8BD34131AB48}" type="slidenum">
              <a:rPr lang="en-US" altLang="x-none"/>
              <a:pPr/>
              <a:t>7</a:t>
            </a:fld>
            <a:endParaRPr lang="en-US" altLang="x-none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228144" y="5358448"/>
            <a:ext cx="2408238" cy="829330"/>
          </a:xfrm>
          <a:prstGeom prst="rect">
            <a:avLst/>
          </a:prstGeom>
          <a:solidFill>
            <a:schemeClr val="bg2"/>
          </a:solidFill>
          <a:ln w="38100" cmpd="dbl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x-none" sz="2000" b="1" dirty="0">
                <a:solidFill>
                  <a:srgbClr val="C00000"/>
                </a:solidFill>
              </a:rPr>
              <a:t>Reports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228144" y="966492"/>
            <a:ext cx="2408238" cy="8334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x-none" b="1" dirty="0"/>
              <a:t>Identification</a:t>
            </a:r>
          </a:p>
          <a:p>
            <a:pPr algn="ctr"/>
            <a:r>
              <a:rPr lang="en-US" altLang="x-none" b="1" dirty="0"/>
              <a:t>of Users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5228144" y="2358636"/>
            <a:ext cx="2408238" cy="10620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x-none" b="1" dirty="0"/>
              <a:t>User</a:t>
            </a:r>
          </a:p>
          <a:p>
            <a:pPr algn="ctr"/>
            <a:r>
              <a:rPr lang="en-US" altLang="x-none" b="1" dirty="0"/>
              <a:t>Information</a:t>
            </a:r>
          </a:p>
          <a:p>
            <a:pPr algn="ctr"/>
            <a:r>
              <a:rPr lang="en-US" altLang="x-none" b="1" dirty="0"/>
              <a:t>Needs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5228144" y="3948850"/>
            <a:ext cx="2408238" cy="825500"/>
          </a:xfrm>
          <a:prstGeom prst="rect">
            <a:avLst/>
          </a:prstGeom>
          <a:solidFill>
            <a:srgbClr val="C00000"/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x-none" b="1" dirty="0">
                <a:solidFill>
                  <a:schemeClr val="bg1"/>
                </a:solidFill>
              </a:rPr>
              <a:t>Accounting</a:t>
            </a:r>
          </a:p>
          <a:p>
            <a:pPr algn="ctr"/>
            <a:r>
              <a:rPr lang="en-US" altLang="x-none" b="1" dirty="0">
                <a:solidFill>
                  <a:schemeClr val="bg1"/>
                </a:solidFill>
              </a:rPr>
              <a:t>System</a:t>
            </a:r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 rot="16200000" flipH="1">
            <a:off x="6214617" y="4920448"/>
            <a:ext cx="435293" cy="292100"/>
          </a:xfrm>
          <a:prstGeom prst="rightArrow">
            <a:avLst>
              <a:gd name="adj1" fmla="val 50000"/>
              <a:gd name="adj2" fmla="val 102183"/>
            </a:avLst>
          </a:prstGeom>
          <a:solidFill>
            <a:srgbClr val="C00000"/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2236131" y="3950934"/>
            <a:ext cx="2120900" cy="8255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dirty="0"/>
              <a:t>Economic Data</a:t>
            </a:r>
          </a:p>
          <a:p>
            <a:pPr algn="ctr"/>
            <a:r>
              <a:rPr lang="en-US" dirty="0"/>
              <a:t>and Activities</a:t>
            </a: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8615325" y="5358448"/>
            <a:ext cx="2816223" cy="825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2000" b="1" dirty="0"/>
              <a:t>User Decisions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325" y="3420516"/>
            <a:ext cx="2816223" cy="1863040"/>
          </a:xfrm>
          <a:prstGeom prst="rect">
            <a:avLst/>
          </a:prstGeom>
        </p:spPr>
      </p:pic>
      <p:sp>
        <p:nvSpPr>
          <p:cNvPr id="29" name="AutoShape 12"/>
          <p:cNvSpPr>
            <a:spLocks noChangeArrowheads="1"/>
          </p:cNvSpPr>
          <p:nvPr/>
        </p:nvSpPr>
        <p:spPr bwMode="auto">
          <a:xfrm rot="16200000" flipH="1">
            <a:off x="6214617" y="3533703"/>
            <a:ext cx="435293" cy="292100"/>
          </a:xfrm>
          <a:prstGeom prst="rightArrow">
            <a:avLst>
              <a:gd name="adj1" fmla="val 50000"/>
              <a:gd name="adj2" fmla="val 102183"/>
            </a:avLst>
          </a:prstGeom>
          <a:solidFill>
            <a:srgbClr val="C00000"/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utoShape 12"/>
          <p:cNvSpPr>
            <a:spLocks noChangeArrowheads="1"/>
          </p:cNvSpPr>
          <p:nvPr/>
        </p:nvSpPr>
        <p:spPr bwMode="auto">
          <a:xfrm rot="10800000" flipH="1">
            <a:off x="4620466" y="4215550"/>
            <a:ext cx="435293" cy="292100"/>
          </a:xfrm>
          <a:prstGeom prst="rightArrow">
            <a:avLst>
              <a:gd name="adj1" fmla="val 50000"/>
              <a:gd name="adj2" fmla="val 102183"/>
            </a:avLst>
          </a:prstGeom>
          <a:solidFill>
            <a:srgbClr val="C00000"/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12"/>
          <p:cNvSpPr>
            <a:spLocks noChangeArrowheads="1"/>
          </p:cNvSpPr>
          <p:nvPr/>
        </p:nvSpPr>
        <p:spPr bwMode="auto">
          <a:xfrm rot="16200000" flipH="1">
            <a:off x="6227317" y="1956722"/>
            <a:ext cx="435293" cy="292100"/>
          </a:xfrm>
          <a:prstGeom prst="rightArrow">
            <a:avLst>
              <a:gd name="adj1" fmla="val 50000"/>
              <a:gd name="adj2" fmla="val 102183"/>
            </a:avLst>
          </a:prstGeom>
          <a:solidFill>
            <a:srgbClr val="C00000"/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AutoShape 12"/>
          <p:cNvSpPr>
            <a:spLocks noChangeArrowheads="1"/>
          </p:cNvSpPr>
          <p:nvPr/>
        </p:nvSpPr>
        <p:spPr bwMode="auto">
          <a:xfrm rot="10800000" flipH="1">
            <a:off x="7908207" y="5625148"/>
            <a:ext cx="435293" cy="292100"/>
          </a:xfrm>
          <a:prstGeom prst="rightArrow">
            <a:avLst>
              <a:gd name="adj1" fmla="val 50000"/>
              <a:gd name="adj2" fmla="val 102183"/>
            </a:avLst>
          </a:prstGeom>
          <a:solidFill>
            <a:srgbClr val="C00000"/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190" y="5121955"/>
            <a:ext cx="1504549" cy="150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37349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637" y="613394"/>
            <a:ext cx="7342234" cy="945210"/>
          </a:xfrm>
        </p:spPr>
        <p:txBody>
          <a:bodyPr>
            <a:normAutofit fontScale="90000"/>
          </a:bodyPr>
          <a:lstStyle/>
          <a:p>
            <a:r>
              <a:rPr lang="en-US" altLang="x-none" dirty="0"/>
              <a:t>Users of Accounting Information</a:t>
            </a:r>
            <a:endParaRPr lang="en-US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solidFill>
            <a:schemeClr val="bg2"/>
          </a:solidFill>
        </p:spPr>
        <p:txBody>
          <a:bodyPr/>
          <a:lstStyle/>
          <a:p>
            <a:fld id="{0ABD8C21-683D-8A45-ACE8-A9E345DFD67D}" type="slidenum">
              <a:rPr lang="en-US" altLang="x-none" sz="2800">
                <a:solidFill>
                  <a:schemeClr val="tx1"/>
                </a:solidFill>
              </a:rPr>
              <a:pPr/>
              <a:t>8</a:t>
            </a:fld>
            <a:endParaRPr lang="en-US" altLang="x-none" sz="2800">
              <a:solidFill>
                <a:schemeClr val="tx1"/>
              </a:solidFill>
            </a:endParaRPr>
          </a:p>
        </p:txBody>
      </p:sp>
      <p:sp>
        <p:nvSpPr>
          <p:cNvPr id="1592322" name="Rectangle 1026"/>
          <p:cNvSpPr>
            <a:spLocks noChangeArrowheads="1"/>
          </p:cNvSpPr>
          <p:nvPr/>
        </p:nvSpPr>
        <p:spPr bwMode="auto">
          <a:xfrm>
            <a:off x="8633606" y="2452979"/>
            <a:ext cx="1416857" cy="5408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>
              <a:lnSpc>
                <a:spcPct val="85000"/>
              </a:lnSpc>
            </a:pPr>
            <a:r>
              <a:rPr lang="en-US" altLang="x-none" sz="2000" dirty="0"/>
              <a:t>Individuals</a:t>
            </a:r>
            <a:endParaRPr lang="en-US" altLang="x-none" sz="2400" dirty="0"/>
          </a:p>
        </p:txBody>
      </p:sp>
      <p:sp>
        <p:nvSpPr>
          <p:cNvPr id="1592323" name="Rectangle 1027"/>
          <p:cNvSpPr>
            <a:spLocks noChangeArrowheads="1"/>
          </p:cNvSpPr>
          <p:nvPr/>
        </p:nvSpPr>
        <p:spPr bwMode="auto">
          <a:xfrm>
            <a:off x="1727861" y="2531655"/>
            <a:ext cx="1414529" cy="462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>
              <a:lnSpc>
                <a:spcPct val="85000"/>
              </a:lnSpc>
            </a:pPr>
            <a:r>
              <a:rPr lang="en-US" altLang="x-none" sz="2000"/>
              <a:t>Businesses</a:t>
            </a:r>
          </a:p>
        </p:txBody>
      </p:sp>
      <p:sp>
        <p:nvSpPr>
          <p:cNvPr id="1592324" name="Rectangle 1028"/>
          <p:cNvSpPr>
            <a:spLocks noChangeArrowheads="1"/>
          </p:cNvSpPr>
          <p:nvPr/>
        </p:nvSpPr>
        <p:spPr bwMode="auto">
          <a:xfrm>
            <a:off x="9382125" y="3765870"/>
            <a:ext cx="1661102" cy="706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>
              <a:lnSpc>
                <a:spcPct val="85000"/>
              </a:lnSpc>
            </a:pPr>
            <a:r>
              <a:rPr lang="en-US" altLang="x-none" sz="2000" dirty="0"/>
              <a:t>Investors and</a:t>
            </a:r>
          </a:p>
          <a:p>
            <a:pPr>
              <a:lnSpc>
                <a:spcPct val="85000"/>
              </a:lnSpc>
            </a:pPr>
            <a:r>
              <a:rPr lang="en-US" altLang="x-none" sz="2000" dirty="0"/>
              <a:t>creditors</a:t>
            </a:r>
          </a:p>
        </p:txBody>
      </p:sp>
      <p:sp>
        <p:nvSpPr>
          <p:cNvPr id="1592325" name="Rectangle 1029"/>
          <p:cNvSpPr>
            <a:spLocks noChangeArrowheads="1"/>
          </p:cNvSpPr>
          <p:nvPr/>
        </p:nvSpPr>
        <p:spPr bwMode="auto">
          <a:xfrm>
            <a:off x="255319" y="3761007"/>
            <a:ext cx="2373610" cy="71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r">
              <a:lnSpc>
                <a:spcPct val="85000"/>
              </a:lnSpc>
            </a:pPr>
            <a:r>
              <a:rPr lang="en-US" altLang="x-none" sz="2000" dirty="0"/>
              <a:t>Government</a:t>
            </a:r>
          </a:p>
          <a:p>
            <a:pPr algn="r">
              <a:lnSpc>
                <a:spcPct val="85000"/>
              </a:lnSpc>
            </a:pPr>
            <a:r>
              <a:rPr lang="en-US" altLang="x-none" sz="2000" dirty="0"/>
              <a:t>regulatory agencies</a:t>
            </a:r>
          </a:p>
        </p:txBody>
      </p:sp>
      <p:sp>
        <p:nvSpPr>
          <p:cNvPr id="1592326" name="Rectangle 1030"/>
          <p:cNvSpPr>
            <a:spLocks noChangeArrowheads="1"/>
          </p:cNvSpPr>
          <p:nvPr/>
        </p:nvSpPr>
        <p:spPr bwMode="auto">
          <a:xfrm>
            <a:off x="6453320" y="1758422"/>
            <a:ext cx="1453551" cy="71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>
              <a:lnSpc>
                <a:spcPct val="85000"/>
              </a:lnSpc>
            </a:pPr>
            <a:r>
              <a:rPr lang="en-US" altLang="x-none" sz="2000" dirty="0"/>
              <a:t>Taxing</a:t>
            </a:r>
          </a:p>
          <a:p>
            <a:pPr>
              <a:lnSpc>
                <a:spcPct val="85000"/>
              </a:lnSpc>
            </a:pPr>
            <a:r>
              <a:rPr lang="en-US" altLang="x-none" sz="2000" dirty="0"/>
              <a:t>authorities</a:t>
            </a:r>
          </a:p>
        </p:txBody>
      </p:sp>
      <p:sp>
        <p:nvSpPr>
          <p:cNvPr id="1592327" name="Rectangle 1031"/>
          <p:cNvSpPr>
            <a:spLocks noChangeArrowheads="1"/>
          </p:cNvSpPr>
          <p:nvPr/>
        </p:nvSpPr>
        <p:spPr bwMode="auto">
          <a:xfrm>
            <a:off x="4014236" y="1758422"/>
            <a:ext cx="1660189" cy="6772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r">
              <a:lnSpc>
                <a:spcPct val="85000"/>
              </a:lnSpc>
            </a:pPr>
            <a:r>
              <a:rPr lang="en-US" altLang="x-none" sz="2000" dirty="0"/>
              <a:t>Nonprofit</a:t>
            </a:r>
          </a:p>
          <a:p>
            <a:pPr algn="r">
              <a:lnSpc>
                <a:spcPct val="85000"/>
              </a:lnSpc>
            </a:pPr>
            <a:r>
              <a:rPr lang="en-US" altLang="x-none" sz="2000" dirty="0"/>
              <a:t>organizations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985" y="3007546"/>
            <a:ext cx="5481583" cy="293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700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9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9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9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9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9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2322" grpId="0"/>
      <p:bldP spid="1592323" grpId="0"/>
      <p:bldP spid="1592324" grpId="0"/>
      <p:bldP spid="1592325" grpId="0"/>
      <p:bldP spid="1592326" grpId="0"/>
      <p:bldP spid="15923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AB2F7-99E1-AC44-BBB5-581300F928F4}" type="slidenum">
              <a:rPr lang="en-US" altLang="x-none"/>
              <a:pPr/>
              <a:t>9</a:t>
            </a:fld>
            <a:endParaRPr lang="en-US" altLang="x-none"/>
          </a:p>
        </p:txBody>
      </p:sp>
      <p:sp>
        <p:nvSpPr>
          <p:cNvPr id="1348610" name="Rectangle 3074"/>
          <p:cNvSpPr>
            <a:spLocks noChangeArrowheads="1"/>
          </p:cNvSpPr>
          <p:nvPr/>
        </p:nvSpPr>
        <p:spPr bwMode="auto">
          <a:xfrm>
            <a:off x="2163627" y="2524314"/>
            <a:ext cx="3369267" cy="206318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13500000" algn="ctr" rotWithShape="0">
              <a:schemeClr val="tx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altLang="x-none" sz="3200" b="1" i="1" dirty="0">
                <a:solidFill>
                  <a:srgbClr val="C00000"/>
                </a:solidFill>
              </a:rPr>
              <a:t>External users</a:t>
            </a:r>
            <a:endParaRPr lang="en-US" altLang="x-none" sz="3200" b="1" dirty="0">
              <a:solidFill>
                <a:srgbClr val="C00000"/>
              </a:solidFill>
            </a:endParaRPr>
          </a:p>
          <a:p>
            <a:pPr algn="ctr"/>
            <a:r>
              <a:rPr lang="en-US" altLang="x-none" sz="3200" dirty="0"/>
              <a:t>make decisions</a:t>
            </a:r>
          </a:p>
          <a:p>
            <a:pPr algn="ctr"/>
            <a:r>
              <a:rPr lang="en-US" altLang="x-none" sz="3200" b="1" i="1" dirty="0">
                <a:solidFill>
                  <a:srgbClr val="C00000"/>
                </a:solidFill>
              </a:rPr>
              <a:t>about</a:t>
            </a:r>
            <a:r>
              <a:rPr lang="en-US" altLang="x-none" sz="3200" dirty="0">
                <a:solidFill>
                  <a:srgbClr val="C00000"/>
                </a:solidFill>
              </a:rPr>
              <a:t> </a:t>
            </a:r>
            <a:r>
              <a:rPr lang="en-US" altLang="x-none" sz="3200" dirty="0"/>
              <a:t>the entity.</a:t>
            </a:r>
          </a:p>
        </p:txBody>
      </p:sp>
      <p:sp>
        <p:nvSpPr>
          <p:cNvPr id="1348611" name="Rectangle 3075"/>
          <p:cNvSpPr>
            <a:spLocks noChangeArrowheads="1"/>
          </p:cNvSpPr>
          <p:nvPr/>
        </p:nvSpPr>
        <p:spPr bwMode="auto">
          <a:xfrm>
            <a:off x="6026259" y="2524314"/>
            <a:ext cx="3102243" cy="206318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13500000" algn="ctr" rotWithShape="0">
              <a:schemeClr val="tx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altLang="x-none" sz="3200" b="1" i="1" dirty="0">
                <a:solidFill>
                  <a:srgbClr val="C00000"/>
                </a:solidFill>
              </a:rPr>
              <a:t>Internal</a:t>
            </a:r>
            <a:r>
              <a:rPr lang="en-US" altLang="x-none" sz="3200" b="1" dirty="0">
                <a:solidFill>
                  <a:srgbClr val="C00000"/>
                </a:solidFill>
              </a:rPr>
              <a:t> </a:t>
            </a:r>
            <a:r>
              <a:rPr lang="en-US" altLang="x-none" sz="3200" b="1" i="1" dirty="0">
                <a:solidFill>
                  <a:srgbClr val="C00000"/>
                </a:solidFill>
              </a:rPr>
              <a:t>users</a:t>
            </a:r>
            <a:endParaRPr lang="en-US" altLang="x-none" sz="3200" b="1" dirty="0">
              <a:solidFill>
                <a:srgbClr val="C00000"/>
              </a:solidFill>
            </a:endParaRPr>
          </a:p>
          <a:p>
            <a:pPr algn="ctr"/>
            <a:r>
              <a:rPr lang="en-US" altLang="x-none" sz="3200" dirty="0"/>
              <a:t>make decisions</a:t>
            </a:r>
          </a:p>
          <a:p>
            <a:pPr algn="ctr"/>
            <a:r>
              <a:rPr lang="en-US" altLang="x-none" sz="3200" b="1" i="1" dirty="0">
                <a:solidFill>
                  <a:srgbClr val="C00000"/>
                </a:solidFill>
              </a:rPr>
              <a:t>for</a:t>
            </a:r>
            <a:r>
              <a:rPr lang="en-US" altLang="x-none" sz="3200" dirty="0">
                <a:solidFill>
                  <a:srgbClr val="C00000"/>
                </a:solidFill>
              </a:rPr>
              <a:t> </a:t>
            </a:r>
            <a:r>
              <a:rPr lang="en-US" altLang="x-none" sz="3200" dirty="0"/>
              <a:t>the entity.</a:t>
            </a:r>
          </a:p>
        </p:txBody>
      </p:sp>
      <p:sp>
        <p:nvSpPr>
          <p:cNvPr id="1348612" name="Rectangle 307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Users of Accounting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354631299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4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8610" grpId="0" animBg="1" autoUpdateAnimBg="0"/>
      <p:bldP spid="1348611" grpId="0" animBg="1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2087</Words>
  <Application>Microsoft Office PowerPoint</Application>
  <PresentationFormat>Widescreen</PresentationFormat>
  <Paragraphs>435</Paragraphs>
  <Slides>57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Arial</vt:lpstr>
      <vt:lpstr>Arial</vt:lpstr>
      <vt:lpstr>Bauhaus 93</vt:lpstr>
      <vt:lpstr>Calibri</vt:lpstr>
      <vt:lpstr>Calisto MT</vt:lpstr>
      <vt:lpstr>Mangal</vt:lpstr>
      <vt:lpstr>Tahoma</vt:lpstr>
      <vt:lpstr>Trebuchet MS</vt:lpstr>
      <vt:lpstr>Office Theme</vt:lpstr>
      <vt:lpstr>PowerPoint Presentation</vt:lpstr>
      <vt:lpstr>PowerPoint Presentation</vt:lpstr>
      <vt:lpstr>Plan of Lecture</vt:lpstr>
      <vt:lpstr>Accounting – The Language of Business</vt:lpstr>
      <vt:lpstr>Definitions of Accounting</vt:lpstr>
      <vt:lpstr>Accounting as an Aid to Decision Making</vt:lpstr>
      <vt:lpstr>Accounting An Information Process</vt:lpstr>
      <vt:lpstr>Users of Accounting Information</vt:lpstr>
      <vt:lpstr>Users of Accounting Information</vt:lpstr>
      <vt:lpstr>Management Accounting</vt:lpstr>
      <vt:lpstr>Assets</vt:lpstr>
      <vt:lpstr>Liability</vt:lpstr>
      <vt:lpstr>Classifying Assets and Liabilities</vt:lpstr>
      <vt:lpstr>Revenues</vt:lpstr>
      <vt:lpstr>Revenues</vt:lpstr>
      <vt:lpstr>Expenses</vt:lpstr>
      <vt:lpstr>Expenses</vt:lpstr>
      <vt:lpstr>Owner’s Equity</vt:lpstr>
      <vt:lpstr>Owner’s Equity</vt:lpstr>
      <vt:lpstr>Transactions that Affect Owner’s Equity</vt:lpstr>
      <vt:lpstr>Effects of Transactions on Owner’s Equity</vt:lpstr>
      <vt:lpstr>The Accounting Equation</vt:lpstr>
      <vt:lpstr>The Accounting Equation</vt:lpstr>
      <vt:lpstr>The Basic Accounting Equation</vt:lpstr>
      <vt:lpstr>Accounting as an Aid to Decision Making</vt:lpstr>
      <vt:lpstr>Abusive Accounting Practices Creative accounting practices</vt:lpstr>
      <vt:lpstr>The Recording Process</vt:lpstr>
      <vt:lpstr>The Financial Statements</vt:lpstr>
      <vt:lpstr>PowerPoint Presentation</vt:lpstr>
      <vt:lpstr>Information Reported on the Financial Statements</vt:lpstr>
      <vt:lpstr>Information Reported on the Financial Statements</vt:lpstr>
      <vt:lpstr>Income Statement (1)</vt:lpstr>
      <vt:lpstr>Income Statement (2)</vt:lpstr>
      <vt:lpstr>Income Statement (3)</vt:lpstr>
      <vt:lpstr>Income Statement Format</vt:lpstr>
      <vt:lpstr>Income Statement</vt:lpstr>
      <vt:lpstr>This is Paul</vt:lpstr>
      <vt:lpstr>Paul’s Guitar Shop, Inc. Income Statement</vt:lpstr>
      <vt:lpstr>PowerPoint Presentation</vt:lpstr>
      <vt:lpstr>The Balance Sheet </vt:lpstr>
      <vt:lpstr>The Balance Sheet </vt:lpstr>
      <vt:lpstr>Formats of Balance Sheets</vt:lpstr>
      <vt:lpstr>Balance Sheet Transactions</vt:lpstr>
      <vt:lpstr>The Balance Sheet</vt:lpstr>
      <vt:lpstr>The Balance Sheet</vt:lpstr>
      <vt:lpstr>Paul’s Guitar Shop, Inc. Balance Sheet</vt:lpstr>
      <vt:lpstr>Health Economic Analysis</vt:lpstr>
      <vt:lpstr>Investment appraisal techniques</vt:lpstr>
      <vt:lpstr>Cost Identification</vt:lpstr>
      <vt:lpstr>Example: Cost Identification of Herniorrhaphy</vt:lpstr>
      <vt:lpstr>Cost-Effectiveness Analysis</vt:lpstr>
      <vt:lpstr>Choosing Among Alternative Interventions</vt:lpstr>
      <vt:lpstr>Example: Treatment for Chlamydia</vt:lpstr>
      <vt:lpstr>Alternatives to cost-benefit analysis</vt:lpstr>
      <vt:lpstr>Direct Costs in Healthcare</vt:lpstr>
      <vt:lpstr>Indirect Costs in Healthcare</vt:lpstr>
      <vt:lpstr>Books on Healthcare Financial Management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Dr. Jazla Fadda</cp:lastModifiedBy>
  <cp:revision>14</cp:revision>
  <dcterms:created xsi:type="dcterms:W3CDTF">2018-03-18T14:21:48Z</dcterms:created>
  <dcterms:modified xsi:type="dcterms:W3CDTF">2018-09-13T19:11:06Z</dcterms:modified>
</cp:coreProperties>
</file>