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56" r:id="rId2"/>
    <p:sldId id="326" r:id="rId3"/>
    <p:sldId id="308" r:id="rId4"/>
    <p:sldId id="325" r:id="rId5"/>
    <p:sldId id="309" r:id="rId6"/>
    <p:sldId id="310" r:id="rId7"/>
    <p:sldId id="311" r:id="rId8"/>
    <p:sldId id="312" r:id="rId9"/>
    <p:sldId id="315" r:id="rId10"/>
    <p:sldId id="313" r:id="rId11"/>
    <p:sldId id="316" r:id="rId12"/>
    <p:sldId id="320" r:id="rId13"/>
    <p:sldId id="314" r:id="rId14"/>
    <p:sldId id="318" r:id="rId15"/>
    <p:sldId id="317" r:id="rId16"/>
    <p:sldId id="322" r:id="rId17"/>
    <p:sldId id="323" r:id="rId18"/>
    <p:sldId id="321" r:id="rId19"/>
    <p:sldId id="324" r:id="rId20"/>
    <p:sldId id="329" r:id="rId21"/>
    <p:sldId id="330" r:id="rId22"/>
    <p:sldId id="327" r:id="rId23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25"/>
    </p:embeddedFont>
    <p:embeddedFont>
      <p:font typeface="Algerian" panose="04020705040A02060702" pitchFamily="82" charset="0"/>
      <p:regular r:id="rId26"/>
    </p:embeddedFont>
    <p:embeddedFont>
      <p:font typeface="Bebas Neue" panose="020B0606020202050201" pitchFamily="34" charset="0"/>
      <p:regular r:id="rId27"/>
    </p:embeddedFont>
    <p:embeddedFont>
      <p:font typeface="Oxygen" panose="02000503000000000000" pitchFamily="2" charset="0"/>
      <p:regular r:id="rId28"/>
      <p:bold r:id="rId29"/>
    </p:embeddedFont>
    <p:embeddedFont>
      <p:font typeface="Oxygen Light" panose="02000303000000000000" pitchFamily="2" charset="0"/>
      <p:regular r:id="rId30"/>
      <p:bold r:id="rId31"/>
    </p:embeddedFont>
    <p:embeddedFont>
      <p:font typeface="Poiret One" panose="00000500000000000000" pitchFamily="2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98EC4-069F-4CBD-8707-F39D22E8733C}" v="4" dt="2022-10-31T20:55:05.304"/>
  </p1510:revLst>
</p1510:revInfo>
</file>

<file path=ppt/tableStyles.xml><?xml version="1.0" encoding="utf-8"?>
<a:tblStyleLst xmlns:a="http://schemas.openxmlformats.org/drawingml/2006/main" def="{4A349A90-31C2-4DFA-B443-49713FA17EBD}">
  <a:tblStyle styleId="{4A349A90-31C2-4DFA-B443-49713FA17E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336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YA BANSAL" userId="66ecccdc153815a6" providerId="LiveId" clId="{75598EC4-069F-4CBD-8707-F39D22E8733C}"/>
    <pc:docChg chg="modSld">
      <pc:chgData name="PRIYA BANSAL" userId="66ecccdc153815a6" providerId="LiveId" clId="{75598EC4-069F-4CBD-8707-F39D22E8733C}" dt="2022-10-31T20:55:05.304" v="53"/>
      <pc:docMkLst>
        <pc:docMk/>
      </pc:docMkLst>
      <pc:sldChg chg="modSp mod">
        <pc:chgData name="PRIYA BANSAL" userId="66ecccdc153815a6" providerId="LiveId" clId="{75598EC4-069F-4CBD-8707-F39D22E8733C}" dt="2022-10-31T20:51:52.258" v="25" actId="1076"/>
        <pc:sldMkLst>
          <pc:docMk/>
          <pc:sldMk cId="3920849545" sldId="312"/>
        </pc:sldMkLst>
        <pc:spChg chg="mod">
          <ac:chgData name="PRIYA BANSAL" userId="66ecccdc153815a6" providerId="LiveId" clId="{75598EC4-069F-4CBD-8707-F39D22E8733C}" dt="2022-10-31T20:49:21.590" v="3" actId="1076"/>
          <ac:spMkLst>
            <pc:docMk/>
            <pc:sldMk cId="3920849545" sldId="312"/>
            <ac:spMk id="2" creationId="{9069CE1E-A5FC-3FB5-B898-654E12CADD39}"/>
          </ac:spMkLst>
        </pc:spChg>
        <pc:spChg chg="mod">
          <ac:chgData name="PRIYA BANSAL" userId="66ecccdc153815a6" providerId="LiveId" clId="{75598EC4-069F-4CBD-8707-F39D22E8733C}" dt="2022-10-31T20:51:38.962" v="24" actId="1076"/>
          <ac:spMkLst>
            <pc:docMk/>
            <pc:sldMk cId="3920849545" sldId="312"/>
            <ac:spMk id="15" creationId="{39E8D210-0CB9-7FE1-5FB3-998F76915847}"/>
          </ac:spMkLst>
        </pc:spChg>
        <pc:grpChg chg="mod">
          <ac:chgData name="PRIYA BANSAL" userId="66ecccdc153815a6" providerId="LiveId" clId="{75598EC4-069F-4CBD-8707-F39D22E8733C}" dt="2022-10-31T20:49:32.212" v="6" actId="1076"/>
          <ac:grpSpMkLst>
            <pc:docMk/>
            <pc:sldMk cId="3920849545" sldId="312"/>
            <ac:grpSpMk id="17" creationId="{69FA8936-02C2-452B-6832-C6B008D047C2}"/>
          </ac:grpSpMkLst>
        </pc:grpChg>
        <pc:grpChg chg="mod">
          <ac:chgData name="PRIYA BANSAL" userId="66ecccdc153815a6" providerId="LiveId" clId="{75598EC4-069F-4CBD-8707-F39D22E8733C}" dt="2022-10-31T20:50:34.812" v="15" actId="14100"/>
          <ac:grpSpMkLst>
            <pc:docMk/>
            <pc:sldMk cId="3920849545" sldId="312"/>
            <ac:grpSpMk id="20" creationId="{C2E3BD00-7D24-6928-A53E-ADF5E3AEE7A5}"/>
          </ac:grpSpMkLst>
        </pc:grpChg>
        <pc:grpChg chg="mod">
          <ac:chgData name="PRIYA BANSAL" userId="66ecccdc153815a6" providerId="LiveId" clId="{75598EC4-069F-4CBD-8707-F39D22E8733C}" dt="2022-10-31T20:51:52.258" v="25" actId="1076"/>
          <ac:grpSpMkLst>
            <pc:docMk/>
            <pc:sldMk cId="3920849545" sldId="312"/>
            <ac:grpSpMk id="22" creationId="{D5B84DBC-C1CB-887F-67AE-938F5E781EFB}"/>
          </ac:grpSpMkLst>
        </pc:grpChg>
        <pc:picChg chg="mod">
          <ac:chgData name="PRIYA BANSAL" userId="66ecccdc153815a6" providerId="LiveId" clId="{75598EC4-069F-4CBD-8707-F39D22E8733C}" dt="2022-10-31T20:51:29.433" v="23" actId="1076"/>
          <ac:picMkLst>
            <pc:docMk/>
            <pc:sldMk cId="3920849545" sldId="312"/>
            <ac:picMk id="6" creationId="{8D704A38-9603-70C0-E1D7-12E313BDB04F}"/>
          </ac:picMkLst>
        </pc:picChg>
      </pc:sldChg>
      <pc:sldChg chg="modAnim">
        <pc:chgData name="PRIYA BANSAL" userId="66ecccdc153815a6" providerId="LiveId" clId="{75598EC4-069F-4CBD-8707-F39D22E8733C}" dt="2022-10-31T20:55:05.304" v="53"/>
        <pc:sldMkLst>
          <pc:docMk/>
          <pc:sldMk cId="1015825088" sldId="314"/>
        </pc:sldMkLst>
      </pc:sldChg>
      <pc:sldChg chg="modSp mod">
        <pc:chgData name="PRIYA BANSAL" userId="66ecccdc153815a6" providerId="LiveId" clId="{75598EC4-069F-4CBD-8707-F39D22E8733C}" dt="2022-10-31T20:54:34.022" v="49" actId="1076"/>
        <pc:sldMkLst>
          <pc:docMk/>
          <pc:sldMk cId="1430414351" sldId="315"/>
        </pc:sldMkLst>
        <pc:spChg chg="mod">
          <ac:chgData name="PRIYA BANSAL" userId="66ecccdc153815a6" providerId="LiveId" clId="{75598EC4-069F-4CBD-8707-F39D22E8733C}" dt="2022-10-31T20:53:57.727" v="43" actId="1076"/>
          <ac:spMkLst>
            <pc:docMk/>
            <pc:sldMk cId="1430414351" sldId="315"/>
            <ac:spMk id="14" creationId="{33CEB909-8419-CBB2-EEA2-9CC8A2401473}"/>
          </ac:spMkLst>
        </pc:spChg>
        <pc:spChg chg="mod">
          <ac:chgData name="PRIYA BANSAL" userId="66ecccdc153815a6" providerId="LiveId" clId="{75598EC4-069F-4CBD-8707-F39D22E8733C}" dt="2022-10-31T20:54:27.054" v="48" actId="208"/>
          <ac:spMkLst>
            <pc:docMk/>
            <pc:sldMk cId="1430414351" sldId="315"/>
            <ac:spMk id="18" creationId="{22BAAFDD-368C-997F-DCFC-F5E30CA8B02E}"/>
          </ac:spMkLst>
        </pc:spChg>
        <pc:grpChg chg="mod">
          <ac:chgData name="PRIYA BANSAL" userId="66ecccdc153815a6" providerId="LiveId" clId="{75598EC4-069F-4CBD-8707-F39D22E8733C}" dt="2022-10-31T20:54:20.375" v="47" actId="14100"/>
          <ac:grpSpMkLst>
            <pc:docMk/>
            <pc:sldMk cId="1430414351" sldId="315"/>
            <ac:grpSpMk id="16" creationId="{62F4F65F-8F91-F852-45B1-CAFD42F8BEE6}"/>
          </ac:grpSpMkLst>
        </pc:grpChg>
        <pc:grpChg chg="mod">
          <ac:chgData name="PRIYA BANSAL" userId="66ecccdc153815a6" providerId="LiveId" clId="{75598EC4-069F-4CBD-8707-F39D22E8733C}" dt="2022-10-31T20:54:10.347" v="45" actId="14100"/>
          <ac:grpSpMkLst>
            <pc:docMk/>
            <pc:sldMk cId="1430414351" sldId="315"/>
            <ac:grpSpMk id="19" creationId="{E9406128-A108-BE9A-C138-804E7C97DF16}"/>
          </ac:grpSpMkLst>
        </pc:grpChg>
        <pc:grpChg chg="mod">
          <ac:chgData name="PRIYA BANSAL" userId="66ecccdc153815a6" providerId="LiveId" clId="{75598EC4-069F-4CBD-8707-F39D22E8733C}" dt="2022-10-31T20:54:34.022" v="49" actId="1076"/>
          <ac:grpSpMkLst>
            <pc:docMk/>
            <pc:sldMk cId="1430414351" sldId="315"/>
            <ac:grpSpMk id="20" creationId="{A2EED3BB-1394-0AD0-8729-7D66B60CB09D}"/>
          </ac:grpSpMkLst>
        </pc:grpChg>
        <pc:picChg chg="mod">
          <ac:chgData name="PRIYA BANSAL" userId="66ecccdc153815a6" providerId="LiveId" clId="{75598EC4-069F-4CBD-8707-F39D22E8733C}" dt="2022-10-31T20:54:04.686" v="44" actId="14100"/>
          <ac:picMkLst>
            <pc:docMk/>
            <pc:sldMk cId="1430414351" sldId="315"/>
            <ac:picMk id="7" creationId="{F88D4140-2379-D915-7503-559BAC9E0330}"/>
          </ac:picMkLst>
        </pc:picChg>
        <pc:picChg chg="mod">
          <ac:chgData name="PRIYA BANSAL" userId="66ecccdc153815a6" providerId="LiveId" clId="{75598EC4-069F-4CBD-8707-F39D22E8733C}" dt="2022-10-31T20:54:27.054" v="48" actId="208"/>
          <ac:picMkLst>
            <pc:docMk/>
            <pc:sldMk cId="1430414351" sldId="315"/>
            <ac:picMk id="11" creationId="{8D991510-7BBB-5710-4672-80A50BDD17E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328691477721278"/>
          <c:y val="1.31740989909751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290"/>
      <c:depthPercent val="100"/>
      <c:rAngAx val="0"/>
      <c:perspective val="7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 duration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8C8D-48C5-A563-EC894EDC64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C8D-48C5-A563-EC894EDC64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8C8D-48C5-A563-EC894EDC64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C8D-48C5-A563-EC894EDC64C6}"/>
              </c:ext>
            </c:extLst>
          </c:dPt>
          <c:cat>
            <c:strRef>
              <c:f>Sheet1!$A$2:$A$5</c:f>
              <c:strCache>
                <c:ptCount val="4"/>
                <c:pt idx="0">
                  <c:v>Intro</c:v>
                </c:pt>
                <c:pt idx="1">
                  <c:v>Demo App</c:v>
                </c:pt>
                <c:pt idx="2">
                  <c:v>Cx Persona</c:v>
                </c:pt>
                <c:pt idx="3">
                  <c:v>Marketing strategies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0.3</c:v>
                </c:pt>
                <c:pt idx="1">
                  <c:v>2.2999999999999998</c:v>
                </c:pt>
                <c:pt idx="2">
                  <c:v>1.52</c:v>
                </c:pt>
                <c:pt idx="3">
                  <c:v>15.48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8D-48C5-A563-EC894EDC6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ldhabi" panose="01000000000000000000" pitchFamily="2" charset="-78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2615376163243031"/>
          <c:y val="0.18982856310594523"/>
          <c:w val="0.34683755624593499"/>
          <c:h val="0.7770559924934330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ldhabi" panose="01000000000000000000" pitchFamily="2" charset="-78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bg1">
          <a:lumMod val="2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5f85c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5f85ca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9000" y="970200"/>
            <a:ext cx="3852000" cy="24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4400" b="1"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9000" y="3380700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693050"/>
            <a:ext cx="6367800" cy="17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8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sz="1800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6" r:id="rId4"/>
    <p:sldLayoutId id="21474836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S0967-070X(96)00021-2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64ED7F-F5DC-94AE-522E-4167DD6AC342}"/>
              </a:ext>
            </a:extLst>
          </p:cNvPr>
          <p:cNvSpPr txBox="1"/>
          <p:nvPr/>
        </p:nvSpPr>
        <p:spPr>
          <a:xfrm>
            <a:off x="670639" y="-50090"/>
            <a:ext cx="2138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b="1" dirty="0">
                <a:solidFill>
                  <a:schemeClr val="bg1"/>
                </a:solidFill>
                <a:latin typeface="Algerian" panose="04020705040A02060702" pitchFamily="82" charset="0"/>
                <a:cs typeface="Aldhabi" panose="01000000000000000000" pitchFamily="2" charset="-78"/>
              </a:rPr>
              <a:t>BINC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F76DD6D1-E912-4CA9-410D-7AFA3E2F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" y="865553"/>
            <a:ext cx="725002" cy="6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9A42017-B14B-46A4-C2EB-6B3897E5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7" y="926547"/>
            <a:ext cx="577129" cy="5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4E4BD3C7-543F-70E3-1317-88CB012C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48" y="942727"/>
            <a:ext cx="561261" cy="52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47F85723-6FC2-05AB-51F5-BDA62779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79" y="941505"/>
            <a:ext cx="561261" cy="52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5673F34-88E2-B86D-2439-40E00B2E85E4}"/>
              </a:ext>
            </a:extLst>
          </p:cNvPr>
          <p:cNvSpPr txBox="1"/>
          <p:nvPr/>
        </p:nvSpPr>
        <p:spPr>
          <a:xfrm>
            <a:off x="117719" y="1523417"/>
            <a:ext cx="243074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The Bridge Where Four Nations Come Together</a:t>
            </a:r>
            <a:endParaRPr lang="en-IN" sz="2300" dirty="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B7CAE4-453C-7FD8-7AEB-939655A862B5}"/>
              </a:ext>
            </a:extLst>
          </p:cNvPr>
          <p:cNvSpPr txBox="1"/>
          <p:nvPr/>
        </p:nvSpPr>
        <p:spPr>
          <a:xfrm>
            <a:off x="2808797" y="-50090"/>
            <a:ext cx="3184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Group Presentation </a:t>
            </a:r>
          </a:p>
          <a:p>
            <a:pPr algn="ctr"/>
            <a:r>
              <a:rPr lang="en-US" sz="2400" b="1" u="sng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On</a:t>
            </a:r>
          </a:p>
          <a:p>
            <a:pPr algn="ctr"/>
            <a:r>
              <a:rPr lang="en-US" sz="2400" b="1" u="sng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E-CUISINE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5643A9-9AA7-8462-D873-BB1EE7517B8C}"/>
              </a:ext>
            </a:extLst>
          </p:cNvPr>
          <p:cNvSpPr txBox="1"/>
          <p:nvPr/>
        </p:nvSpPr>
        <p:spPr>
          <a:xfrm>
            <a:off x="2857710" y="1470563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Module : Digital Marketing</a:t>
            </a:r>
          </a:p>
          <a:p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Module Code : M065LON</a:t>
            </a:r>
          </a:p>
          <a:p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Academic Level : 7</a:t>
            </a:r>
          </a:p>
          <a:p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Module Credit : 15</a:t>
            </a:r>
          </a:p>
          <a:p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Course Instructor : Dr. </a:t>
            </a:r>
            <a:r>
              <a:rPr lang="en-US" sz="2400" b="1" kern="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Joshie</a:t>
            </a:r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2400" b="1" kern="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Juggessur</a:t>
            </a:r>
            <a:endParaRPr lang="en-US" sz="2400" b="1" kern="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B468DFF-AE42-71C3-CAA4-E88FE2B8D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3939379"/>
              </p:ext>
            </p:extLst>
          </p:nvPr>
        </p:nvGraphicFramePr>
        <p:xfrm>
          <a:off x="6221596" y="2323636"/>
          <a:ext cx="2821315" cy="2755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C24C18BA-90B7-A5F9-DF7A-0EB8D6A9A316}"/>
              </a:ext>
            </a:extLst>
          </p:cNvPr>
          <p:cNvSpPr txBox="1"/>
          <p:nvPr/>
        </p:nvSpPr>
        <p:spPr>
          <a:xfrm>
            <a:off x="531803" y="-259703"/>
            <a:ext cx="6051552" cy="705220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4500" b="1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Social Media Audit (Part-2)</a:t>
            </a:r>
            <a:endParaRPr lang="en-GB" sz="45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95CF975-022B-4992-7EFF-C608E4AF7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642272"/>
              </p:ext>
            </p:extLst>
          </p:nvPr>
        </p:nvGraphicFramePr>
        <p:xfrm>
          <a:off x="1" y="382055"/>
          <a:ext cx="4438644" cy="4761705"/>
        </p:xfrm>
        <a:graphic>
          <a:graphicData uri="http://schemas.openxmlformats.org/drawingml/2006/table">
            <a:tbl>
              <a:tblPr firstRow="1" firstCol="1" bandRow="1"/>
              <a:tblGrid>
                <a:gridCol w="1199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b="1" u="sng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Hello Fresh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b="1" u="sng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Gusto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b="1" u="sng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Odd Box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Monthly traffic volume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554K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526K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451K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Bounce Rate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33.64%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URL Link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User friendly &amp; Easily readable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User friendly &amp; Easily readable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User friendly &amp; Easily readable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Usability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D. Need to reduce user bounce back.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Page Speed (page content)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6.0 Sec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2.8 Sec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7 Sec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Social Result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A+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F ( Social need improvement)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Facebook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 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Instagram follower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241K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254K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117K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Twitter Follower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40,030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 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 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YouTube follower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4,580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YouTube view count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9,77,338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Not connected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Amount of Content (word count)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538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563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696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Keyword Consistency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Medium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Medium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On page SEO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A-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6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Overall Page Performance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A-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 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SEO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64%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56%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91%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TextBox 5">
            <a:extLst>
              <a:ext uri="{FF2B5EF4-FFF2-40B4-BE49-F238E27FC236}">
                <a16:creationId xmlns:a16="http://schemas.microsoft.com/office/drawing/2014/main" id="{B204C384-2DD2-A305-D6AC-E98DEE195D88}"/>
              </a:ext>
            </a:extLst>
          </p:cNvPr>
          <p:cNvSpPr txBox="1"/>
          <p:nvPr/>
        </p:nvSpPr>
        <p:spPr>
          <a:xfrm>
            <a:off x="6393241" y="337843"/>
            <a:ext cx="14414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Marketing Channels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992072F-1A78-C4BB-7DA7-980DBAA40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709128"/>
            <a:ext cx="3559136" cy="6049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1971C60-FBE4-136E-1078-31787602103A}"/>
              </a:ext>
            </a:extLst>
          </p:cNvPr>
          <p:cNvSpPr txBox="1"/>
          <p:nvPr/>
        </p:nvSpPr>
        <p:spPr>
          <a:xfrm>
            <a:off x="4549552" y="730245"/>
            <a:ext cx="59394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Hello</a:t>
            </a:r>
          </a:p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Fresh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BE33460-E246-A654-B707-2C8DEAD8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379540"/>
            <a:ext cx="3559136" cy="6049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5F0D4C81-EA49-7136-005C-7DFB1A62CD03}"/>
              </a:ext>
            </a:extLst>
          </p:cNvPr>
          <p:cNvSpPr txBox="1"/>
          <p:nvPr/>
        </p:nvSpPr>
        <p:spPr>
          <a:xfrm>
            <a:off x="4525849" y="1530336"/>
            <a:ext cx="6413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Gusto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4594C67-618E-F49D-D1DB-7E3A0B3D8321}"/>
              </a:ext>
            </a:extLst>
          </p:cNvPr>
          <p:cNvSpPr txBox="1"/>
          <p:nvPr/>
        </p:nvSpPr>
        <p:spPr>
          <a:xfrm>
            <a:off x="4389194" y="4859348"/>
            <a:ext cx="2066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Source : seometer.com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A930ADB-6B32-05E0-2C23-9C353393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2049952"/>
            <a:ext cx="3559136" cy="464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9105AD-B909-34EC-7C68-712BDD3CAD43}"/>
              </a:ext>
            </a:extLst>
          </p:cNvPr>
          <p:cNvSpPr txBox="1"/>
          <p:nvPr/>
        </p:nvSpPr>
        <p:spPr>
          <a:xfrm>
            <a:off x="4579608" y="2049953"/>
            <a:ext cx="546538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Odd Box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A7BB4312-C386-7E26-5EBB-490F2CD137BD}"/>
              </a:ext>
            </a:extLst>
          </p:cNvPr>
          <p:cNvSpPr txBox="1"/>
          <p:nvPr/>
        </p:nvSpPr>
        <p:spPr>
          <a:xfrm>
            <a:off x="6406086" y="2571750"/>
            <a:ext cx="141575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Social Media Audit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4C12F29-AE95-A21F-1687-D705777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2930654"/>
            <a:ext cx="3559136" cy="55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911EAB04-8F01-0592-EAB8-C18294BD3877}"/>
              </a:ext>
            </a:extLst>
          </p:cNvPr>
          <p:cNvSpPr txBox="1"/>
          <p:nvPr/>
        </p:nvSpPr>
        <p:spPr>
          <a:xfrm>
            <a:off x="4532202" y="2973264"/>
            <a:ext cx="59394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Hello</a:t>
            </a:r>
          </a:p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Fresh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59C531B-95C5-8B87-8101-AB101124B852}"/>
              </a:ext>
            </a:extLst>
          </p:cNvPr>
          <p:cNvSpPr txBox="1"/>
          <p:nvPr/>
        </p:nvSpPr>
        <p:spPr>
          <a:xfrm>
            <a:off x="4532202" y="3698542"/>
            <a:ext cx="64135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Gusto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C7AEBF55-D50C-DC09-2BBF-DC833263898C}"/>
              </a:ext>
            </a:extLst>
          </p:cNvPr>
          <p:cNvSpPr txBox="1"/>
          <p:nvPr/>
        </p:nvSpPr>
        <p:spPr>
          <a:xfrm>
            <a:off x="4532202" y="4254543"/>
            <a:ext cx="64135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Odd Box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AF9359EC-9367-A9F6-D983-059FF317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584789"/>
            <a:ext cx="3507042" cy="48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B99DFF2-2FF0-BB0D-8796-DB3E5EEE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4217865"/>
            <a:ext cx="3507042" cy="64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1AA15C6D-A9C0-0805-A82F-E54BF3CC34E1}"/>
              </a:ext>
            </a:extLst>
          </p:cNvPr>
          <p:cNvSpPr txBox="1"/>
          <p:nvPr/>
        </p:nvSpPr>
        <p:spPr>
          <a:xfrm>
            <a:off x="7153697" y="4859348"/>
            <a:ext cx="1990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Source : seometer.com</a:t>
            </a:r>
          </a:p>
        </p:txBody>
      </p:sp>
    </p:spTree>
    <p:extLst>
      <p:ext uri="{BB962C8B-B14F-4D97-AF65-F5344CB8AC3E}">
        <p14:creationId xmlns:p14="http://schemas.microsoft.com/office/powerpoint/2010/main" val="889738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9AA03D42-52BB-9698-8A85-59D2160445F8}"/>
              </a:ext>
            </a:extLst>
          </p:cNvPr>
          <p:cNvSpPr txBox="1"/>
          <p:nvPr/>
        </p:nvSpPr>
        <p:spPr>
          <a:xfrm>
            <a:off x="167721" y="-61060"/>
            <a:ext cx="3330123" cy="887321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2800" b="1" strike="noStrike" spc="-54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</a:t>
            </a:r>
            <a:r>
              <a:rPr lang="en-GB" sz="2800" b="1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ype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trike="noStrike" spc="5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1-Deli</a:t>
            </a:r>
            <a:r>
              <a:rPr lang="en-GB" sz="2800" b="1" strike="noStrike" spc="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</a:t>
            </a:r>
            <a:r>
              <a:rPr lang="en-GB" sz="2800" b="1" strike="noStrike" spc="1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ery 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 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trike="noStrike" spc="-20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meals,  </a:t>
            </a: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2800" b="1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coo</a:t>
            </a:r>
            <a:r>
              <a:rPr lang="en-GB" sz="2800" b="1" strike="noStrike" spc="-22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k</a:t>
            </a:r>
            <a:r>
              <a:rPr lang="en-GB" sz="2800" b="1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ed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 </a:t>
            </a:r>
            <a:r>
              <a:rPr lang="en-GB" sz="2800" b="1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meals</a:t>
            </a:r>
            <a:endParaRPr lang="en-GB" sz="28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14ACFD4A-67D9-D49B-551F-B2281C122F73}"/>
              </a:ext>
            </a:extLst>
          </p:cNvPr>
          <p:cNvSpPr/>
          <p:nvPr/>
        </p:nvSpPr>
        <p:spPr>
          <a:xfrm>
            <a:off x="112080" y="791109"/>
            <a:ext cx="2696700" cy="2351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6"/>
              </a:spcBef>
            </a:pPr>
            <a:r>
              <a:rPr lang="en-GB" sz="1900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1900" b="0" strike="noStrike" spc="4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Within </a:t>
            </a:r>
            <a:r>
              <a:rPr lang="en-GB" sz="19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this </a:t>
            </a:r>
            <a:r>
              <a:rPr lang="en-GB" sz="1900" b="0" strike="noStrike" spc="-8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type, </a:t>
            </a:r>
            <a:r>
              <a:rPr lang="en-GB" sz="1900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We</a:t>
            </a:r>
            <a:r>
              <a:rPr lang="en-GB" sz="1900" b="0" strike="noStrike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cook </a:t>
            </a:r>
            <a:r>
              <a:rPr lang="en-GB" sz="19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and </a:t>
            </a:r>
            <a:r>
              <a:rPr lang="en-GB" sz="19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sell your</a:t>
            </a:r>
            <a:r>
              <a:rPr lang="en-GB" sz="1900" b="0" strike="noStrike" spc="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own 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</a:t>
            </a:r>
            <a:r>
              <a:rPr lang="en-GB" sz="1900" b="0" strike="noStrike" spc="-7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dishes.</a:t>
            </a: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 algn="just">
              <a:lnSpc>
                <a:spcPct val="100000"/>
              </a:lnSpc>
            </a:pPr>
            <a:r>
              <a:rPr lang="en-GB" sz="1900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-Our</a:t>
            </a:r>
            <a:r>
              <a:rPr lang="en-GB" sz="1900" b="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food delivery </a:t>
            </a:r>
            <a:r>
              <a:rPr lang="en-GB" sz="19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app </a:t>
            </a:r>
            <a:r>
              <a:rPr lang="en-GB" sz="1900" b="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offers </a:t>
            </a:r>
            <a:r>
              <a:rPr lang="en-GB" sz="1900" b="0" strike="noStrike" spc="-1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 </a:t>
            </a:r>
            <a:r>
              <a:rPr lang="en-GB" sz="19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limited </a:t>
            </a:r>
            <a:r>
              <a:rPr lang="en-GB" sz="19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2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</a:t>
            </a:r>
            <a:r>
              <a:rPr lang="en-GB" sz="1900" b="0" strike="noStrike" spc="-9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ang</a:t>
            </a:r>
            <a:r>
              <a:rPr lang="en-GB" sz="1900" b="0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</a:t>
            </a:r>
            <a:r>
              <a:rPr lang="en-GB" sz="19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 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choice.</a:t>
            </a: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 algn="just">
              <a:lnSpc>
                <a:spcPct val="100000"/>
              </a:lnSpc>
            </a:pPr>
            <a:r>
              <a:rPr lang="en-GB" sz="1900" b="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-Services are </a:t>
            </a:r>
            <a:r>
              <a:rPr lang="en-GB" sz="19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deliver </a:t>
            </a:r>
            <a:r>
              <a:rPr lang="en-GB" sz="19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much </a:t>
            </a:r>
            <a:r>
              <a:rPr lang="en-GB" sz="19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faster </a:t>
            </a:r>
            <a:r>
              <a:rPr lang="en-GB" sz="19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and </a:t>
            </a:r>
            <a:r>
              <a:rPr lang="en-GB" sz="1900" b="0" strike="noStrike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at </a:t>
            </a:r>
            <a:r>
              <a:rPr lang="en-GB" sz="1900" b="0" strike="noStrike" spc="-1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 </a:t>
            </a:r>
            <a:r>
              <a:rPr lang="en-GB" sz="1900" b="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lowe</a:t>
            </a:r>
            <a:r>
              <a:rPr lang="en-GB" sz="1900" b="0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 </a:t>
            </a:r>
            <a:r>
              <a:rPr lang="en-GB" sz="19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</a:t>
            </a:r>
            <a:r>
              <a:rPr lang="en-GB" sz="1900" b="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price.</a:t>
            </a: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 algn="just">
              <a:lnSpc>
                <a:spcPct val="100000"/>
              </a:lnSpc>
            </a:pPr>
            <a:r>
              <a:rPr lang="en-GB" sz="1900" b="0" strike="noStrike" spc="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-Till </a:t>
            </a:r>
            <a:r>
              <a:rPr lang="en-GB" sz="1900" b="0" strike="noStrike" spc="-6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some </a:t>
            </a:r>
            <a:r>
              <a:rPr lang="en-GB" sz="19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particular </a:t>
            </a:r>
            <a:r>
              <a:rPr lang="en-GB" sz="1900" b="0" strike="noStrike" spc="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bill </a:t>
            </a:r>
            <a:r>
              <a:rPr lang="en-GB" sz="1900" b="0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value, </a:t>
            </a:r>
            <a:r>
              <a:rPr lang="en-GB" sz="1900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we</a:t>
            </a:r>
            <a:r>
              <a:rPr lang="en-GB" sz="1900" b="0" strike="noStrike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offer </a:t>
            </a:r>
            <a:r>
              <a:rPr lang="en-GB" sz="1900" b="0" strike="noStrike" spc="1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free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deli</a:t>
            </a:r>
            <a:r>
              <a:rPr lang="en-GB" sz="1900" b="0" strike="noStrike" spc="-4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</a:t>
            </a:r>
            <a:r>
              <a:rPr lang="en-GB" sz="1900" b="0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ery 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option</a:t>
            </a: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771EACC4-DCE2-25D8-8620-87A5FD179C76}"/>
              </a:ext>
            </a:extLst>
          </p:cNvPr>
          <p:cNvSpPr txBox="1"/>
          <p:nvPr/>
        </p:nvSpPr>
        <p:spPr>
          <a:xfrm>
            <a:off x="3330122" y="103388"/>
            <a:ext cx="2465365" cy="443610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2800" b="1" strike="noStrike" spc="-54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</a:t>
            </a:r>
            <a:r>
              <a:rPr lang="en-GB" sz="2800" b="1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ype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2</a:t>
            </a:r>
            <a:r>
              <a:rPr lang="en-GB" sz="2800" b="1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trike="noStrike" spc="7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Grocery  </a:t>
            </a:r>
            <a:r>
              <a:rPr lang="en-GB" sz="2800" b="1" strike="noStrike" spc="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Delivery</a:t>
            </a:r>
            <a:endParaRPr lang="en-GB" sz="28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8FBF3967-422A-D751-D4AD-50EDE494B652}"/>
              </a:ext>
            </a:extLst>
          </p:cNvPr>
          <p:cNvSpPr txBox="1"/>
          <p:nvPr/>
        </p:nvSpPr>
        <p:spPr>
          <a:xfrm>
            <a:off x="5913743" y="-61060"/>
            <a:ext cx="3230257" cy="874497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2800" b="1" strike="noStrike" spc="-54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</a:t>
            </a:r>
            <a:r>
              <a:rPr lang="en-GB" sz="2800" b="1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ype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pc="19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3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trike="noStrike" spc="-18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2800" b="1" strike="noStrike" spc="-72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</a:t>
            </a:r>
            <a:r>
              <a:rPr lang="en-GB" sz="2800" b="1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Combinatio</a:t>
            </a:r>
            <a:r>
              <a:rPr lang="en-GB" sz="2800" b="1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 </a:t>
            </a:r>
            <a:r>
              <a:rPr lang="en-GB" sz="2800" b="1" strike="noStrike" spc="-72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        </a:t>
            </a:r>
            <a:r>
              <a:rPr lang="en-GB" sz="28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  </a:t>
            </a:r>
            <a:r>
              <a:rPr lang="en-GB" sz="2800" b="1" spc="7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Ingredients</a:t>
            </a:r>
            <a:r>
              <a:rPr lang="en-GB" sz="2800" b="1" strike="noStrike" spc="-7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800" b="1" strike="noStrike" spc="2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</a:t>
            </a:r>
            <a:r>
              <a:rPr lang="en-GB" sz="2800" b="1" strike="noStrike" spc="3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 </a:t>
            </a:r>
            <a:r>
              <a:rPr lang="en-GB" sz="2800" b="1" strike="noStrike" spc="-72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</a:t>
            </a:r>
            <a:r>
              <a:rPr lang="en-GB" sz="2800" b="1" strike="noStrike" spc="2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Recipe</a:t>
            </a:r>
            <a:endParaRPr lang="en-GB" sz="28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96499432-CAA7-05BD-A892-86A41CC8FBEF}"/>
              </a:ext>
            </a:extLst>
          </p:cNvPr>
          <p:cNvSpPr/>
          <p:nvPr/>
        </p:nvSpPr>
        <p:spPr>
          <a:xfrm>
            <a:off x="3249210" y="637513"/>
            <a:ext cx="2330833" cy="29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lang="en-GB" sz="1900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19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It </a:t>
            </a:r>
            <a:r>
              <a:rPr lang="en-GB" sz="1900" b="0" strike="noStrike" spc="-4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</a:t>
            </a:r>
            <a:r>
              <a:rPr lang="en-GB" sz="19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can </a:t>
            </a:r>
            <a:r>
              <a:rPr lang="en-GB" sz="1900" b="0" strike="noStrike" spc="-4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3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be </a:t>
            </a:r>
            <a:r>
              <a:rPr lang="en-GB" sz="1900" b="0" strike="noStrike" spc="-4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household </a:t>
            </a:r>
            <a:r>
              <a:rPr lang="en-GB" sz="1900" b="0" strike="noStrike" spc="-4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essentials,</a:t>
            </a:r>
            <a:r>
              <a:rPr lang="en-GB" sz="1900" b="0" strike="noStrike" spc="-4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4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supply</a:t>
            </a:r>
            <a:r>
              <a:rPr lang="en-GB" sz="1900" b="0" strike="noStrike" spc="-42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from  </a:t>
            </a:r>
            <a:r>
              <a:rPr lang="en-GB" sz="19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the </a:t>
            </a:r>
            <a:r>
              <a:rPr lang="en-GB" sz="19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own warehouse</a:t>
            </a:r>
            <a:r>
              <a:rPr lang="en-GB" sz="1900" b="0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.</a:t>
            </a:r>
            <a:r>
              <a:rPr lang="en-US" sz="190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ea typeface="SimSun" panose="02010600030101010101" pitchFamily="2" charset="-122"/>
                <a:cs typeface="Aldhabi" panose="01000000000000000000" pitchFamily="2" charset="-78"/>
              </a:rPr>
              <a:t> (Dillahunt et al., 2019)</a:t>
            </a: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>
              <a:lnSpc>
                <a:spcPct val="100000"/>
              </a:lnSpc>
            </a:pPr>
            <a:endParaRPr lang="en-GB" sz="1900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>
              <a:lnSpc>
                <a:spcPct val="100000"/>
              </a:lnSpc>
            </a:pPr>
            <a:r>
              <a:rPr lang="en-GB" sz="1900" b="0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19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It 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can 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provide </a:t>
            </a:r>
            <a:r>
              <a:rPr lang="en-GB" sz="1900" b="0" strike="noStrike" spc="-3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</a:t>
            </a:r>
            <a:r>
              <a:rPr lang="en-GB" sz="19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really 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quick </a:t>
            </a:r>
            <a:r>
              <a:rPr lang="en-GB" sz="1900" b="0" strike="noStrike" spc="-3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delivery.</a:t>
            </a:r>
            <a:r>
              <a:rPr lang="en-US" sz="190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ea typeface="SimSun" panose="02010600030101010101" pitchFamily="2" charset="-122"/>
                <a:cs typeface="Aldhabi" panose="01000000000000000000" pitchFamily="2" charset="-78"/>
              </a:rPr>
              <a:t> (Tandon et al., 2021)</a:t>
            </a: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355500" indent="-342900">
              <a:lnSpc>
                <a:spcPct val="100000"/>
              </a:lnSpc>
              <a:spcBef>
                <a:spcPts val="40"/>
              </a:spcBef>
              <a:buFont typeface="Arial" panose="020B0604020202020204" pitchFamily="34" charset="0"/>
              <a:buChar char="•"/>
            </a:pP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>
              <a:lnSpc>
                <a:spcPct val="100000"/>
              </a:lnSpc>
            </a:pPr>
            <a:r>
              <a:rPr lang="en-GB" sz="1900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19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It</a:t>
            </a:r>
            <a:r>
              <a:rPr lang="en-GB" sz="1900" b="0" strike="noStrike" spc="24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offers</a:t>
            </a:r>
            <a:r>
              <a:rPr lang="en-GB" sz="1900" b="0" strike="noStrike" spc="24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variety</a:t>
            </a:r>
            <a:r>
              <a:rPr lang="en-GB" sz="1900" b="0" strike="noStrike" spc="24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</a:t>
            </a:r>
            <a:r>
              <a:rPr lang="en-GB" sz="1900" b="0" strike="noStrike" spc="24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loyalty</a:t>
            </a:r>
            <a:r>
              <a:rPr lang="en-GB" sz="1900" b="0" strike="noStrike" spc="24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programs</a:t>
            </a:r>
            <a:r>
              <a:rPr lang="en-GB" sz="1900" b="0" strike="noStrike" spc="24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and </a:t>
            </a:r>
            <a:r>
              <a:rPr lang="en-GB" sz="1900" b="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seasonal 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</a:t>
            </a:r>
            <a:r>
              <a:rPr lang="en-GB" sz="19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 </a:t>
            </a:r>
            <a:r>
              <a:rPr lang="en-GB" sz="19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</a:t>
            </a:r>
            <a:r>
              <a:rPr lang="en-GB" sz="19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festi</a:t>
            </a:r>
            <a:r>
              <a:rPr lang="en-GB" sz="1900" b="0" strike="noStrike" spc="-4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</a:t>
            </a:r>
            <a:r>
              <a:rPr lang="en-GB" sz="1900" b="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</a:t>
            </a:r>
            <a:r>
              <a:rPr lang="en-GB" sz="19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b="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discounts.</a:t>
            </a:r>
            <a:r>
              <a:rPr lang="en-US" sz="190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ea typeface="SimSun" panose="02010600030101010101" pitchFamily="2" charset="-122"/>
                <a:cs typeface="Aldhabi" panose="01000000000000000000" pitchFamily="2" charset="-78"/>
              </a:rPr>
              <a:t> (</a:t>
            </a:r>
            <a:r>
              <a:rPr lang="en-US" sz="1900" dirty="0" err="1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ea typeface="SimSun" panose="02010600030101010101" pitchFamily="2" charset="-122"/>
                <a:cs typeface="Aldhabi" panose="01000000000000000000" pitchFamily="2" charset="-78"/>
              </a:rPr>
              <a:t>Bichler</a:t>
            </a:r>
            <a:r>
              <a:rPr lang="en-US" sz="190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ea typeface="SimSun" panose="02010600030101010101" pitchFamily="2" charset="-122"/>
                <a:cs typeface="Aldhabi" panose="01000000000000000000" pitchFamily="2" charset="-78"/>
              </a:rPr>
              <a:t> et al., 2002)</a:t>
            </a:r>
            <a:endParaRPr lang="en-GB" sz="19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FC63B92-6127-94F7-202B-DE62F4FC69CA}"/>
              </a:ext>
            </a:extLst>
          </p:cNvPr>
          <p:cNvSpPr/>
          <p:nvPr/>
        </p:nvSpPr>
        <p:spPr>
          <a:xfrm>
            <a:off x="5999921" y="694488"/>
            <a:ext cx="2960231" cy="29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>
            <a:spAutoFit/>
          </a:bodyPr>
          <a:lstStyle/>
          <a:p>
            <a:pPr marL="12600" algn="just">
              <a:lnSpc>
                <a:spcPct val="200000"/>
              </a:lnSpc>
            </a:pPr>
            <a:r>
              <a:rPr lang="en-GB" sz="190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-Its </a:t>
            </a:r>
            <a:r>
              <a:rPr lang="en-GB" sz="190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8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 </a:t>
            </a:r>
            <a:r>
              <a:rPr lang="en-GB" sz="19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inn</a:t>
            </a:r>
            <a:r>
              <a:rPr lang="en-GB" sz="1900" strike="noStrike" spc="-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</a:t>
            </a:r>
            <a:r>
              <a:rPr lang="en-GB" sz="190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vati</a:t>
            </a:r>
            <a:r>
              <a:rPr lang="en-GB" sz="1900" strike="noStrike" spc="-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</a:t>
            </a:r>
            <a:r>
              <a:rPr lang="en-GB" sz="190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 </a:t>
            </a:r>
            <a:r>
              <a:rPr lang="en-GB" sz="190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4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approach </a:t>
            </a:r>
            <a:r>
              <a:rPr lang="en-GB" sz="19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</a:t>
            </a:r>
            <a:r>
              <a:rPr lang="en-GB" sz="1900" strike="noStrike" spc="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 </a:t>
            </a:r>
            <a:r>
              <a:rPr lang="en-GB" sz="19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</a:t>
            </a:r>
            <a:r>
              <a:rPr lang="en-GB" sz="1900" strike="noStrike" spc="-7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gai</a:t>
            </a:r>
            <a:r>
              <a:rPr lang="en-GB" sz="1900" strike="noStrike" spc="-8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 </a:t>
            </a:r>
            <a:r>
              <a:rPr lang="en-GB" sz="19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</a:t>
            </a:r>
            <a:r>
              <a:rPr lang="en-GB" sz="19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popularity  </a:t>
            </a:r>
          </a:p>
          <a:p>
            <a:pPr marL="12600" algn="just">
              <a:lnSpc>
                <a:spcPct val="200000"/>
              </a:lnSpc>
            </a:pPr>
            <a:r>
              <a:rPr lang="en-GB" sz="1900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1900" strike="noStrike" spc="5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Use</a:t>
            </a:r>
            <a:r>
              <a:rPr lang="en-GB" sz="1900" strike="noStrike" spc="4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 </a:t>
            </a:r>
            <a:r>
              <a:rPr lang="en-GB" sz="19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can </a:t>
            </a:r>
            <a:r>
              <a:rPr lang="en-GB" sz="190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10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ma</a:t>
            </a:r>
            <a:r>
              <a:rPr lang="en-GB" sz="1900" strike="noStrike" spc="-17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k</a:t>
            </a:r>
            <a:r>
              <a:rPr lang="en-GB" sz="190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 </a:t>
            </a:r>
            <a:r>
              <a:rPr lang="en-GB" sz="190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fresh </a:t>
            </a:r>
            <a:r>
              <a:rPr lang="en-GB" sz="190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7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meal</a:t>
            </a:r>
            <a:r>
              <a:rPr lang="en-GB" sz="1900" strike="noStrike" spc="-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 </a:t>
            </a:r>
            <a:r>
              <a:rPr lang="en-GB" sz="19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an</a:t>
            </a:r>
            <a:r>
              <a:rPr lang="en-GB" sz="190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 </a:t>
            </a:r>
            <a:r>
              <a:rPr lang="en-GB" sz="19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    </a:t>
            </a:r>
            <a:r>
              <a:rPr lang="en-GB" sz="190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ser</a:t>
            </a:r>
            <a:r>
              <a:rPr lang="en-GB" sz="1900" strike="noStrike" spc="-3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</a:t>
            </a:r>
            <a:r>
              <a:rPr lang="en-GB" sz="190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 </a:t>
            </a:r>
            <a:r>
              <a:rPr lang="en-GB" sz="190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them</a:t>
            </a:r>
            <a:endParaRPr lang="en-GB" sz="190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355500" indent="-342900">
              <a:lnSpc>
                <a:spcPct val="100000"/>
              </a:lnSpc>
              <a:spcBef>
                <a:spcPts val="34"/>
              </a:spcBef>
              <a:buFont typeface="Arial" panose="020B0604020202020204" pitchFamily="34" charset="0"/>
              <a:buChar char="•"/>
            </a:pPr>
            <a:endParaRPr lang="en-GB" sz="190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 algn="just">
              <a:lnSpc>
                <a:spcPct val="100000"/>
              </a:lnSpc>
              <a:spcBef>
                <a:spcPts val="6"/>
              </a:spcBef>
            </a:pPr>
            <a:r>
              <a:rPr lang="en-GB" sz="1900" strike="noStrike" spc="6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-With </a:t>
            </a:r>
            <a:r>
              <a:rPr lang="en-GB" sz="19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this </a:t>
            </a:r>
            <a:r>
              <a:rPr lang="en-GB" sz="1900" strike="noStrike" spc="-14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app, </a:t>
            </a:r>
            <a:r>
              <a:rPr lang="en-GB" sz="190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users </a:t>
            </a:r>
            <a:r>
              <a:rPr lang="en-GB" sz="190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are </a:t>
            </a:r>
            <a:r>
              <a:rPr lang="en-GB" sz="19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delivered </a:t>
            </a:r>
            <a:r>
              <a:rPr lang="en-GB" sz="190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with </a:t>
            </a:r>
            <a:r>
              <a:rPr lang="en-GB" sz="1900" strike="noStrike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all </a:t>
            </a:r>
            <a:r>
              <a:rPr lang="en-GB" sz="190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the</a:t>
            </a:r>
            <a:r>
              <a:rPr lang="en-GB" sz="19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required</a:t>
            </a:r>
            <a:r>
              <a:rPr lang="en-GB" sz="1900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ingredients</a:t>
            </a:r>
            <a:r>
              <a:rPr lang="en-GB" sz="190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with</a:t>
            </a:r>
            <a:r>
              <a:rPr lang="en-GB" sz="1900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the</a:t>
            </a:r>
            <a:r>
              <a:rPr lang="en-GB" sz="19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exact </a:t>
            </a:r>
            <a:r>
              <a:rPr lang="en-GB" sz="190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quantity.</a:t>
            </a:r>
            <a:endParaRPr lang="en-GB" sz="190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355500" indent="-342900">
              <a:lnSpc>
                <a:spcPct val="100000"/>
              </a:lnSpc>
              <a:spcBef>
                <a:spcPts val="34"/>
              </a:spcBef>
              <a:buFont typeface="Arial" panose="020B0604020202020204" pitchFamily="34" charset="0"/>
              <a:buChar char="•"/>
            </a:pPr>
            <a:endParaRPr lang="en-GB" sz="190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12600" algn="just">
              <a:lnSpc>
                <a:spcPct val="100000"/>
              </a:lnSpc>
            </a:pPr>
            <a:r>
              <a:rPr lang="en-GB" sz="190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-App </a:t>
            </a:r>
            <a:r>
              <a:rPr lang="en-GB" sz="190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provides the </a:t>
            </a:r>
            <a:r>
              <a:rPr lang="en-GB" sz="1900" strike="noStrike" spc="-4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step-by-step </a:t>
            </a:r>
            <a:r>
              <a:rPr lang="en-GB" sz="190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instructions </a:t>
            </a:r>
            <a:r>
              <a:rPr lang="en-GB" sz="190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 </a:t>
            </a:r>
            <a:r>
              <a:rPr lang="en-GB" sz="190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pictures </a:t>
            </a:r>
            <a:r>
              <a:rPr lang="en-GB" sz="1900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of </a:t>
            </a:r>
            <a:r>
              <a:rPr lang="en-GB" sz="190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how </a:t>
            </a:r>
            <a:r>
              <a:rPr lang="en-GB" sz="1900" strike="noStrike" spc="2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to </a:t>
            </a:r>
            <a:r>
              <a:rPr lang="en-GB" sz="190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prepare the </a:t>
            </a:r>
            <a:r>
              <a:rPr lang="en-GB" sz="190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selected </a:t>
            </a:r>
            <a:r>
              <a:rPr lang="en-GB" sz="190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1900" strike="noStrike" spc="-8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dish.</a:t>
            </a:r>
            <a:endParaRPr lang="en-GB" sz="190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3B24546-A88D-D921-B50F-21BBC3A7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36" y="3456711"/>
            <a:ext cx="1300633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9B61636-4AA1-51BB-250A-573A0019E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83" y="3526683"/>
            <a:ext cx="1597289" cy="149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3AC93B58-EAD0-BD10-E0E8-00351247CDCB}"/>
              </a:ext>
            </a:extLst>
          </p:cNvPr>
          <p:cNvSpPr txBox="1"/>
          <p:nvPr/>
        </p:nvSpPr>
        <p:spPr>
          <a:xfrm>
            <a:off x="1333565" y="3586584"/>
            <a:ext cx="165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3 Types of Food Delivery Service</a:t>
            </a:r>
          </a:p>
        </p:txBody>
      </p:sp>
    </p:spTree>
    <p:extLst>
      <p:ext uri="{BB962C8B-B14F-4D97-AF65-F5344CB8AC3E}">
        <p14:creationId xmlns:p14="http://schemas.microsoft.com/office/powerpoint/2010/main" val="31908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ADA2B35E-DA23-68A4-284D-4A3F80C68AEB}"/>
              </a:ext>
            </a:extLst>
          </p:cNvPr>
          <p:cNvSpPr txBox="1"/>
          <p:nvPr/>
        </p:nvSpPr>
        <p:spPr>
          <a:xfrm>
            <a:off x="439894" y="-212350"/>
            <a:ext cx="5425212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Brand Identity Honeycomb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EB40A0D-A31A-7317-3DF3-F5C35E68E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21903"/>
              </p:ext>
            </p:extLst>
          </p:nvPr>
        </p:nvGraphicFramePr>
        <p:xfrm>
          <a:off x="119980" y="512023"/>
          <a:ext cx="5861049" cy="222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30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BRAND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CORE PRODUCT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EXTENDED PRODUCT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561">
                <a:tc>
                  <a:txBody>
                    <a:bodyPr/>
                    <a:lstStyle/>
                    <a:p>
                      <a:pPr algn="ctr"/>
                      <a:endParaRPr lang="en-US" sz="2200" b="0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  <a:p>
                      <a:pPr algn="l"/>
                      <a:endParaRPr lang="en-US" sz="2200" b="0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  <a:p>
                      <a:pPr algn="ctr"/>
                      <a:r>
                        <a:rPr lang="en-US" sz="22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E-CUISINE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Food</a:t>
                      </a:r>
                      <a:r>
                        <a:rPr lang="en-US" sz="22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Drinks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Recipes Ingredients</a:t>
                      </a:r>
                      <a:endParaRPr lang="en-US" sz="2200" b="1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Delivery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Customer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Reviews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Community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Events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ED62A9D5-15B5-03E3-28B7-E6A212123B27}"/>
              </a:ext>
            </a:extLst>
          </p:cNvPr>
          <p:cNvSpPr txBox="1"/>
          <p:nvPr/>
        </p:nvSpPr>
        <p:spPr>
          <a:xfrm>
            <a:off x="6035279" y="339009"/>
            <a:ext cx="29182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Less Time On Maintenance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ea typeface="SimSun" panose="02010600030101010101" pitchFamily="2" charset="-122"/>
                <a:cs typeface="Aldhabi" panose="01000000000000000000" pitchFamily="2" charset="-78"/>
              </a:rPr>
              <a:t>(Silva et al., 2020)</a:t>
            </a:r>
            <a:endParaRPr lang="en-US" sz="2000" b="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en-US" sz="2000" b="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Reduced The Number of tools</a:t>
            </a:r>
          </a:p>
          <a:p>
            <a:endParaRPr lang="en-US" sz="2000" b="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Product Development Perspective : Reduce Number of tools</a:t>
            </a:r>
          </a:p>
          <a:p>
            <a:endParaRPr lang="en-US" sz="2000" b="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From Platform Perspective : Got Rid Of Several Infrastructure</a:t>
            </a:r>
          </a:p>
          <a:p>
            <a:endParaRPr lang="en-US" sz="2000" b="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Our Tagline : Your Taste, Your Choice.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ea typeface="SimSun" panose="02010600030101010101" pitchFamily="2" charset="-122"/>
                <a:cs typeface="Aldhabi" panose="01000000000000000000" pitchFamily="2" charset="-78"/>
              </a:rPr>
              <a:t> (Wyshak, 2014)</a:t>
            </a:r>
            <a:endParaRPr lang="en-US" sz="2000" b="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BC5F15F-FF12-63BA-9AD2-222A28AF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52" y="2808060"/>
            <a:ext cx="4038748" cy="23354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2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4277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>
            <a:extLst>
              <a:ext uri="{FF2B5EF4-FFF2-40B4-BE49-F238E27FC236}">
                <a16:creationId xmlns:a16="http://schemas.microsoft.com/office/drawing/2014/main" id="{E7EAD8CC-793F-1B42-764B-071E7F7D0472}"/>
              </a:ext>
            </a:extLst>
          </p:cNvPr>
          <p:cNvSpPr txBox="1"/>
          <p:nvPr/>
        </p:nvSpPr>
        <p:spPr>
          <a:xfrm>
            <a:off x="265776" y="-194334"/>
            <a:ext cx="7260794" cy="1179709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Customer Motivation Model To Define OVP</a:t>
            </a:r>
          </a:p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en-US" altLang="zh-CN" sz="2500" b="1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(YOUR TASTE YOUR CHOICE)</a:t>
            </a:r>
            <a:endParaRPr lang="en-US" altLang="zh-CN" sz="25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22" name="图片 221">
            <a:extLst>
              <a:ext uri="{FF2B5EF4-FFF2-40B4-BE49-F238E27FC236}">
                <a16:creationId xmlns:a16="http://schemas.microsoft.com/office/drawing/2014/main" id="{4D3EDD02-1611-33D2-94FB-14CD1D7BD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558" y="2569420"/>
            <a:ext cx="1178671" cy="1930562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224" name="图片 223">
            <a:extLst>
              <a:ext uri="{FF2B5EF4-FFF2-40B4-BE49-F238E27FC236}">
                <a16:creationId xmlns:a16="http://schemas.microsoft.com/office/drawing/2014/main" id="{DE14318A-94CA-2CD3-28B1-54419FE4B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616" y="2569420"/>
            <a:ext cx="1226858" cy="1919927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61568277-CB32-A22C-FEC9-7186B2071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67" y="3134990"/>
            <a:ext cx="1282517" cy="1930562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3AE0EB-9E36-DAC0-1CD9-A82B20BFDE40}"/>
              </a:ext>
            </a:extLst>
          </p:cNvPr>
          <p:cNvSpPr txBox="1"/>
          <p:nvPr/>
        </p:nvSpPr>
        <p:spPr>
          <a:xfrm>
            <a:off x="887452" y="985375"/>
            <a:ext cx="175872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Community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76564-214E-A0F3-C0BA-02376E1F9EC9}"/>
              </a:ext>
            </a:extLst>
          </p:cNvPr>
          <p:cNvSpPr txBox="1"/>
          <p:nvPr/>
        </p:nvSpPr>
        <p:spPr>
          <a:xfrm>
            <a:off x="764494" y="1441809"/>
            <a:ext cx="17081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Creative App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Focusing on specific communities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1118EC0-C424-7524-DBCC-D01EC496A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193" y="3009034"/>
            <a:ext cx="1239741" cy="1783974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A6CD601-3056-EC0D-79F8-3982C53E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797" y="225114"/>
            <a:ext cx="725837" cy="7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0DBFF0-F6DD-3526-8CCD-C5F813556A59}"/>
              </a:ext>
            </a:extLst>
          </p:cNvPr>
          <p:cNvSpPr txBox="1"/>
          <p:nvPr/>
        </p:nvSpPr>
        <p:spPr>
          <a:xfrm>
            <a:off x="3340884" y="1597625"/>
            <a:ext cx="26133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Preference To Our Customer’s Choices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Creating Value Addition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Engaging With Customers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CE594-9047-91BB-B6A3-8B157D477CD9}"/>
              </a:ext>
            </a:extLst>
          </p:cNvPr>
          <p:cNvSpPr txBox="1"/>
          <p:nvPr/>
        </p:nvSpPr>
        <p:spPr>
          <a:xfrm>
            <a:off x="3618116" y="1124563"/>
            <a:ext cx="170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Customization</a:t>
            </a:r>
            <a:endParaRPr lang="en-US" sz="28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E98F4-816B-CFB6-9401-647CE99C5CB9}"/>
              </a:ext>
            </a:extLst>
          </p:cNvPr>
          <p:cNvSpPr txBox="1"/>
          <p:nvPr/>
        </p:nvSpPr>
        <p:spPr>
          <a:xfrm>
            <a:off x="6645239" y="643518"/>
            <a:ext cx="13635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Convenience </a:t>
            </a:r>
            <a:endParaRPr lang="en-US" sz="28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E2E59-100D-BF2A-FB70-005F5D28E256}"/>
              </a:ext>
            </a:extLst>
          </p:cNvPr>
          <p:cNvSpPr txBox="1"/>
          <p:nvPr/>
        </p:nvSpPr>
        <p:spPr>
          <a:xfrm>
            <a:off x="6561625" y="1621730"/>
            <a:ext cx="17587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User Friendly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Easy Signup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622CCD-35BD-0FBD-B6F0-7DB25FF4E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207" y="3134990"/>
            <a:ext cx="1447064" cy="1950914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4A010E-B6C9-FAB2-F63D-7DD60B011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2" y="3009034"/>
            <a:ext cx="1637980" cy="1783974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1F1916-63D7-56C3-A9FF-51E5B0096159}"/>
              </a:ext>
            </a:extLst>
          </p:cNvPr>
          <p:cNvSpPr txBox="1"/>
          <p:nvPr/>
        </p:nvSpPr>
        <p:spPr>
          <a:xfrm>
            <a:off x="6837323" y="4709849"/>
            <a:ext cx="1851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cs typeface="Aldhabi" panose="01000000000000000000" pitchFamily="2" charset="-78"/>
              </a:rPr>
              <a:t>(2f. Six C’s of Motivation, 2016)</a:t>
            </a:r>
            <a:endParaRPr lang="en-IN" sz="16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582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9CC1FE19-7BEF-D6F5-9FDB-E223C02C66C4}"/>
              </a:ext>
            </a:extLst>
          </p:cNvPr>
          <p:cNvSpPr txBox="1"/>
          <p:nvPr/>
        </p:nvSpPr>
        <p:spPr>
          <a:xfrm>
            <a:off x="3195323" y="-185001"/>
            <a:ext cx="3814624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Red Ocean strategy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EEC26E5-0559-FB61-6172-016D35F09A04}"/>
              </a:ext>
            </a:extLst>
          </p:cNvPr>
          <p:cNvSpPr txBox="1"/>
          <p:nvPr/>
        </p:nvSpPr>
        <p:spPr>
          <a:xfrm>
            <a:off x="2989121" y="647038"/>
            <a:ext cx="36605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-Compete in Existing Market Space </a:t>
            </a:r>
          </a:p>
          <a:p>
            <a:r>
              <a:rPr lang="en-US" altLang="zh-CN" sz="23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-Beat The Competition </a:t>
            </a:r>
          </a:p>
          <a:p>
            <a:r>
              <a:rPr lang="en-US" altLang="zh-CN" sz="23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-Exploit Existing Demand </a:t>
            </a:r>
          </a:p>
          <a:p>
            <a:r>
              <a:rPr lang="en-US" altLang="zh-CN" sz="23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-Make The Value Cost Trade-Off </a:t>
            </a:r>
          </a:p>
          <a:p>
            <a:r>
              <a:rPr lang="en-US" altLang="zh-CN" sz="23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-Strategic Choice of Differentiation Or Low-Cost                             </a:t>
            </a:r>
            <a:r>
              <a:rPr lang="en-IN" sz="23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(Kim &amp; Mauborgne, 2015)</a:t>
            </a:r>
            <a:endParaRPr lang="en-US" altLang="zh-CN" sz="23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F9618-8104-AAD4-E839-587231F80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915" y="3085776"/>
            <a:ext cx="1989624" cy="1950914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5A9F-CA1D-6732-A8A0-E08BBD26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655" y="611860"/>
            <a:ext cx="2253396" cy="2125347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1F0AC7-1204-B648-2C22-3087165F8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385" y="3085776"/>
            <a:ext cx="2205698" cy="1950914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4BFB413-F5E7-C33E-7479-0C5B6A59A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95" y="1755033"/>
            <a:ext cx="1140488" cy="1140488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5" name="Picture 14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7AC4A908-E1D0-7AA6-A151-A7FDCC20A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78" y="519472"/>
            <a:ext cx="1258778" cy="1155062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EF498F-681D-F2E8-07C2-FFD773188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465" y="519472"/>
            <a:ext cx="1347244" cy="1155062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D3D7D-E4DC-3B76-3F37-779F69CDDE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786" y="3085776"/>
            <a:ext cx="2256097" cy="1950914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10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8443A139-8AE8-7E23-027A-372287714899}"/>
              </a:ext>
            </a:extLst>
          </p:cNvPr>
          <p:cNvSpPr txBox="1"/>
          <p:nvPr/>
        </p:nvSpPr>
        <p:spPr>
          <a:xfrm>
            <a:off x="2722955" y="-102647"/>
            <a:ext cx="2949768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Race Model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E135208-A474-F499-C756-8C8230F9BE57}"/>
              </a:ext>
            </a:extLst>
          </p:cNvPr>
          <p:cNvSpPr txBox="1"/>
          <p:nvPr/>
        </p:nvSpPr>
        <p:spPr>
          <a:xfrm>
            <a:off x="797017" y="761917"/>
            <a:ext cx="49513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REACH-</a:t>
            </a:r>
            <a:r>
              <a:rPr lang="en-US" sz="2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Our goal will be to reach around 1000 subscribers in a month.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3FBD292-FC69-A587-DFC2-EC869B89802F}"/>
              </a:ext>
            </a:extLst>
          </p:cNvPr>
          <p:cNvSpPr txBox="1"/>
          <p:nvPr/>
        </p:nvSpPr>
        <p:spPr>
          <a:xfrm>
            <a:off x="469431" y="1762045"/>
            <a:ext cx="61994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ACT-</a:t>
            </a:r>
            <a:r>
              <a:rPr lang="en-US" sz="2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We will focus on customer’s likes and dislikes and will acknowledge their feedbacks.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6416C-6B34-D7BD-B6C3-8F5B9B76E9BB}"/>
              </a:ext>
            </a:extLst>
          </p:cNvPr>
          <p:cNvSpPr txBox="1"/>
          <p:nvPr/>
        </p:nvSpPr>
        <p:spPr>
          <a:xfrm>
            <a:off x="700136" y="2904401"/>
            <a:ext cx="5774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CONVERT- </a:t>
            </a: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We will start generating profits and advertise online &amp; offline.Ex: Mukbang, Paid Ads, Banners, Ads in papers.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C27002F-0F37-0523-4A18-F24F9AD725C8}"/>
              </a:ext>
            </a:extLst>
          </p:cNvPr>
          <p:cNvSpPr txBox="1"/>
          <p:nvPr/>
        </p:nvSpPr>
        <p:spPr>
          <a:xfrm>
            <a:off x="472817" y="4007711"/>
            <a:ext cx="5599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ENGAGE- </a:t>
            </a:r>
            <a:r>
              <a:rPr lang="en-US" sz="190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Our aim will be to build long term relationship with our customers and encourage repeat business through rewards.</a:t>
            </a:r>
            <a:endParaRPr lang="en-US" sz="19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407744-D33E-8C06-ADE7-83735754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712" y="430834"/>
            <a:ext cx="2537051" cy="108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948B4F7-5B67-D342-909D-BFAACD5A6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82" y="1666703"/>
            <a:ext cx="2300258" cy="985827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4150865-99E6-829E-10C9-FBED30EE7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10" y="2822001"/>
            <a:ext cx="2708424" cy="985827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935806C-DB2A-E3C5-CB43-A25B45E5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79" y="3910251"/>
            <a:ext cx="2947263" cy="1177888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ADD21C-7E98-094B-DEBF-DE9C57BBB688}"/>
              </a:ext>
            </a:extLst>
          </p:cNvPr>
          <p:cNvSpPr txBox="1"/>
          <p:nvPr/>
        </p:nvSpPr>
        <p:spPr>
          <a:xfrm>
            <a:off x="4277922" y="4776496"/>
            <a:ext cx="17323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00" b="0" i="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cs typeface="Aldhabi" panose="01000000000000000000" pitchFamily="2" charset="-78"/>
              </a:rPr>
              <a:t>(Shout, 2021)</a:t>
            </a:r>
            <a:endParaRPr lang="en-IN" sz="19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843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CD239F4-3C6E-A538-C148-84F2A3B551E5}"/>
              </a:ext>
            </a:extLst>
          </p:cNvPr>
          <p:cNvSpPr txBox="1"/>
          <p:nvPr/>
        </p:nvSpPr>
        <p:spPr>
          <a:xfrm>
            <a:off x="882235" y="641785"/>
            <a:ext cx="4381173" cy="4106151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DELIVERY CHARGES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PURCHASE FROM WHOLESALER</a:t>
            </a:r>
          </a:p>
          <a:p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          SELL AT RETAIL PRICE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PAID Ads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SUBSCRIPTIONS </a:t>
            </a:r>
            <a:r>
              <a:rPr lang="en-GB" sz="1600" b="1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cs typeface="Aldhabi" panose="01000000000000000000" pitchFamily="2" charset="-78"/>
              </a:rPr>
              <a:t>(10 Ways to Effectively Monetize Your Mobile App, 2016)</a:t>
            </a:r>
            <a:endParaRPr lang="en-IN" sz="1600" dirty="0">
              <a:effectLst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VOUCHERS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REFERRELS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LOYALTY POINTS ON PURCHASE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FREE DRINK ON BIRTHDAYS</a:t>
            </a:r>
            <a:endParaRPr lang="en-US" altLang="zh-CN" sz="1800" b="1" kern="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MUKBANG </a:t>
            </a:r>
            <a:r>
              <a:rPr lang="en-IN" sz="1600" b="1" i="0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cs typeface="Aldhabi" panose="01000000000000000000" pitchFamily="2" charset="-78"/>
              </a:rPr>
              <a:t>(Schaefer, 2019)</a:t>
            </a:r>
            <a:endParaRPr lang="en-US" altLang="zh-CN" sz="1600" b="1" kern="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FAED64F6-5376-4E98-830D-D8E657AB0667}"/>
              </a:ext>
            </a:extLst>
          </p:cNvPr>
          <p:cNvSpPr txBox="1"/>
          <p:nvPr/>
        </p:nvSpPr>
        <p:spPr>
          <a:xfrm>
            <a:off x="3028215" y="-215964"/>
            <a:ext cx="2692400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Monetization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BA5B5-4DE3-2938-0A4D-08796CD4756E}"/>
              </a:ext>
            </a:extLst>
          </p:cNvPr>
          <p:cNvSpPr txBox="1"/>
          <p:nvPr/>
        </p:nvSpPr>
        <p:spPr>
          <a:xfrm>
            <a:off x="2428825" y="2824613"/>
            <a:ext cx="3144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25000"/>
                  </a:schemeClr>
                </a:solidFill>
                <a:effectLst/>
                <a:latin typeface="Aldhabi" panose="01000000000000000000" pitchFamily="2" charset="-78"/>
                <a:cs typeface="Aldhabi" panose="01000000000000000000" pitchFamily="2" charset="-78"/>
              </a:rPr>
              <a:t>(10 Ways to Effectively Monetize Your Mobile App, 2016)</a:t>
            </a:r>
            <a:endParaRPr lang="en-IN" sz="1600" dirty="0"/>
          </a:p>
        </p:txBody>
      </p:sp>
      <p:pic>
        <p:nvPicPr>
          <p:cNvPr id="6" name="Picture 5" descr="A picture containing text, person, cellphone, phone&#10;&#10;Description automatically generated">
            <a:extLst>
              <a:ext uri="{FF2B5EF4-FFF2-40B4-BE49-F238E27FC236}">
                <a16:creationId xmlns:a16="http://schemas.microsoft.com/office/drawing/2014/main" id="{DCCFBA33-2C44-8D25-05BE-27AEA568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517" y="526090"/>
            <a:ext cx="1532310" cy="1557151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34FDF1-4CA8-0891-F9EA-080B12D5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60" y="2405129"/>
            <a:ext cx="1912443" cy="1177521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ACB5EB6-0605-520D-D8F2-2E1BC838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076" y="3921097"/>
            <a:ext cx="1455751" cy="1137001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5E66141-5363-F8A6-3166-C04BEB5A2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72" y="3718941"/>
            <a:ext cx="1537980" cy="1270234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85DA0010-EFCF-2ED4-B30E-5182E1208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265" y="566201"/>
            <a:ext cx="2352594" cy="1583410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E22D66-F448-49D8-352D-CC33B01E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382" y="2149611"/>
            <a:ext cx="1518766" cy="1608443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729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CDF78765-7B02-B16B-A476-883EF739ED74}"/>
              </a:ext>
            </a:extLst>
          </p:cNvPr>
          <p:cNvSpPr txBox="1"/>
          <p:nvPr/>
        </p:nvSpPr>
        <p:spPr>
          <a:xfrm>
            <a:off x="2110626" y="-215443"/>
            <a:ext cx="5880099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Application (User Interface)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3296570-543D-ECA4-016E-3D1FCFD08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34" y="4028911"/>
            <a:ext cx="1962509" cy="973327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F511B-6E4A-AC79-232A-9A26C39BF77A}"/>
              </a:ext>
            </a:extLst>
          </p:cNvPr>
          <p:cNvSpPr txBox="1"/>
          <p:nvPr/>
        </p:nvSpPr>
        <p:spPr>
          <a:xfrm>
            <a:off x="478675" y="784125"/>
            <a:ext cx="457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2600" b="1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Features of E-Cuisine</a:t>
            </a:r>
            <a:endParaRPr lang="en-GB" sz="26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3F30C-A46C-C214-8BE9-47768176E091}"/>
              </a:ext>
            </a:extLst>
          </p:cNvPr>
          <p:cNvSpPr txBox="1"/>
          <p:nvPr/>
        </p:nvSpPr>
        <p:spPr>
          <a:xfrm>
            <a:off x="842742" y="1260165"/>
            <a:ext cx="4572000" cy="3241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Catalogue /Menu </a:t>
            </a:r>
            <a:r>
              <a:rPr lang="en-GB" sz="220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200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1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Onlin</a:t>
            </a:r>
            <a:r>
              <a:rPr lang="en-GB" sz="2200" strike="noStrike" spc="2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 </a:t>
            </a:r>
            <a:r>
              <a:rPr lang="en-GB" sz="22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20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ordering  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1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Onlin</a:t>
            </a:r>
            <a:r>
              <a:rPr lang="en-GB" sz="2200" strike="noStrike" spc="2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 </a:t>
            </a:r>
            <a:r>
              <a:rPr lang="en-GB" sz="22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GB" sz="2200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</a:t>
            </a:r>
            <a:r>
              <a:rPr lang="en-GB" sz="2200" strike="noStrike" spc="-1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</a:t>
            </a:r>
            <a:r>
              <a:rPr lang="en-GB" sz="2200" strike="noStrike" spc="-4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yments  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8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Orde</a:t>
            </a:r>
            <a:r>
              <a:rPr lang="en-GB" sz="2200" strike="noStrike" spc="58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</a:t>
            </a:r>
            <a:r>
              <a:rPr lang="en-GB" sz="22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                  </a:t>
            </a:r>
            <a:r>
              <a:rPr lang="en-GB" sz="2200" strike="noStrike" spc="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</a:t>
            </a:r>
            <a:r>
              <a:rPr lang="en-GB" sz="2200" strike="noStrike" spc="9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</a:t>
            </a:r>
            <a:r>
              <a:rPr lang="en-GB" sz="2200" strike="noStrike" spc="-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acking  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-4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Scheduled</a:t>
            </a:r>
            <a:r>
              <a:rPr lang="en-GB" sz="22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</a:t>
            </a:r>
            <a:r>
              <a:rPr lang="en-GB" sz="22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deli</a:t>
            </a:r>
            <a:r>
              <a:rPr lang="en-GB" sz="2200" strike="noStrike" spc="-4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</a:t>
            </a:r>
            <a:r>
              <a:rPr lang="en-GB" sz="2200" strike="noStrike" spc="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ery  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Pus</a:t>
            </a:r>
            <a:r>
              <a:rPr lang="en-GB" sz="22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</a:t>
            </a:r>
            <a:r>
              <a:rPr lang="en-GB" sz="220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       </a:t>
            </a:r>
            <a:r>
              <a:rPr lang="en-GB" sz="22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notifications 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</a:t>
            </a:r>
            <a:r>
              <a:rPr lang="en-GB" sz="2200" strike="noStrike" spc="-4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</a:t>
            </a:r>
            <a:r>
              <a:rPr lang="en-GB" sz="220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yalty</a:t>
            </a:r>
            <a:r>
              <a:rPr lang="en-GB" sz="220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</a:t>
            </a:r>
            <a:r>
              <a:rPr lang="en-GB" sz="2200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prog</a:t>
            </a:r>
            <a:r>
              <a:rPr lang="en-GB" sz="2200" strike="noStrike" spc="-7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</a:t>
            </a:r>
            <a:r>
              <a:rPr lang="en-GB" sz="2200" strike="noStrike" spc="-10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ams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pc="-10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Customization</a:t>
            </a:r>
          </a:p>
          <a:p>
            <a:pPr marL="469800" indent="-457200">
              <a:lnSpc>
                <a:spcPct val="100000"/>
              </a:lnSpc>
              <a:spcBef>
                <a:spcPts val="99"/>
              </a:spcBef>
              <a:buFont typeface="Arial" panose="020B0604020202020204" pitchFamily="34" charset="0"/>
              <a:buChar char="•"/>
            </a:pPr>
            <a:r>
              <a:rPr lang="en-GB" sz="2200" strike="noStrike" spc="-10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Geolocation</a:t>
            </a:r>
            <a:endParaRPr lang="en-GB" sz="220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BB674C14-CB23-10AA-67C1-581334CB5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796" y="101211"/>
            <a:ext cx="1013962" cy="1910469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28DCC-A220-B480-E6BC-6E2E20EF1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68728" y="967183"/>
            <a:ext cx="1080878" cy="2012463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47AC9-4DF1-84D7-5455-B7F3A8B13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242" y="2478913"/>
            <a:ext cx="1172811" cy="2023165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7" name="83a2d5159874a70f60cd3627b529d19a">
            <a:hlinkClick r:id="" action="ppaction://media"/>
            <a:extLst>
              <a:ext uri="{FF2B5EF4-FFF2-40B4-BE49-F238E27FC236}">
                <a16:creationId xmlns:a16="http://schemas.microsoft.com/office/drawing/2014/main" id="{AD4C3CF8-6EFD-1CC5-361D-824C7A7C67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14066" y="1047750"/>
            <a:ext cx="1996134" cy="3454328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8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8191F03-666A-8073-7246-9DD28F6E0F54}"/>
              </a:ext>
            </a:extLst>
          </p:cNvPr>
          <p:cNvSpPr txBox="1"/>
          <p:nvPr/>
        </p:nvSpPr>
        <p:spPr>
          <a:xfrm>
            <a:off x="710912" y="-251059"/>
            <a:ext cx="8521700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Opportunities &amp; Challenges After Pandemic</a:t>
            </a: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D75D8911-C098-AC7D-3B0A-308BB21DA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46349"/>
              </p:ext>
            </p:extLst>
          </p:nvPr>
        </p:nvGraphicFramePr>
        <p:xfrm>
          <a:off x="176914" y="531105"/>
          <a:ext cx="8790171" cy="4501839"/>
        </p:xfrm>
        <a:graphic>
          <a:graphicData uri="http://schemas.openxmlformats.org/drawingml/2006/table">
            <a:tbl>
              <a:tblPr firstRow="1" firstCol="1" bandRow="1"/>
              <a:tblGrid>
                <a:gridCol w="3938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1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746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                                  Challenges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                                               Opportunities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3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Unstable Pricing Model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Multiple Delivery Options (Online food delivery challenges and their potential solutions amid COVID-19,2020)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Unpredictable Food Quality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Awareness Notifications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Managing Logistics (</a:t>
                      </a:r>
                      <a:r>
                        <a:rPr lang="en-US" sz="1700" b="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Ganguly</a:t>
                      </a: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 &amp; </a:t>
                      </a:r>
                      <a:r>
                        <a:rPr lang="en-US" sz="1700" b="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Bhadale,n.d</a:t>
                      </a: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Cashless Payment Methods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Building  A Stable Customer Base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Use product badging to help users make informed purchase decisions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73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Partnering With The Right Experts In The Market(</a:t>
                      </a:r>
                      <a:r>
                        <a:rPr lang="en-US" sz="1700" b="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Ganguly</a:t>
                      </a: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 &amp; </a:t>
                      </a:r>
                      <a:r>
                        <a:rPr lang="en-US" sz="1700" b="0" dirty="0" err="1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Bhadale,n.d</a:t>
                      </a: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Make customers aware of the changing delivery timings &amp; policies via push notifications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73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The Threat of Bigger Player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Encourage customers to share your food delivery portal’s content on social media platforms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Identifying The Most Suitable Marketing Strategy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Targeting Niche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To Cope With Customer Expectations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Focusing On Ethical &amp; Religious Issues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Wavering Customers Loyalty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Engaging Influencer Marketing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Server Capabilities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Hospitality Marketing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Upholding Safety Standard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700" b="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Aldhabi" panose="01000000000000000000" pitchFamily="2" charset="-78"/>
                        <a:ea typeface="Calibri"/>
                        <a:cs typeface="Aldhabi" panose="01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4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chemeClr val="bg1">
                              <a:lumMod val="25000"/>
                            </a:schemeClr>
                          </a:solidFill>
                          <a:effectLst/>
                          <a:latin typeface="Aldhabi" panose="01000000000000000000" pitchFamily="2" charset="-78"/>
                          <a:ea typeface="Calibri"/>
                          <a:cs typeface="Aldhabi" panose="01000000000000000000" pitchFamily="2" charset="-78"/>
                        </a:rPr>
                        <a:t>Changing Order Preferences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700" b="0" dirty="0">
                        <a:solidFill>
                          <a:schemeClr val="bg1">
                            <a:lumMod val="25000"/>
                          </a:schemeClr>
                        </a:solidFill>
                        <a:effectLst/>
                        <a:latin typeface="Aldhabi" panose="01000000000000000000" pitchFamily="2" charset="-78"/>
                        <a:ea typeface="Calibri"/>
                        <a:cs typeface="Aldhabi" panose="01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55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481B28AE-539B-EB00-4512-1D5F4D89C835}"/>
              </a:ext>
            </a:extLst>
          </p:cNvPr>
          <p:cNvSpPr txBox="1"/>
          <p:nvPr/>
        </p:nvSpPr>
        <p:spPr>
          <a:xfrm>
            <a:off x="835775" y="-110794"/>
            <a:ext cx="7689849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Business Development &amp; Projection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E4DCD-A071-A616-7148-631648C9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12" y="733048"/>
            <a:ext cx="4117975" cy="2784638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0">
            <a:extLst>
              <a:ext uri="{FF2B5EF4-FFF2-40B4-BE49-F238E27FC236}">
                <a16:creationId xmlns:a16="http://schemas.microsoft.com/office/drawing/2014/main" id="{B71DC264-D864-B9F8-D2E3-EFEC798E9079}"/>
              </a:ext>
            </a:extLst>
          </p:cNvPr>
          <p:cNvSpPr/>
          <p:nvPr/>
        </p:nvSpPr>
        <p:spPr>
          <a:xfrm>
            <a:off x="2009963" y="3804557"/>
            <a:ext cx="420971" cy="412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5" name="Oval 31">
            <a:extLst>
              <a:ext uri="{FF2B5EF4-FFF2-40B4-BE49-F238E27FC236}">
                <a16:creationId xmlns:a16="http://schemas.microsoft.com/office/drawing/2014/main" id="{9313C9E9-25F0-70C6-B7C5-3CB86903915B}"/>
              </a:ext>
            </a:extLst>
          </p:cNvPr>
          <p:cNvSpPr/>
          <p:nvPr/>
        </p:nvSpPr>
        <p:spPr>
          <a:xfrm>
            <a:off x="2597788" y="3804557"/>
            <a:ext cx="439972" cy="413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6" name="Oval 32">
            <a:extLst>
              <a:ext uri="{FF2B5EF4-FFF2-40B4-BE49-F238E27FC236}">
                <a16:creationId xmlns:a16="http://schemas.microsoft.com/office/drawing/2014/main" id="{DBD8F8C3-A544-7098-635B-CBB3FF1BD225}"/>
              </a:ext>
            </a:extLst>
          </p:cNvPr>
          <p:cNvSpPr/>
          <p:nvPr/>
        </p:nvSpPr>
        <p:spPr>
          <a:xfrm>
            <a:off x="3171527" y="3798379"/>
            <a:ext cx="420972" cy="44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7" name="Oval 33">
            <a:extLst>
              <a:ext uri="{FF2B5EF4-FFF2-40B4-BE49-F238E27FC236}">
                <a16:creationId xmlns:a16="http://schemas.microsoft.com/office/drawing/2014/main" id="{C711E439-2060-EF6B-7AD9-8795469AE1D3}"/>
              </a:ext>
            </a:extLst>
          </p:cNvPr>
          <p:cNvSpPr/>
          <p:nvPr/>
        </p:nvSpPr>
        <p:spPr>
          <a:xfrm>
            <a:off x="3766852" y="3782698"/>
            <a:ext cx="420972" cy="462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EF685452-751C-D7B8-7D8C-31FCA83493B6}"/>
              </a:ext>
            </a:extLst>
          </p:cNvPr>
          <p:cNvSpPr/>
          <p:nvPr/>
        </p:nvSpPr>
        <p:spPr>
          <a:xfrm>
            <a:off x="6179960" y="480885"/>
            <a:ext cx="1273105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</a:t>
            </a:r>
            <a:r>
              <a:rPr lang="en-US" sz="2100" b="1" baseline="30000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nd</a:t>
            </a:r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Fiscal Year</a:t>
            </a:r>
          </a:p>
          <a:p>
            <a:pPr algn="ctr"/>
            <a:r>
              <a:rPr lang="en-US" sz="2100" b="1" cap="none" spc="0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2,00,000+ Users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FAE40FDB-7949-FD14-D08C-4CFA2757DE94}"/>
              </a:ext>
            </a:extLst>
          </p:cNvPr>
          <p:cNvSpPr/>
          <p:nvPr/>
        </p:nvSpPr>
        <p:spPr>
          <a:xfrm>
            <a:off x="6266042" y="1441506"/>
            <a:ext cx="1271503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1</a:t>
            </a:r>
            <a:r>
              <a:rPr lang="en-US" sz="2100" b="1" baseline="30000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st</a:t>
            </a:r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Fiscal year</a:t>
            </a:r>
          </a:p>
          <a:p>
            <a:pPr algn="ctr"/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1,00,000+ Users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22A74506-D2B7-3A69-7E9D-C5F3172E9C19}"/>
              </a:ext>
            </a:extLst>
          </p:cNvPr>
          <p:cNvSpPr/>
          <p:nvPr/>
        </p:nvSpPr>
        <p:spPr>
          <a:xfrm>
            <a:off x="6227284" y="2393409"/>
            <a:ext cx="1258679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1000+</a:t>
            </a:r>
          </a:p>
          <a:p>
            <a:pPr algn="ctr"/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Premium Users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EDD097E-654E-F182-EC59-D9360822D3B5}"/>
              </a:ext>
            </a:extLst>
          </p:cNvPr>
          <p:cNvSpPr/>
          <p:nvPr/>
        </p:nvSpPr>
        <p:spPr>
          <a:xfrm>
            <a:off x="5814512" y="3350043"/>
            <a:ext cx="2084225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5000+</a:t>
            </a:r>
          </a:p>
          <a:p>
            <a:pPr algn="ctr"/>
            <a:r>
              <a:rPr lang="en-US" sz="2100" b="1" cap="none" spc="0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Freemium Registered Users</a:t>
            </a:r>
          </a:p>
        </p:txBody>
      </p:sp>
      <p:sp>
        <p:nvSpPr>
          <p:cNvPr id="16" name="Up Arrow 17">
            <a:extLst>
              <a:ext uri="{FF2B5EF4-FFF2-40B4-BE49-F238E27FC236}">
                <a16:creationId xmlns:a16="http://schemas.microsoft.com/office/drawing/2014/main" id="{6DC5B777-7E61-34C9-C47D-A0AE2193C13F}"/>
              </a:ext>
            </a:extLst>
          </p:cNvPr>
          <p:cNvSpPr/>
          <p:nvPr/>
        </p:nvSpPr>
        <p:spPr>
          <a:xfrm>
            <a:off x="6659875" y="1154853"/>
            <a:ext cx="377607" cy="401207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7">
            <a:extLst>
              <a:ext uri="{FF2B5EF4-FFF2-40B4-BE49-F238E27FC236}">
                <a16:creationId xmlns:a16="http://schemas.microsoft.com/office/drawing/2014/main" id="{7D42F18C-7E0D-B0D3-FDE7-E974743A63AE}"/>
              </a:ext>
            </a:extLst>
          </p:cNvPr>
          <p:cNvSpPr/>
          <p:nvPr/>
        </p:nvSpPr>
        <p:spPr>
          <a:xfrm>
            <a:off x="6667819" y="2147349"/>
            <a:ext cx="377607" cy="401207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A11C2897-ACE9-BA31-CFEB-6E838494DD8C}"/>
              </a:ext>
            </a:extLst>
          </p:cNvPr>
          <p:cNvSpPr/>
          <p:nvPr/>
        </p:nvSpPr>
        <p:spPr>
          <a:xfrm>
            <a:off x="6659875" y="3082666"/>
            <a:ext cx="377607" cy="401207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7">
            <a:extLst>
              <a:ext uri="{FF2B5EF4-FFF2-40B4-BE49-F238E27FC236}">
                <a16:creationId xmlns:a16="http://schemas.microsoft.com/office/drawing/2014/main" id="{E423B84F-D1D1-0FE4-B07B-C6E28DF6398F}"/>
              </a:ext>
            </a:extLst>
          </p:cNvPr>
          <p:cNvSpPr/>
          <p:nvPr/>
        </p:nvSpPr>
        <p:spPr>
          <a:xfrm>
            <a:off x="6659875" y="4071175"/>
            <a:ext cx="377607" cy="410285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3306AF6E-CFB5-63CB-6946-43B27593352B}"/>
              </a:ext>
            </a:extLst>
          </p:cNvPr>
          <p:cNvSpPr/>
          <p:nvPr/>
        </p:nvSpPr>
        <p:spPr>
          <a:xfrm>
            <a:off x="6260173" y="4518465"/>
            <a:ext cx="140294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"/>
                <a:solidFill>
                  <a:schemeClr val="bg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App Launch</a:t>
            </a:r>
            <a:endParaRPr lang="en-US" sz="3000" b="1" cap="none" spc="0" dirty="0">
              <a:ln w="1905"/>
              <a:solidFill>
                <a:schemeClr val="bg1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id="{F82891E1-772A-CB14-E778-8DD1EB19B1DD}"/>
              </a:ext>
            </a:extLst>
          </p:cNvPr>
          <p:cNvSpPr/>
          <p:nvPr/>
        </p:nvSpPr>
        <p:spPr>
          <a:xfrm>
            <a:off x="5647224" y="4071175"/>
            <a:ext cx="472394" cy="44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4" name="Oval 31">
            <a:extLst>
              <a:ext uri="{FF2B5EF4-FFF2-40B4-BE49-F238E27FC236}">
                <a16:creationId xmlns:a16="http://schemas.microsoft.com/office/drawing/2014/main" id="{20B6C82A-3C8E-2463-0F8D-25CB5C13481F}"/>
              </a:ext>
            </a:extLst>
          </p:cNvPr>
          <p:cNvSpPr/>
          <p:nvPr/>
        </p:nvSpPr>
        <p:spPr>
          <a:xfrm>
            <a:off x="5640159" y="3107460"/>
            <a:ext cx="479459" cy="401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25" name="Oval 32">
            <a:extLst>
              <a:ext uri="{FF2B5EF4-FFF2-40B4-BE49-F238E27FC236}">
                <a16:creationId xmlns:a16="http://schemas.microsoft.com/office/drawing/2014/main" id="{DA161678-08FE-9503-66A6-96A04D964FEA}"/>
              </a:ext>
            </a:extLst>
          </p:cNvPr>
          <p:cNvSpPr/>
          <p:nvPr/>
        </p:nvSpPr>
        <p:spPr>
          <a:xfrm>
            <a:off x="5592213" y="2110408"/>
            <a:ext cx="444599" cy="401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26" name="Oval 33">
            <a:extLst>
              <a:ext uri="{FF2B5EF4-FFF2-40B4-BE49-F238E27FC236}">
                <a16:creationId xmlns:a16="http://schemas.microsoft.com/office/drawing/2014/main" id="{51E4B7B3-E302-F6FE-1AA5-87A5B534AEE6}"/>
              </a:ext>
            </a:extLst>
          </p:cNvPr>
          <p:cNvSpPr/>
          <p:nvPr/>
        </p:nvSpPr>
        <p:spPr>
          <a:xfrm>
            <a:off x="5521577" y="1172066"/>
            <a:ext cx="515235" cy="415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9108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50B9F-37E6-01F2-380C-48B04E8640BA}"/>
              </a:ext>
            </a:extLst>
          </p:cNvPr>
          <p:cNvSpPr txBox="1"/>
          <p:nvPr/>
        </p:nvSpPr>
        <p:spPr>
          <a:xfrm>
            <a:off x="-49901" y="-34723"/>
            <a:ext cx="2654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  <a:cs typeface="Aldhabi" panose="020B0604020202020204" pitchFamily="2" charset="-78"/>
              </a:rPr>
              <a:t>YINAN ZHANG-</a:t>
            </a:r>
            <a:r>
              <a:rPr lang="en-US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  <a:cs typeface="Aldhabi" panose="020B0604020202020204" pitchFamily="2" charset="-78"/>
              </a:rPr>
              <a:t>12690457</a:t>
            </a:r>
            <a:endParaRPr lang="en-IN" sz="1500" b="1" dirty="0">
              <a:solidFill>
                <a:schemeClr val="bg1">
                  <a:lumMod val="25000"/>
                </a:schemeClr>
              </a:solidFill>
              <a:latin typeface="Algerian" panose="04020705040A02060702" pitchFamily="82" charset="0"/>
              <a:cs typeface="Aldhabi" panose="020B0604020202020204" pitchFamily="2" charset="-78"/>
            </a:endParaRPr>
          </a:p>
        </p:txBody>
      </p:sp>
      <p:pic>
        <p:nvPicPr>
          <p:cNvPr id="4" name="Picture 3" descr="A person in a suit">
            <a:extLst>
              <a:ext uri="{FF2B5EF4-FFF2-40B4-BE49-F238E27FC236}">
                <a16:creationId xmlns:a16="http://schemas.microsoft.com/office/drawing/2014/main" id="{DA58F9AB-FF9A-F644-2167-E664B7911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1" y="283848"/>
            <a:ext cx="2287395" cy="2160679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C5038-4F33-4834-1F54-63245EABCCB2}"/>
              </a:ext>
            </a:extLst>
          </p:cNvPr>
          <p:cNvSpPr txBox="1"/>
          <p:nvPr/>
        </p:nvSpPr>
        <p:spPr>
          <a:xfrm>
            <a:off x="2834832" y="-13548"/>
            <a:ext cx="26179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  <a:cs typeface="Aldhabi" panose="020B0604020202020204" pitchFamily="2" charset="-78"/>
              </a:rPr>
              <a:t>PRIYA BANSAL-</a:t>
            </a:r>
            <a:r>
              <a:rPr lang="en-US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  <a:cs typeface="Aldhabi" panose="020B0604020202020204" pitchFamily="2" charset="-78"/>
              </a:rPr>
              <a:t>12562936</a:t>
            </a:r>
            <a:endParaRPr lang="en-IN" sz="1500" b="1" dirty="0">
              <a:solidFill>
                <a:schemeClr val="bg1">
                  <a:lumMod val="25000"/>
                </a:schemeClr>
              </a:solidFill>
              <a:latin typeface="Algerian" panose="04020705040A02060702" pitchFamily="82" charset="0"/>
              <a:cs typeface="Aldhabi" panose="020B0604020202020204" pitchFamily="2" charset="-78"/>
            </a:endParaRPr>
          </a:p>
        </p:txBody>
      </p:sp>
      <p:pic>
        <p:nvPicPr>
          <p:cNvPr id="8" name="Picture 7" descr="A person standing in front of a brick wall with potted plants&#10;&#10;Description automatically generated with medium confidence">
            <a:extLst>
              <a:ext uri="{FF2B5EF4-FFF2-40B4-BE49-F238E27FC236}">
                <a16:creationId xmlns:a16="http://schemas.microsoft.com/office/drawing/2014/main" id="{C24E16E3-50E5-9A28-7AE2-2E4BF64D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832" y="320608"/>
            <a:ext cx="2490744" cy="2123919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33A0D8-A7B8-9D62-E001-508F48656D17}"/>
              </a:ext>
            </a:extLst>
          </p:cNvPr>
          <p:cNvSpPr txBox="1"/>
          <p:nvPr/>
        </p:nvSpPr>
        <p:spPr>
          <a:xfrm>
            <a:off x="5818246" y="-28783"/>
            <a:ext cx="30820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  <a:cs typeface="Aldhabi" panose="020B0604020202020204" pitchFamily="2" charset="-78"/>
              </a:rPr>
              <a:t>MUSHFIK MONJUR-</a:t>
            </a:r>
            <a:r>
              <a:rPr lang="en-US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  <a:cs typeface="Aldhabi" panose="020B0604020202020204" pitchFamily="2" charset="-78"/>
              </a:rPr>
              <a:t>12565306</a:t>
            </a:r>
            <a:endParaRPr lang="en-IN" sz="1500" b="1" dirty="0">
              <a:solidFill>
                <a:schemeClr val="bg1">
                  <a:lumMod val="25000"/>
                </a:schemeClr>
              </a:solidFill>
              <a:latin typeface="Algerian" panose="04020705040A02060702" pitchFamily="82" charset="0"/>
              <a:cs typeface="Aldhabi" panose="020B0604020202020204" pitchFamily="2" charset="-78"/>
            </a:endParaRPr>
          </a:p>
        </p:txBody>
      </p:sp>
      <p:pic>
        <p:nvPicPr>
          <p:cNvPr id="12" name="Picture 11" descr="A person wearing glasses">
            <a:extLst>
              <a:ext uri="{FF2B5EF4-FFF2-40B4-BE49-F238E27FC236}">
                <a16:creationId xmlns:a16="http://schemas.microsoft.com/office/drawing/2014/main" id="{D6C85F58-BACE-8FED-0A09-9857A2905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320" y="304915"/>
            <a:ext cx="2287395" cy="2188248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6B35A1-3267-7432-49ED-6C6EF51962C9}"/>
              </a:ext>
            </a:extLst>
          </p:cNvPr>
          <p:cNvSpPr txBox="1"/>
          <p:nvPr/>
        </p:nvSpPr>
        <p:spPr>
          <a:xfrm>
            <a:off x="-163373" y="2493163"/>
            <a:ext cx="2963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  <a:cs typeface="Aldhabi" panose="020B0604020202020204" pitchFamily="2" charset="-78"/>
              </a:rPr>
              <a:t>VEENA KAMATHAM-</a:t>
            </a:r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</a:rPr>
              <a:t>12274958</a:t>
            </a:r>
          </a:p>
          <a:p>
            <a:pPr algn="ctr"/>
            <a:endParaRPr lang="en-IN" b="1" dirty="0">
              <a:solidFill>
                <a:schemeClr val="bg1">
                  <a:lumMod val="25000"/>
                </a:schemeClr>
              </a:solidFill>
              <a:latin typeface="Algerian" panose="04020705040A02060702" pitchFamily="82" charset="0"/>
              <a:cs typeface="Aldhabi" panose="020B0604020202020204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16E9C7-FBDD-43C8-E2CF-81A5F7731CAD}"/>
              </a:ext>
            </a:extLst>
          </p:cNvPr>
          <p:cNvSpPr txBox="1"/>
          <p:nvPr/>
        </p:nvSpPr>
        <p:spPr>
          <a:xfrm>
            <a:off x="5881663" y="2514229"/>
            <a:ext cx="2588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</a:rPr>
              <a:t>FAVOUR OGUCHI12764725</a:t>
            </a:r>
          </a:p>
        </p:txBody>
      </p:sp>
      <p:pic>
        <p:nvPicPr>
          <p:cNvPr id="20" name="Picture 19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AFF38FD5-6FE0-208F-35FD-6FD334269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038" y="2879526"/>
            <a:ext cx="2435792" cy="2261202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790173-DDE2-21C1-04D9-196312D68B78}"/>
              </a:ext>
            </a:extLst>
          </p:cNvPr>
          <p:cNvSpPr txBox="1"/>
          <p:nvPr/>
        </p:nvSpPr>
        <p:spPr>
          <a:xfrm>
            <a:off x="2834832" y="2493163"/>
            <a:ext cx="252290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</a:rPr>
              <a:t>CHIDI OLUOHA-12762134</a:t>
            </a:r>
            <a:endParaRPr lang="en-IN" sz="1500" b="1" dirty="0">
              <a:solidFill>
                <a:schemeClr val="bg1">
                  <a:lumMod val="2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30" name="Picture 29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5063F450-8AAC-25D2-2CFE-010EDF42A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004" y="2837394"/>
            <a:ext cx="2343572" cy="2306106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5" name="Picture 4" descr="A person stand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DCFDB63F-6611-661C-6114-A9E904D42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41" y="2843187"/>
            <a:ext cx="2657633" cy="2288976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5315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4A0AB5-0BD2-BBF3-AFB8-1452D98AF0B2}"/>
              </a:ext>
            </a:extLst>
          </p:cNvPr>
          <p:cNvSpPr txBox="1"/>
          <p:nvPr/>
        </p:nvSpPr>
        <p:spPr>
          <a:xfrm>
            <a:off x="0" y="396946"/>
            <a:ext cx="89393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-Shout. (2021, July 13). The RACE Model: Improving your Digital Marketing Strategy. https://shout.com/digital-marketing/race-model-for-digital-marketing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Senra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I. (2021, November 24). What is Model Race - Definition, meaning and examples.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Arimetrics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. https://www.arimetrics.com/en/digital-glossary/race-model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-2f. Six C’s of Motivation. (2016, November 29). Learn-U. https://learn-u.com/lesson/2f-six-cs-of-motivation/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Blumtritt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C. (2022, January 21). Number of users in the online food delivery market in the United Kingdom 2024.Statista.Retrieved October 29,2022,from https://www.statista.com/forecasts/891085/online-food-delivery-users-by-segment-in-the-united-kingdom  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-Government food strategy. GOV.UK. (n.d.). Retrieved October 25, 2022, from https://www.gov.uk/government/publications/government-food-strategy/government-food-strategy  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-Hellofresh.com website traffic, ranking, analytics [September 2022].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Semrush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. (n.d.). Retrieved October 29, 2022, from https://www.semrush.com/website/hellofresh.com/overview/  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-Office for National Statistics. (2020, August 7). Population of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england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and Wales. GOV.UK Ethnicity facts and figures. Retrieved October 29, 2022, from https://www.ethnicity-facts-figures.service.gov.uk/uk-population-by-ethnicity/national-and-regional-populations/population-of-england-and-wales/latest#download-the-data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-Kaplan, A. M., &amp;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Haenlein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M. (2010). Users of the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world,unite!the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Challenges and Opportunities of Social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Media.Business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Horizons, 53(1), 59-68. https://doi.org/10.1016/j.bushor.2009.09.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Labrecque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L. I. (2014). Fostering Consumer-Brand Relationships in Social Media Environments: the Role of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Parasocial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Interaction. Journal of Interactive Marketing,28(2),134-148. https://doi.org/10.1016/j.intmar.2013.12.003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-Machin-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Mastromatteo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J. D., &amp;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Tarango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J. (2019). Participatory Action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Research.The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International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Encyclopedia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of Media Literacy, 1-8.https://doi.org/10.1002/9781118978238.ieml0178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-Mize, S. (2007, February 22). Social Network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Benefits.EzineArticles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;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EzineArticles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. http://ezinearticles.com/?Social-Network-Benefits&amp;id=464645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-Helms, R. W., 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Booij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E., &amp; Spruit, M. R. (2012).REACHING OUT:INVOLVING USERS IN INNOVATION TASKS THROUGH SOCIAL MEDIA. ECIS 2012 Proceedings https://aisel.aisnet.org/ecis2012/193</a:t>
            </a:r>
          </a:p>
          <a:p>
            <a:endParaRPr lang="en-IN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A9118-9118-4335-085F-0630D16AEE50}"/>
              </a:ext>
            </a:extLst>
          </p:cNvPr>
          <p:cNvSpPr txBox="1"/>
          <p:nvPr/>
        </p:nvSpPr>
        <p:spPr>
          <a:xfrm>
            <a:off x="2063931" y="-39189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972017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E7681-0148-9EA3-AEED-987907CE44F8}"/>
              </a:ext>
            </a:extLst>
          </p:cNvPr>
          <p:cNvSpPr txBox="1"/>
          <p:nvPr/>
        </p:nvSpPr>
        <p:spPr>
          <a:xfrm>
            <a:off x="195943" y="370114"/>
            <a:ext cx="88870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handrasekhar</a:t>
            </a:r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N., Gupta, S., &amp; Nanda, N. (2019). Food Delivery Services and Customer Preference: A Comparative Analysis. Journal of Foodservice Business Research, 22(4),375-386. https://doi.org/10.1080/15378020.2019.1626208</a:t>
            </a:r>
            <a:endParaRPr lang="en-IN" sz="1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-https://www.fatbit.com/fab/online-food-delivery-business-challenges-solutions-amid-covid-19/</a:t>
            </a: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-https://ijariie.com/</a:t>
            </a:r>
            <a:r>
              <a:rPr lang="en-GB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AdminUploadPdf</a:t>
            </a:r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/ONLINE_FOOD_DELIVERY_AAPS_%E2%80%93_STUDYING_PANDEMIC_CHALLENGES_AND_SOLUTIONS_ijariie16650.pdf</a:t>
            </a: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-Food Delivery Services Market: Global Industry Analysis and Forecast (2022-2029). (n.d.). Maximise Market Research. Retrieved October 28, 2022, from https://www.maximizemarketresearch.com/market-report/global-food-delivery-services-market/112152/#:~:text=Food%20Delivery%20Services%20Market%20size%20was%20valued%20at</a:t>
            </a: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-Food Delivery App Revenue and Usage Statistics (2022). (2020, October 29). Business of Apps. https://www.businessofapps.com/data/food-delivery-app-market/#:~:text=Food%20delivery%20revenue%20by%20country%20China%20is%20ahead</a:t>
            </a: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-Briggs, F. (n.d.). Quick service food takes off in the UK, new NPD Group data reveals. Retail Times. Retrieved October 28, 2022, from http://www.retailtimes.co.uk/quick-service-food-takes-off-in-the-uk-new-npd-group-data-reveals/</a:t>
            </a: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-How Many Takeaways Do You Have A Week? (n.d.). Charlton Life. Retrieved October 28, 2022, from https://charltonlife.vanillacommunity.com/discussion/87628/how-many-takeaways-do-you-have-a-week (2016). </a:t>
            </a: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GB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Nationalarchives.gov.uk.https</a:t>
            </a:r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://webarchive.nationalarchives.gov.uk/</a:t>
            </a:r>
            <a:r>
              <a:rPr lang="en-GB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ukgwa</a:t>
            </a:r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/20160105160709/http://www.ons.gov.uk/ons/resources/figure2_tcm77-290553.png</a:t>
            </a:r>
          </a:p>
          <a:p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en-IN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Roh</a:t>
            </a:r>
            <a:r>
              <a:rPr lang="en-IN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M., &amp; Park, K. (2019). Adoption of 020 food delivery services in South Korea: The moderating role of moral obligation in meal preparation. International Journal of Information Management, 47, 262-273.https://doi.org/10.1016/j.ijinfomgt.2018.09.017</a:t>
            </a:r>
          </a:p>
          <a:p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-Cairns, S. (1996). Delivering alternatives: Successes and failures of home delivery services for food shopping. Transport Policy,3(4),155-176. </a:t>
            </a:r>
            <a:r>
              <a:rPr lang="en-GB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https://doi.org/10.1016/S0967-070X(96)00021-2</a:t>
            </a:r>
            <a:endParaRPr lang="en-IN" sz="1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en-GB" sz="1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en-GB" sz="1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en-GB" sz="1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en-IN" sz="1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274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AB1E0-999A-71C7-D4AB-434F252C5D87}"/>
              </a:ext>
            </a:extLst>
          </p:cNvPr>
          <p:cNvSpPr txBox="1"/>
          <p:nvPr/>
        </p:nvSpPr>
        <p:spPr>
          <a:xfrm>
            <a:off x="1422144" y="1341733"/>
            <a:ext cx="6299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dirty="0">
                <a:solidFill>
                  <a:schemeClr val="bg1">
                    <a:lumMod val="25000"/>
                  </a:schemeClr>
                </a:solidFill>
                <a:latin typeface="Algerian" panose="04020705040A02060702" pitchFamily="8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3812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1">
            <a:extLst>
              <a:ext uri="{FF2B5EF4-FFF2-40B4-BE49-F238E27FC236}">
                <a16:creationId xmlns:a16="http://schemas.microsoft.com/office/drawing/2014/main" id="{1D4462E2-45C9-DC9D-A9DF-5F6C34BDB1FA}"/>
              </a:ext>
            </a:extLst>
          </p:cNvPr>
          <p:cNvSpPr txBox="1"/>
          <p:nvPr/>
        </p:nvSpPr>
        <p:spPr>
          <a:xfrm>
            <a:off x="1475723" y="-101998"/>
            <a:ext cx="5656821" cy="782164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  <p:txBody>
          <a:bodyPr wrap="square" lIns="0" tIns="12600" rIns="0" bIns="0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en-GB" sz="5000" b="1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Market Research</a:t>
            </a:r>
            <a:endParaRPr lang="en-GB" sz="50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29CBD325-C9DB-7D7F-741A-F70A447F845A}"/>
              </a:ext>
            </a:extLst>
          </p:cNvPr>
          <p:cNvSpPr/>
          <p:nvPr/>
        </p:nvSpPr>
        <p:spPr>
          <a:xfrm>
            <a:off x="222395" y="2408055"/>
            <a:ext cx="24359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Sources: CB Insights, Research &amp; Markets (Food Delivery Services Market: Global Industry Analysis and Forecast (2022-2029), n.d.)</a:t>
            </a:r>
          </a:p>
          <a:p>
            <a:endParaRPr lang="en-US" sz="11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2" name="Right Arrow 7">
            <a:extLst>
              <a:ext uri="{FF2B5EF4-FFF2-40B4-BE49-F238E27FC236}">
                <a16:creationId xmlns:a16="http://schemas.microsoft.com/office/drawing/2014/main" id="{65991974-E177-E9C5-0E23-5AC4A7C00DB1}"/>
              </a:ext>
            </a:extLst>
          </p:cNvPr>
          <p:cNvSpPr/>
          <p:nvPr/>
        </p:nvSpPr>
        <p:spPr>
          <a:xfrm>
            <a:off x="2849734" y="1502381"/>
            <a:ext cx="369736" cy="300535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D:\Lidl sample pic\chrome_wDV2bxq7cN.png">
            <a:extLst>
              <a:ext uri="{FF2B5EF4-FFF2-40B4-BE49-F238E27FC236}">
                <a16:creationId xmlns:a16="http://schemas.microsoft.com/office/drawing/2014/main" id="{73290EF3-EC21-B5BB-5C91-EFEE0D35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31" y="843083"/>
            <a:ext cx="2481878" cy="1619129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FC3333F5-79F6-BC05-CF73-C55CDBF33D0D}"/>
              </a:ext>
            </a:extLst>
          </p:cNvPr>
          <p:cNvSpPr/>
          <p:nvPr/>
        </p:nvSpPr>
        <p:spPr>
          <a:xfrm>
            <a:off x="3275010" y="2511964"/>
            <a:ext cx="26548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Sources: Company Data, Bloomberg, </a:t>
            </a:r>
            <a:r>
              <a:rPr lang="en-US" sz="9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Daxue</a:t>
            </a:r>
            <a:r>
              <a:rPr lang="en-US" sz="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Consulting, The Information (Food</a:t>
            </a:r>
          </a:p>
          <a:p>
            <a:r>
              <a:rPr lang="en-US" sz="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Delivery App Revenue and Usage Statistics (2022), )</a:t>
            </a:r>
          </a:p>
          <a:p>
            <a:endParaRPr lang="en-US" sz="9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5" name="Right Arrow 7">
            <a:extLst>
              <a:ext uri="{FF2B5EF4-FFF2-40B4-BE49-F238E27FC236}">
                <a16:creationId xmlns:a16="http://schemas.microsoft.com/office/drawing/2014/main" id="{4E8821CB-828F-7D72-DC70-FA1E095A8F14}"/>
              </a:ext>
            </a:extLst>
          </p:cNvPr>
          <p:cNvSpPr/>
          <p:nvPr/>
        </p:nvSpPr>
        <p:spPr>
          <a:xfrm>
            <a:off x="6050724" y="1399704"/>
            <a:ext cx="328339" cy="30053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2782FC9A-FB29-7366-3DB5-CF0B8D3C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70" y="825603"/>
            <a:ext cx="2481878" cy="1625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Down Arrow 8">
            <a:extLst>
              <a:ext uri="{FF2B5EF4-FFF2-40B4-BE49-F238E27FC236}">
                <a16:creationId xmlns:a16="http://schemas.microsoft.com/office/drawing/2014/main" id="{82D790D9-4D12-F8FF-3456-ADA4EC6BD156}"/>
              </a:ext>
            </a:extLst>
          </p:cNvPr>
          <p:cNvSpPr/>
          <p:nvPr/>
        </p:nvSpPr>
        <p:spPr>
          <a:xfrm>
            <a:off x="7721295" y="2692011"/>
            <a:ext cx="268962" cy="28445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250A9316-707F-9FBA-5767-B8EF6DB64ACD}"/>
              </a:ext>
            </a:extLst>
          </p:cNvPr>
          <p:cNvSpPr/>
          <p:nvPr/>
        </p:nvSpPr>
        <p:spPr>
          <a:xfrm>
            <a:off x="7494871" y="4743317"/>
            <a:ext cx="990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(Briggs, n.d.)</a:t>
            </a:r>
          </a:p>
          <a:p>
            <a:endParaRPr lang="en-US" sz="12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FD72D34A-9B86-3619-D3B1-FF4C677F3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32" y="2976465"/>
            <a:ext cx="2540277" cy="1860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Left Arrow 10">
            <a:extLst>
              <a:ext uri="{FF2B5EF4-FFF2-40B4-BE49-F238E27FC236}">
                <a16:creationId xmlns:a16="http://schemas.microsoft.com/office/drawing/2014/main" id="{FAD5582F-9029-C6A1-2AC7-3944770FA60B}"/>
              </a:ext>
            </a:extLst>
          </p:cNvPr>
          <p:cNvSpPr/>
          <p:nvPr/>
        </p:nvSpPr>
        <p:spPr>
          <a:xfrm>
            <a:off x="5964277" y="3710274"/>
            <a:ext cx="414786" cy="393277"/>
          </a:xfrm>
          <a:prstGeom prst="lef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Arrow 10">
            <a:extLst>
              <a:ext uri="{FF2B5EF4-FFF2-40B4-BE49-F238E27FC236}">
                <a16:creationId xmlns:a16="http://schemas.microsoft.com/office/drawing/2014/main" id="{B84D4CA8-2A76-E7F6-0A00-3ABAF3332941}"/>
              </a:ext>
            </a:extLst>
          </p:cNvPr>
          <p:cNvSpPr/>
          <p:nvPr/>
        </p:nvSpPr>
        <p:spPr>
          <a:xfrm>
            <a:off x="2881049" y="3728842"/>
            <a:ext cx="430256" cy="393277"/>
          </a:xfrm>
          <a:prstGeom prst="lef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9" descr="D:\Lidl sample pic\chrome_jV38cPMh4C.png">
            <a:extLst>
              <a:ext uri="{FF2B5EF4-FFF2-40B4-BE49-F238E27FC236}">
                <a16:creationId xmlns:a16="http://schemas.microsoft.com/office/drawing/2014/main" id="{27219308-7672-DAC7-3FB2-02401599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2" y="2976465"/>
            <a:ext cx="2654889" cy="1860894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7F0738C-5231-7527-414A-2849A587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4" y="843083"/>
            <a:ext cx="2654889" cy="1590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4A0F37-8DFF-9CE8-F531-8418B0E88B17}"/>
              </a:ext>
            </a:extLst>
          </p:cNvPr>
          <p:cNvSpPr txBox="1"/>
          <p:nvPr/>
        </p:nvSpPr>
        <p:spPr>
          <a:xfrm>
            <a:off x="6485621" y="2423443"/>
            <a:ext cx="265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ldhabi" panose="01000000000000000000" pitchFamily="2" charset="-78"/>
                <a:cs typeface="Aldhabi" panose="01000000000000000000" pitchFamily="2" charset="-78"/>
              </a:rPr>
              <a:t>How Many Takeaways Do You Have A Week? (n.d.). Charlton Life. October 28, 2022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4DA382C-F03E-1BBB-5FC3-E8982D805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50" y="3043291"/>
            <a:ext cx="2381886" cy="1680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87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9C89E2B7-589D-215C-4F10-5209A4BC495B}"/>
              </a:ext>
            </a:extLst>
          </p:cNvPr>
          <p:cNvSpPr txBox="1"/>
          <p:nvPr/>
        </p:nvSpPr>
        <p:spPr>
          <a:xfrm>
            <a:off x="1917330" y="-106217"/>
            <a:ext cx="5871700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5000" b="1" strike="noStrike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Customer Persona</a:t>
            </a:r>
            <a:endParaRPr lang="en-GB" sz="50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C11EEAE-527D-017D-96E9-5F29F7BF1B36}"/>
              </a:ext>
            </a:extLst>
          </p:cNvPr>
          <p:cNvSpPr txBox="1">
            <a:spLocks/>
          </p:cNvSpPr>
          <p:nvPr/>
        </p:nvSpPr>
        <p:spPr>
          <a:xfrm>
            <a:off x="3983842" y="1203457"/>
            <a:ext cx="5123397" cy="208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iret One"/>
              <a:buNone/>
              <a:defRPr sz="70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endParaRPr lang="en-US" sz="18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DBBD9CA-F34E-CE1C-F42B-B7739433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8" y="756749"/>
            <a:ext cx="1620098" cy="1076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438C9-578C-F0DD-EE8E-26C855814DE0}"/>
              </a:ext>
            </a:extLst>
          </p:cNvPr>
          <p:cNvSpPr txBox="1"/>
          <p:nvPr/>
        </p:nvSpPr>
        <p:spPr>
          <a:xfrm>
            <a:off x="1872916" y="594880"/>
            <a:ext cx="206084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Name : Emma Gabriel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Age : 31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Profession : Teacher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Interest : Travelling, Shopping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Country : Kenya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3F258DC-347E-AB54-0AC9-392675FE3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82" y="748455"/>
            <a:ext cx="1712316" cy="109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89546C-5D53-775B-A62F-83E61996A094}"/>
              </a:ext>
            </a:extLst>
          </p:cNvPr>
          <p:cNvSpPr txBox="1"/>
          <p:nvPr/>
        </p:nvSpPr>
        <p:spPr>
          <a:xfrm>
            <a:off x="6266628" y="548146"/>
            <a:ext cx="263062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Name : </a:t>
            </a:r>
            <a:r>
              <a:rPr lang="en-US" sz="17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Aquib</a:t>
            </a:r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17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Javed</a:t>
            </a:r>
            <a:endParaRPr lang="en-US" sz="17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Age : 44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Profession : Medical Doctor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Interest : Watching Movies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Country : Bangladesh 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439CD22-FF7B-52A2-57E8-F30B244C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" y="2358202"/>
            <a:ext cx="1714435" cy="1243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0574E5-9836-ACC1-D436-A015FBD65052}"/>
              </a:ext>
            </a:extLst>
          </p:cNvPr>
          <p:cNvSpPr txBox="1"/>
          <p:nvPr/>
        </p:nvSpPr>
        <p:spPr>
          <a:xfrm>
            <a:off x="1806168" y="2247905"/>
            <a:ext cx="25479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Name : Henry </a:t>
            </a:r>
            <a:r>
              <a:rPr lang="en-US" sz="17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Olonga</a:t>
            </a:r>
            <a:endParaRPr lang="en-US" sz="17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Age : 24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Profession : University Student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Interest : Sports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Country : Nigeria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6A28BE77-D52C-C8FF-D397-CFFA0448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89" y="2239565"/>
            <a:ext cx="1772102" cy="118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705808-8339-CC25-AF65-64CCBA9EE28B}"/>
              </a:ext>
            </a:extLst>
          </p:cNvPr>
          <p:cNvSpPr txBox="1"/>
          <p:nvPr/>
        </p:nvSpPr>
        <p:spPr>
          <a:xfrm>
            <a:off x="6260393" y="2133448"/>
            <a:ext cx="276847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Name : Puneet Agarwal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Age : 50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Profession : Businessman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Interest : Investment banking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Country : India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23DC2F7C-3091-A1CB-92F9-E81F9098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" y="3936749"/>
            <a:ext cx="1781788" cy="1169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138523-F1FD-F16C-FBD3-CE84FE5DFA06}"/>
              </a:ext>
            </a:extLst>
          </p:cNvPr>
          <p:cNvSpPr txBox="1"/>
          <p:nvPr/>
        </p:nvSpPr>
        <p:spPr>
          <a:xfrm>
            <a:off x="1872916" y="3820100"/>
            <a:ext cx="267657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Name : Michael Chang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Age : 42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Profession : Engineer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Interest : Reading novels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Country : China 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697D3B68-6B43-D684-6EF9-D57B94B5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81" y="3853291"/>
            <a:ext cx="1781609" cy="1204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94B0D3-0F1D-4581-ED88-4AAF2296B359}"/>
              </a:ext>
            </a:extLst>
          </p:cNvPr>
          <p:cNvSpPr txBox="1"/>
          <p:nvPr/>
        </p:nvSpPr>
        <p:spPr>
          <a:xfrm>
            <a:off x="6251975" y="3763630"/>
            <a:ext cx="275009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Name : Bushra Khan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Age : 18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Profession : Young professional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Interest : Modeling</a:t>
            </a:r>
          </a:p>
          <a:p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Country : Pakistan </a:t>
            </a:r>
          </a:p>
        </p:txBody>
      </p:sp>
    </p:spTree>
    <p:extLst>
      <p:ext uri="{BB962C8B-B14F-4D97-AF65-F5344CB8AC3E}">
        <p14:creationId xmlns:p14="http://schemas.microsoft.com/office/powerpoint/2010/main" val="1462252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id="{9008E988-FEAD-FBBD-F051-014CE3FD605A}"/>
              </a:ext>
            </a:extLst>
          </p:cNvPr>
          <p:cNvSpPr txBox="1"/>
          <p:nvPr/>
        </p:nvSpPr>
        <p:spPr>
          <a:xfrm>
            <a:off x="1600372" y="-31529"/>
            <a:ext cx="3863054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en-GB" sz="5000" b="1" strike="noStrike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Target </a:t>
            </a:r>
            <a:r>
              <a:rPr lang="en-GB" sz="5000" b="1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Market</a:t>
            </a:r>
            <a:endParaRPr lang="en-GB" sz="50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0C9EE9F-7528-81E0-E671-E3E811DCEF28}"/>
              </a:ext>
            </a:extLst>
          </p:cNvPr>
          <p:cNvSpPr txBox="1"/>
          <p:nvPr/>
        </p:nvSpPr>
        <p:spPr>
          <a:xfrm>
            <a:off x="254822" y="4644009"/>
            <a:ext cx="56402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Total Number of Population (Asian &amp; African) in UK = 6,278,023.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91A1886-D889-E3F9-C4DD-2D57313B56FD}"/>
              </a:ext>
            </a:extLst>
          </p:cNvPr>
          <p:cNvSpPr txBox="1"/>
          <p:nvPr/>
        </p:nvSpPr>
        <p:spPr>
          <a:xfrm>
            <a:off x="7325016" y="359553"/>
            <a:ext cx="1433006" cy="4770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ldhabi" panose="01000000000000000000" pitchFamily="2" charset="-78"/>
                <a:cs typeface="Aldhabi" panose="01000000000000000000" pitchFamily="2" charset="-78"/>
              </a:rPr>
              <a:t>Target Market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BCC3D85-F662-6415-AD92-856CF11E4EC0}"/>
              </a:ext>
            </a:extLst>
          </p:cNvPr>
          <p:cNvSpPr/>
          <p:nvPr/>
        </p:nvSpPr>
        <p:spPr>
          <a:xfrm>
            <a:off x="7711339" y="915801"/>
            <a:ext cx="576064" cy="1028706"/>
          </a:xfrm>
          <a:prstGeom prst="downArrow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5922277-8232-BF09-6D63-9449234A649E}"/>
              </a:ext>
            </a:extLst>
          </p:cNvPr>
          <p:cNvSpPr txBox="1"/>
          <p:nvPr/>
        </p:nvSpPr>
        <p:spPr>
          <a:xfrm>
            <a:off x="6574972" y="2002826"/>
            <a:ext cx="2525486" cy="8617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Asian Community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African Community</a:t>
            </a:r>
          </a:p>
        </p:txBody>
      </p:sp>
      <p:pic>
        <p:nvPicPr>
          <p:cNvPr id="2" name="WhatsApp Video 2022-10-17 at 9.03.02 PM">
            <a:hlinkClick r:id="" action="ppaction://media"/>
            <a:extLst>
              <a:ext uri="{FF2B5EF4-FFF2-40B4-BE49-F238E27FC236}">
                <a16:creationId xmlns:a16="http://schemas.microsoft.com/office/drawing/2014/main" id="{202E7642-3E56-6E7B-B234-D6F866276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3152" y="3167864"/>
            <a:ext cx="2696374" cy="1616083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B2001D-3B64-B27A-2F4C-02CC5018E644}"/>
              </a:ext>
            </a:extLst>
          </p:cNvPr>
          <p:cNvSpPr txBox="1"/>
          <p:nvPr/>
        </p:nvSpPr>
        <p:spPr>
          <a:xfrm>
            <a:off x="1241545" y="750635"/>
            <a:ext cx="4580708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Age between 18 to 50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Enjoys living busy lives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Young professionals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Young professionals with families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Middle class – Disposable income for subscription </a:t>
            </a:r>
            <a:r>
              <a:rPr lang="en-US" sz="19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srevice</a:t>
            </a:r>
            <a:endParaRPr lang="en-US" sz="19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70% of customer base are women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Individuals with less time devoted to meals prep / grocery shopping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Consumers that value quality ingredients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Focused on convenience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Values fitness, health and clean eating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Urban dwellers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Tech Savvy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E59F7A8-1C04-22A5-E25E-B46A0F47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97" y="867904"/>
            <a:ext cx="1632857" cy="950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96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B4C33F07-407C-A6B4-83A0-7DB51CEB0316}"/>
              </a:ext>
            </a:extLst>
          </p:cNvPr>
          <p:cNvSpPr txBox="1"/>
          <p:nvPr/>
        </p:nvSpPr>
        <p:spPr>
          <a:xfrm>
            <a:off x="1524000" y="-68803"/>
            <a:ext cx="6553200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5000" b="1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Why food delivery app?</a:t>
            </a:r>
            <a:endParaRPr lang="en-GB" sz="50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 descr="D:\Lidl sample pic\Why-Food-Delivery-Business-Needs-a-Delivery-App.png">
            <a:extLst>
              <a:ext uri="{FF2B5EF4-FFF2-40B4-BE49-F238E27FC236}">
                <a16:creationId xmlns:a16="http://schemas.microsoft.com/office/drawing/2014/main" id="{9CCE33FB-F613-7904-96D2-7F4ED93CD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41" y="909962"/>
            <a:ext cx="2000250" cy="1298706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25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Right Arrow 2">
            <a:extLst>
              <a:ext uri="{FF2B5EF4-FFF2-40B4-BE49-F238E27FC236}">
                <a16:creationId xmlns:a16="http://schemas.microsoft.com/office/drawing/2014/main" id="{A03F7FBD-EF18-9DD9-9AA1-81B407E387BB}"/>
              </a:ext>
            </a:extLst>
          </p:cNvPr>
          <p:cNvSpPr/>
          <p:nvPr/>
        </p:nvSpPr>
        <p:spPr>
          <a:xfrm>
            <a:off x="2862237" y="1402651"/>
            <a:ext cx="504269" cy="31797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2">
            <a:extLst>
              <a:ext uri="{FF2B5EF4-FFF2-40B4-BE49-F238E27FC236}">
                <a16:creationId xmlns:a16="http://schemas.microsoft.com/office/drawing/2014/main" id="{395AA538-9BFD-4A66-0EE4-CFC089F14A3E}"/>
              </a:ext>
            </a:extLst>
          </p:cNvPr>
          <p:cNvSpPr/>
          <p:nvPr/>
        </p:nvSpPr>
        <p:spPr>
          <a:xfrm>
            <a:off x="5626580" y="1402651"/>
            <a:ext cx="504269" cy="31797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CE2908-A73D-4F43-DB21-0005C7B02CBC}"/>
              </a:ext>
            </a:extLst>
          </p:cNvPr>
          <p:cNvSpPr txBox="1">
            <a:spLocks/>
          </p:cNvSpPr>
          <p:nvPr/>
        </p:nvSpPr>
        <p:spPr>
          <a:xfrm>
            <a:off x="5995216" y="2503081"/>
            <a:ext cx="1965485" cy="31797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This is </a:t>
            </a:r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</a:t>
            </a:r>
            <a:r>
              <a:rPr lang="en-US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ur </a:t>
            </a:r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</a:t>
            </a:r>
            <a:r>
              <a:rPr lang="en-US" sz="2500" b="1" kern="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pp</a:t>
            </a: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9E327E65-7FB3-2969-DFF7-6AD5BD7CB264}"/>
              </a:ext>
            </a:extLst>
          </p:cNvPr>
          <p:cNvSpPr/>
          <p:nvPr/>
        </p:nvSpPr>
        <p:spPr>
          <a:xfrm>
            <a:off x="1034799" y="2699386"/>
            <a:ext cx="7816491" cy="2228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99"/>
              </a:spcBef>
            </a:pPr>
            <a:r>
              <a:rPr lang="en-GB" sz="24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-It </a:t>
            </a:r>
            <a:r>
              <a:rPr lang="en-GB" sz="24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  </a:t>
            </a:r>
            <a:r>
              <a:rPr lang="en-GB" sz="24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is </a:t>
            </a:r>
            <a:r>
              <a:rPr lang="en-GB" sz="24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     </a:t>
            </a:r>
            <a:r>
              <a:rPr lang="en-GB" sz="24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the </a:t>
            </a:r>
            <a:r>
              <a:rPr lang="en-GB" sz="24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</a:t>
            </a:r>
            <a:r>
              <a:rPr lang="en-GB" sz="2400" b="0" strike="noStrike" spc="-4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mos</a:t>
            </a:r>
            <a:r>
              <a:rPr lang="en-GB" sz="2400" b="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 </a:t>
            </a:r>
            <a:r>
              <a:rPr lang="en-GB" sz="24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co</a:t>
            </a:r>
            <a:r>
              <a:rPr lang="en-GB" sz="24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n</a:t>
            </a:r>
            <a:r>
              <a:rPr lang="en-GB" sz="24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v</a:t>
            </a:r>
            <a:r>
              <a:rPr lang="en-GB" sz="2400" b="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enient </a:t>
            </a:r>
            <a:r>
              <a:rPr lang="en-GB" sz="24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</a:t>
            </a:r>
            <a:r>
              <a:rPr lang="en-GB" sz="24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option </a:t>
            </a:r>
            <a:r>
              <a:rPr lang="en-GB" sz="24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16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</a:t>
            </a:r>
            <a:r>
              <a:rPr lang="en-GB" sz="24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vailable.</a:t>
            </a:r>
          </a:p>
          <a:p>
            <a:pPr marL="12600" algn="just">
              <a:lnSpc>
                <a:spcPct val="100000"/>
              </a:lnSpc>
              <a:spcBef>
                <a:spcPts val="6"/>
              </a:spcBef>
            </a:pPr>
            <a:r>
              <a:rPr lang="en-GB" sz="24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-You </a:t>
            </a:r>
            <a:r>
              <a:rPr lang="en-GB" sz="24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can </a:t>
            </a:r>
            <a:r>
              <a:rPr lang="en-GB" sz="2400" b="0" strike="noStrike" spc="2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order </a:t>
            </a:r>
            <a:r>
              <a:rPr lang="en-GB" sz="24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food </a:t>
            </a:r>
            <a:r>
              <a:rPr lang="en-GB" sz="2400" b="0" strike="noStrike" spc="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for </a:t>
            </a:r>
            <a:r>
              <a:rPr lang="en-GB" sz="2400" b="0" strike="noStrike" spc="-8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any </a:t>
            </a:r>
            <a:r>
              <a:rPr lang="en-GB" sz="24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occasion, </a:t>
            </a:r>
            <a:r>
              <a:rPr lang="en-GB" sz="2400" b="0" strike="noStrike" spc="-9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like; </a:t>
            </a:r>
            <a:r>
              <a:rPr lang="en-GB" sz="2400" b="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childre</a:t>
            </a:r>
            <a:r>
              <a:rPr lang="en-GB" sz="2400" b="0" strike="noStrike" spc="-10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n</a:t>
            </a:r>
            <a:r>
              <a:rPr lang="en-GB" sz="24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's</a:t>
            </a:r>
            <a:r>
              <a:rPr lang="en-GB" sz="2400" b="0" strike="noStrike" spc="-19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birthd</a:t>
            </a:r>
            <a:r>
              <a:rPr lang="en-GB" sz="2400" b="0" strike="noStrike" spc="-4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</a:t>
            </a:r>
            <a:r>
              <a:rPr lang="en-GB" sz="2400" b="0" strike="noStrike" spc="-13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ys,</a:t>
            </a:r>
            <a:r>
              <a:rPr lang="en-GB" sz="2400" b="0" strike="noStrike" spc="-18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student</a:t>
            </a:r>
            <a:r>
              <a:rPr lang="en-GB" sz="2400" b="0" strike="noStrike" spc="-18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5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parties,</a:t>
            </a:r>
            <a:r>
              <a:rPr lang="en-GB" sz="2400" b="0" strike="noStrike" spc="-18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5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com</a:t>
            </a:r>
            <a:r>
              <a:rPr lang="en-GB" sz="2400" b="0" strike="noStrike" spc="-7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pany</a:t>
            </a:r>
            <a:r>
              <a:rPr lang="en-GB" sz="2400" b="0" strike="noStrike" spc="-14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4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celebrations,</a:t>
            </a:r>
            <a:r>
              <a:rPr lang="en-GB" sz="2400" b="0" strike="noStrike" spc="-15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4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weddings</a:t>
            </a:r>
            <a:r>
              <a:rPr lang="en-GB" sz="2400" b="0" strike="noStrike" spc="-14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and</a:t>
            </a:r>
            <a:r>
              <a:rPr lang="en-GB" sz="2400" b="0" strike="noStrike" spc="-15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6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even</a:t>
            </a:r>
            <a:r>
              <a:rPr lang="en-GB" sz="2400" b="0" strike="noStrike" spc="-14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the </a:t>
            </a:r>
            <a:r>
              <a:rPr lang="en-GB" sz="2400" b="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daily </a:t>
            </a:r>
            <a:r>
              <a:rPr lang="en-GB" sz="24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food.</a:t>
            </a:r>
            <a:endParaRPr lang="en-GB" sz="24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ea typeface="Verdana" panose="020B0604030504040204" pitchFamily="34" charset="0"/>
              <a:cs typeface="Aldhabi" panose="01000000000000000000" pitchFamily="2" charset="-78"/>
            </a:endParaRPr>
          </a:p>
          <a:p>
            <a:pPr marL="12600" algn="just">
              <a:lnSpc>
                <a:spcPct val="100000"/>
              </a:lnSpc>
            </a:pPr>
            <a:r>
              <a:rPr lang="en-GB" sz="24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-It </a:t>
            </a:r>
            <a:r>
              <a:rPr lang="en-GB" sz="2400" b="0" strike="noStrike" spc="-3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helps </a:t>
            </a:r>
            <a:r>
              <a:rPr lang="en-GB" sz="2400" b="0" strike="noStrike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people </a:t>
            </a:r>
            <a:r>
              <a:rPr lang="en-GB" sz="2400" b="0" strike="noStrike" spc="2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to </a:t>
            </a:r>
            <a:r>
              <a:rPr lang="en-GB" sz="2400" b="0" strike="noStrike" spc="-8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save </a:t>
            </a:r>
            <a:r>
              <a:rPr lang="en-GB" sz="2400" b="0" strike="noStrike" spc="-8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time, </a:t>
            </a:r>
            <a:r>
              <a:rPr lang="en-GB" sz="2400" b="0" strike="noStrike" spc="-3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energy </a:t>
            </a:r>
            <a:r>
              <a:rPr lang="en-GB" sz="24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and </a:t>
            </a:r>
            <a:r>
              <a:rPr lang="en-GB" sz="24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1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fuel</a:t>
            </a:r>
            <a:r>
              <a:rPr lang="en-GB" sz="2400" b="0" strike="noStrike" spc="-29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 </a:t>
            </a:r>
            <a:r>
              <a:rPr lang="en-GB" sz="2400" b="0" strike="noStrike" spc="-7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and </a:t>
            </a:r>
            <a:r>
              <a:rPr lang="en-GB" sz="2400" b="0" strike="noStrike" spc="-29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 </a:t>
            </a:r>
            <a:r>
              <a:rPr lang="en-GB" sz="2400" b="0" strike="noStrike" spc="-3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they</a:t>
            </a:r>
            <a:r>
              <a:rPr lang="en-GB" sz="2400" b="0" strike="noStrike" spc="-28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  </a:t>
            </a:r>
            <a:r>
              <a:rPr lang="en-GB" sz="2400" b="0" strike="noStrike" spc="-6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can</a:t>
            </a:r>
            <a:r>
              <a:rPr lang="en-GB" sz="2400" b="0" strike="noStrike" spc="-29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    </a:t>
            </a:r>
            <a:r>
              <a:rPr lang="en-GB" sz="2400" b="0" strike="noStrike" spc="24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order </a:t>
            </a:r>
            <a:r>
              <a:rPr lang="en-GB" sz="2400" b="0" strike="noStrike" spc="-28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their </a:t>
            </a:r>
            <a:r>
              <a:rPr lang="en-GB" sz="2400" b="0" strike="noStrike" spc="-29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1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favourite</a:t>
            </a:r>
            <a:r>
              <a:rPr lang="en-GB" sz="2400" b="0" strike="noStrike" spc="-29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</a:p>
          <a:p>
            <a:pPr marL="12600" algn="just">
              <a:lnSpc>
                <a:spcPct val="100000"/>
              </a:lnSpc>
            </a:pPr>
            <a:r>
              <a:rPr lang="en-GB" sz="2400" b="0" strike="noStrike" spc="-7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meal </a:t>
            </a:r>
            <a:r>
              <a:rPr lang="en-GB" sz="2400" b="0" strike="noStrike" spc="-92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3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</a:t>
            </a:r>
            <a:r>
              <a:rPr lang="en-GB" sz="2400" b="0" strike="noStrike" spc="-2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 </a:t>
            </a:r>
            <a:r>
              <a:rPr lang="en-GB" sz="2400" b="0" strike="noStrike" spc="-36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                </a:t>
            </a:r>
            <a:r>
              <a:rPr lang="en-GB" sz="2400" b="0" strike="noStrike" spc="-8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a</a:t>
            </a:r>
            <a:r>
              <a:rPr lang="en-GB" sz="2400" b="0" strike="noStrike" spc="-126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n</a:t>
            </a:r>
            <a:r>
              <a:rPr lang="en-GB" sz="2400" b="0" strike="noStrike" spc="-35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y </a:t>
            </a:r>
            <a:r>
              <a:rPr lang="en-GB" sz="24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7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point </a:t>
            </a:r>
            <a:r>
              <a:rPr lang="en-GB" sz="24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of </a:t>
            </a:r>
            <a:r>
              <a:rPr lang="en-GB" sz="2400" b="0" strike="noStrike" spc="-36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 </a:t>
            </a:r>
            <a:r>
              <a:rPr lang="en-GB" sz="2400" b="0" strike="noStrike" spc="-92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time.</a:t>
            </a:r>
          </a:p>
          <a:p>
            <a:pPr marL="12600" algn="just"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ea typeface="Verdana" panose="020B0604030504040204" pitchFamily="34" charset="0"/>
                <a:cs typeface="Aldhabi" panose="01000000000000000000" pitchFamily="2" charset="-78"/>
              </a:rPr>
              <a:t>-Being too tired to cook and not wanting to cook or go out.</a:t>
            </a:r>
            <a:endParaRPr lang="en-GB" sz="2400" b="0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ea typeface="Verdana" panose="020B0604030504040204" pitchFamily="34" charset="0"/>
              <a:cs typeface="Aldhabi" panose="01000000000000000000" pitchFamily="2" charset="-78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C1EA5D4-A2E3-3D08-1472-8D6FC6FD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37" y="654051"/>
            <a:ext cx="1169641" cy="1917699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046F58B-2846-21C9-A7E4-CC7F3931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56" y="909962"/>
            <a:ext cx="1626732" cy="129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7CF3DC0C-EF13-B851-8A8F-7B52720FF237}"/>
              </a:ext>
            </a:extLst>
          </p:cNvPr>
          <p:cNvSpPr/>
          <p:nvPr/>
        </p:nvSpPr>
        <p:spPr>
          <a:xfrm>
            <a:off x="5566139" y="4489449"/>
            <a:ext cx="251106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3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(Renner, J. 2020). </a:t>
            </a:r>
            <a:endParaRPr lang="en-US" sz="23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049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D57946C8-8D63-EC7D-3097-90A0A2279984}"/>
              </a:ext>
            </a:extLst>
          </p:cNvPr>
          <p:cNvSpPr txBox="1"/>
          <p:nvPr/>
        </p:nvSpPr>
        <p:spPr>
          <a:xfrm>
            <a:off x="2371034" y="-237771"/>
            <a:ext cx="5116349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altLang="zh-CN" sz="5000" b="1" strike="noStrike" spc="-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Situation Analysis</a:t>
            </a:r>
            <a:endParaRPr lang="en-GB" sz="50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AEAE4-7A67-B2F3-F902-291A8B2F7075}"/>
              </a:ext>
            </a:extLst>
          </p:cNvPr>
          <p:cNvSpPr txBox="1"/>
          <p:nvPr/>
        </p:nvSpPr>
        <p:spPr>
          <a:xfrm>
            <a:off x="1013266" y="440153"/>
            <a:ext cx="23762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Microenvironment </a:t>
            </a:r>
            <a:endParaRPr lang="en-US" sz="2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71670-AE7B-7319-02FA-96029D7BA215}"/>
              </a:ext>
            </a:extLst>
          </p:cNvPr>
          <p:cNvSpPr txBox="1"/>
          <p:nvPr/>
        </p:nvSpPr>
        <p:spPr>
          <a:xfrm>
            <a:off x="6274646" y="365263"/>
            <a:ext cx="2143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Macro Environment </a:t>
            </a:r>
            <a:endParaRPr lang="en-US" sz="2500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29D11E-87E5-07AD-3EA1-A68013658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36310"/>
              </p:ext>
            </p:extLst>
          </p:nvPr>
        </p:nvGraphicFramePr>
        <p:xfrm>
          <a:off x="4277922" y="754382"/>
          <a:ext cx="4839819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0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303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75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Political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Might</a:t>
                      </a: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 be affected by changing policies in transitioning governments.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Following lifestyle diseases &amp; ongoing health crisis.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Might demand more supplier compliance. (Government food strategy. GOV.UK. 2022)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76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Economical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Due to inflation prices might go higher than expected. </a:t>
                      </a:r>
                      <a:endParaRPr lang="en-US" sz="1400" b="1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52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Social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Constantly</a:t>
                      </a: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 changing customer needs &amp; preferences.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Tastes towards healthy and organic food.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Ethical &amp; religious needs to be met. </a:t>
                      </a:r>
                      <a:endParaRPr lang="en-US" sz="1400" b="1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52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Technological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Smart phone development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Customer subscriptions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Customer feedback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52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Environmental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Providing perishable food with potential health dangers.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To preserve the environment</a:t>
                      </a: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 and reduce carbon emissions.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The use of recyclable packaging boxes.</a:t>
                      </a:r>
                      <a:endParaRPr lang="en-US" sz="1400" b="1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76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Legal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Complying regulatory issues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70D76D-0159-EB1B-59D4-D6C4B027A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046514"/>
              </p:ext>
            </p:extLst>
          </p:nvPr>
        </p:nvGraphicFramePr>
        <p:xfrm>
          <a:off x="32719" y="909975"/>
          <a:ext cx="4058512" cy="199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996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4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Customer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60%</a:t>
                      </a:r>
                      <a:r>
                        <a:rPr lang="en-US" sz="18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 of them are busy women.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25% of them are professionals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15% of them are students</a:t>
                      </a:r>
                      <a:r>
                        <a:rPr lang="en-US" sz="17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(</a:t>
                      </a:r>
                      <a:r>
                        <a:rPr lang="sv-SE" sz="17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Blumtritt, 2022</a:t>
                      </a:r>
                      <a:r>
                        <a:rPr lang="en-US" sz="17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)</a:t>
                      </a:r>
                      <a:endParaRPr lang="en-US" sz="1700" b="1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1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4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Competitor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Hello fresh, Gusto, Blue Apron, ODD</a:t>
                      </a:r>
                      <a:r>
                        <a:rPr lang="en-US" sz="1800" b="1" baseline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Aldhabi" panose="01000000000000000000" pitchFamily="2" charset="-78"/>
                          <a:cs typeface="Aldhabi" panose="01000000000000000000" pitchFamily="2" charset="-78"/>
                        </a:rPr>
                        <a:t> Box</a:t>
                      </a:r>
                      <a:endParaRPr lang="en-US" sz="1800" b="1" dirty="0">
                        <a:solidFill>
                          <a:schemeClr val="bg1">
                            <a:lumMod val="25000"/>
                          </a:schemeClr>
                        </a:solidFill>
                        <a:latin typeface="Aldhabi" panose="01000000000000000000" pitchFamily="2" charset="-78"/>
                        <a:cs typeface="Aldhabi" panose="01000000000000000000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Picture 3">
            <a:extLst>
              <a:ext uri="{FF2B5EF4-FFF2-40B4-BE49-F238E27FC236}">
                <a16:creationId xmlns:a16="http://schemas.microsoft.com/office/drawing/2014/main" id="{80A3A096-0A41-EAB2-0AEB-5B99C8099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9" y="3665937"/>
            <a:ext cx="4090633" cy="14615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5838729-6A6D-1823-411A-779445A36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9" y="3262137"/>
            <a:ext cx="409544" cy="40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31B9632-A392-94BC-8705-E712FF390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98" y="3256393"/>
            <a:ext cx="409544" cy="40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436249B-6C2A-43D2-63F5-741DD592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52" y="3256393"/>
            <a:ext cx="409544" cy="409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AC874B95-1C81-57C9-2A49-5A61E0A66E7F}"/>
              </a:ext>
            </a:extLst>
          </p:cNvPr>
          <p:cNvSpPr txBox="1"/>
          <p:nvPr/>
        </p:nvSpPr>
        <p:spPr>
          <a:xfrm>
            <a:off x="95678" y="2810117"/>
            <a:ext cx="1053085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Hello Fresh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2AD51BA-EA5B-67A4-E66C-62EA26E06B0B}"/>
              </a:ext>
            </a:extLst>
          </p:cNvPr>
          <p:cNvSpPr txBox="1"/>
          <p:nvPr/>
        </p:nvSpPr>
        <p:spPr>
          <a:xfrm>
            <a:off x="1028950" y="2845741"/>
            <a:ext cx="8621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GUSTO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51CA4EAC-E2A1-5E2B-2A5B-B4B7BF887EA0}"/>
              </a:ext>
            </a:extLst>
          </p:cNvPr>
          <p:cNvSpPr txBox="1"/>
          <p:nvPr/>
        </p:nvSpPr>
        <p:spPr>
          <a:xfrm>
            <a:off x="1695357" y="2832086"/>
            <a:ext cx="97648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ODD BOX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49CBA3A6-A261-F1B7-3F1B-3DBBC460F9F6}"/>
              </a:ext>
            </a:extLst>
          </p:cNvPr>
          <p:cNvSpPr txBox="1"/>
          <p:nvPr/>
        </p:nvSpPr>
        <p:spPr>
          <a:xfrm>
            <a:off x="2531079" y="2818431"/>
            <a:ext cx="739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Blue Apron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2C1DFEEF-B908-A79D-A1C6-F26B7E1CAE7C}"/>
              </a:ext>
            </a:extLst>
          </p:cNvPr>
          <p:cNvSpPr txBox="1"/>
          <p:nvPr/>
        </p:nvSpPr>
        <p:spPr>
          <a:xfrm>
            <a:off x="3085193" y="2823856"/>
            <a:ext cx="7317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Green Chef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B730676-BFBC-F285-4299-CDE13D398396}"/>
              </a:ext>
            </a:extLst>
          </p:cNvPr>
          <p:cNvSpPr txBox="1"/>
          <p:nvPr/>
        </p:nvSpPr>
        <p:spPr>
          <a:xfrm>
            <a:off x="3631787" y="2827526"/>
            <a:ext cx="8031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Sun Basket</a:t>
            </a:r>
          </a:p>
        </p:txBody>
      </p:sp>
    </p:spTree>
    <p:extLst>
      <p:ext uri="{BB962C8B-B14F-4D97-AF65-F5344CB8AC3E}">
        <p14:creationId xmlns:p14="http://schemas.microsoft.com/office/powerpoint/2010/main" val="213306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39E8D210-0CB9-7FE1-5FB3-998F76915847}"/>
              </a:ext>
            </a:extLst>
          </p:cNvPr>
          <p:cNvSpPr/>
          <p:nvPr/>
        </p:nvSpPr>
        <p:spPr>
          <a:xfrm>
            <a:off x="5078072" y="2990294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SimilarWeb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Identity,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n.d.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)</a:t>
            </a: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9069CE1E-A5FC-3FB5-B898-654E12CADD39}"/>
              </a:ext>
            </a:extLst>
          </p:cNvPr>
          <p:cNvSpPr txBox="1"/>
          <p:nvPr/>
        </p:nvSpPr>
        <p:spPr>
          <a:xfrm>
            <a:off x="1229654" y="-263054"/>
            <a:ext cx="8375674" cy="782164"/>
          </a:xfrm>
          <a:prstGeom prst="rect">
            <a:avLst/>
          </a:prstGeom>
          <a:noFill/>
          <a:ln>
            <a:noFill/>
          </a:ln>
        </p:spPr>
        <p:txBody>
          <a:bodyPr wrap="square"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GB" sz="5000" b="1" spc="313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Social Media Audit (Part-1)</a:t>
            </a:r>
            <a:endParaRPr lang="en-GB" sz="5000" b="1" strike="noStrike" spc="-1" dirty="0">
              <a:solidFill>
                <a:schemeClr val="bg1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D704A38-9603-70C0-E1D7-12E313BD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" y="448906"/>
            <a:ext cx="9012219" cy="263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25000"/>
              </a:schemeClr>
            </a:solidFill>
          </a:ln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69FA8936-02C2-452B-6832-C6B008D047C2}"/>
              </a:ext>
            </a:extLst>
          </p:cNvPr>
          <p:cNvGrpSpPr/>
          <p:nvPr/>
        </p:nvGrpSpPr>
        <p:grpSpPr>
          <a:xfrm>
            <a:off x="47734" y="2883314"/>
            <a:ext cx="1520412" cy="2575116"/>
            <a:chOff x="469212" y="774621"/>
            <a:chExt cx="2281486" cy="415087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ECED96-B673-90DC-BC70-61DB56209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212" y="774621"/>
              <a:ext cx="2281486" cy="3605311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5735335-8AEE-9922-3478-31D45EDB591B}"/>
                </a:ext>
              </a:extLst>
            </p:cNvPr>
            <p:cNvSpPr txBox="1"/>
            <p:nvPr/>
          </p:nvSpPr>
          <p:spPr>
            <a:xfrm>
              <a:off x="936855" y="4525389"/>
              <a:ext cx="1346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lumMod val="2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(Twitter, 2022)</a:t>
              </a:r>
              <a:endParaRPr lang="zh-CN" altLang="en-US" sz="20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2E3BD00-7D24-6928-A53E-ADF5E3AEE7A5}"/>
              </a:ext>
            </a:extLst>
          </p:cNvPr>
          <p:cNvGrpSpPr/>
          <p:nvPr/>
        </p:nvGrpSpPr>
        <p:grpSpPr>
          <a:xfrm>
            <a:off x="2762052" y="3064881"/>
            <a:ext cx="2377783" cy="2269439"/>
            <a:chOff x="3329121" y="774621"/>
            <a:chExt cx="2377783" cy="446121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CC499B2-0FED-BCC2-71A0-207F29B93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9121" y="774621"/>
              <a:ext cx="2377783" cy="3998112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52A3281-0FD1-DA2A-6377-1BECB84EE439}"/>
                </a:ext>
              </a:extLst>
            </p:cNvPr>
            <p:cNvSpPr txBox="1"/>
            <p:nvPr/>
          </p:nvSpPr>
          <p:spPr>
            <a:xfrm>
              <a:off x="3762604" y="4835723"/>
              <a:ext cx="15904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lumMod val="2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(Instagram, 2022)</a:t>
              </a:r>
              <a:endParaRPr lang="zh-CN" altLang="en-US" sz="20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5B84DBC-C1CB-887F-67AE-938F5E781EFB}"/>
              </a:ext>
            </a:extLst>
          </p:cNvPr>
          <p:cNvGrpSpPr/>
          <p:nvPr/>
        </p:nvGrpSpPr>
        <p:grpSpPr>
          <a:xfrm>
            <a:off x="6793112" y="3064881"/>
            <a:ext cx="2303153" cy="2239382"/>
            <a:chOff x="6617386" y="774621"/>
            <a:chExt cx="2303153" cy="445865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E8DD32C-4F9D-4BFE-6BA9-50E2424A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7386" y="774621"/>
              <a:ext cx="2303153" cy="4101614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5984EFA-8DE5-8F2E-41EB-A8163C1DC943}"/>
                </a:ext>
              </a:extLst>
            </p:cNvPr>
            <p:cNvSpPr txBox="1"/>
            <p:nvPr/>
          </p:nvSpPr>
          <p:spPr>
            <a:xfrm>
              <a:off x="7061374" y="4833166"/>
              <a:ext cx="15904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lumMod val="2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(Facebook, 2022)</a:t>
              </a:r>
              <a:endParaRPr lang="zh-CN" altLang="en-US" sz="20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8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3CEB909-8419-CBB2-EEA2-9CC8A2401473}"/>
              </a:ext>
            </a:extLst>
          </p:cNvPr>
          <p:cNvSpPr/>
          <p:nvPr/>
        </p:nvSpPr>
        <p:spPr>
          <a:xfrm>
            <a:off x="4830784" y="2417981"/>
            <a:ext cx="15584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</a:t>
            </a:r>
            <a:r>
              <a:rPr lang="en-US" sz="1500" dirty="0" err="1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SimilarWeb</a:t>
            </a:r>
            <a:r>
              <a:rPr lang="en-US" sz="15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Identity, n.d.)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8D4140-2379-D915-7503-559BAC9E0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3760" cy="252108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2F4F65F-8F91-F852-45B1-CAFD42F8BEE6}"/>
              </a:ext>
            </a:extLst>
          </p:cNvPr>
          <p:cNvGrpSpPr/>
          <p:nvPr/>
        </p:nvGrpSpPr>
        <p:grpSpPr>
          <a:xfrm>
            <a:off x="117646" y="2521081"/>
            <a:ext cx="2419852" cy="2949742"/>
            <a:chOff x="312933" y="628650"/>
            <a:chExt cx="2419852" cy="430102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5F41194-9641-CC70-16CA-126453A0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933" y="628650"/>
              <a:ext cx="2419852" cy="384175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B8FA3F3-7EE6-D7B3-286B-60ED2C7A1105}"/>
                </a:ext>
              </a:extLst>
            </p:cNvPr>
            <p:cNvSpPr txBox="1"/>
            <p:nvPr/>
          </p:nvSpPr>
          <p:spPr>
            <a:xfrm>
              <a:off x="780859" y="4591116"/>
              <a:ext cx="1346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>
                      <a:lumMod val="2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(Twitter, 2022)</a:t>
              </a:r>
              <a:endParaRPr lang="zh-CN" altLang="en-US" sz="16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9406128-A108-BE9A-C138-804E7C97DF16}"/>
              </a:ext>
            </a:extLst>
          </p:cNvPr>
          <p:cNvGrpSpPr/>
          <p:nvPr/>
        </p:nvGrpSpPr>
        <p:grpSpPr>
          <a:xfrm>
            <a:off x="2964722" y="2688060"/>
            <a:ext cx="2602061" cy="2782762"/>
            <a:chOff x="3130016" y="958850"/>
            <a:chExt cx="2602061" cy="372621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02105B2-7517-5158-3E35-C1DCB02FD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0016" y="958850"/>
              <a:ext cx="2602061" cy="3225800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748B0A9-282D-0C87-92FB-203277CE022E}"/>
                </a:ext>
              </a:extLst>
            </p:cNvPr>
            <p:cNvSpPr txBox="1"/>
            <p:nvPr/>
          </p:nvSpPr>
          <p:spPr>
            <a:xfrm>
              <a:off x="3635823" y="4346510"/>
              <a:ext cx="15904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>
                      <a:lumMod val="2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(Instagram, 2022)</a:t>
              </a:r>
              <a:endParaRPr lang="zh-CN" altLang="en-US" sz="16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2EED3BB-1394-0AD0-8729-7D66B60CB09D}"/>
              </a:ext>
            </a:extLst>
          </p:cNvPr>
          <p:cNvGrpSpPr/>
          <p:nvPr/>
        </p:nvGrpSpPr>
        <p:grpSpPr>
          <a:xfrm>
            <a:off x="6289582" y="2571750"/>
            <a:ext cx="2794178" cy="2799901"/>
            <a:chOff x="6129308" y="628650"/>
            <a:chExt cx="2794178" cy="428786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D991510-7BBB-5710-4672-80A50BDD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9308" y="628650"/>
              <a:ext cx="2794178" cy="3886200"/>
            </a:xfrm>
            <a:prstGeom prst="rect">
              <a:avLst/>
            </a:prstGeom>
            <a:ln>
              <a:solidFill>
                <a:schemeClr val="bg1">
                  <a:lumMod val="25000"/>
                </a:schemeClr>
              </a:solidFill>
            </a:ln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2BAAFDD-368C-997F-DCFC-F5E30CA8B02E}"/>
                </a:ext>
              </a:extLst>
            </p:cNvPr>
            <p:cNvSpPr txBox="1"/>
            <p:nvPr/>
          </p:nvSpPr>
          <p:spPr>
            <a:xfrm>
              <a:off x="6731174" y="4577960"/>
              <a:ext cx="1590445" cy="338554"/>
            </a:xfrm>
            <a:prstGeom prst="rect">
              <a:avLst/>
            </a:prstGeom>
            <a:noFill/>
            <a:ln>
              <a:solidFill>
                <a:schemeClr val="bg1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>
                      <a:lumMod val="2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(Facebook, 2022)</a:t>
              </a:r>
              <a:endParaRPr lang="zh-CN" altLang="en-US" sz="1600" dirty="0">
                <a:solidFill>
                  <a:schemeClr val="bg1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4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5529</TotalTime>
  <Words>2373</Words>
  <Application>Microsoft Office PowerPoint</Application>
  <PresentationFormat>On-screen Show (16:9)</PresentationFormat>
  <Paragraphs>365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Oxygen Light</vt:lpstr>
      <vt:lpstr>Poiret One</vt:lpstr>
      <vt:lpstr>Arial</vt:lpstr>
      <vt:lpstr>Algerian</vt:lpstr>
      <vt:lpstr>Aldhabi</vt:lpstr>
      <vt:lpstr>Wingdings</vt:lpstr>
      <vt:lpstr>Oxygen</vt:lpstr>
      <vt:lpstr>Bebas Neue</vt:lpstr>
      <vt:lpstr>Minimalist Aesthetic Slideshow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PRIYA BANSAL</dc:creator>
  <cp:lastModifiedBy>PRIYA BANSAL</cp:lastModifiedBy>
  <cp:revision>41</cp:revision>
  <dcterms:modified xsi:type="dcterms:W3CDTF">2022-10-31T20:55:13Z</dcterms:modified>
</cp:coreProperties>
</file>