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31BC5-9C03-488C-9EF7-C45C4D17BEF7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B31E7-AD3C-4010-BE8B-348E46DA8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2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B31E7-AD3C-4010-BE8B-348E46DA8C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8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A1FB-7072-48C7-75E8-C8E9738D2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F6F12-BE3F-B2CC-E4A4-142C59F30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E8D2-6E1B-036A-80CA-4793BBD4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69455-07F3-B084-92DA-08EB8AC9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EFE4A-E649-5674-5C83-4EDAFF95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7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2755-A7E1-3AEF-39EC-B2E61515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9AAD1-7EC7-4EAE-E173-5A62749D9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FEDC7-9D93-554F-A1DD-3E89C4FB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E51CE-8168-9867-9856-355C9385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200C8-309B-2476-52F8-359F6DFC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7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30811-6AF2-1ACE-0750-9E696E5D4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2D607-F0E3-641E-0F6B-5B973D424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5BBBA-984F-C97A-3D65-5BC96D077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3876B-1834-A9EF-E979-7C899C7C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29D5A-6E13-6A6A-0F6D-E470405C0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2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AD50-BDD2-A0CE-9AF1-ED4FB3BD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7C8AB-6AA4-1919-28F9-963F702F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4DEBB-6962-0B68-7675-C0D9A69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74EF5-5D14-507E-24B8-9DD97E2C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F1FB7-3062-FD34-7384-EF43DB58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3C8AE-3C12-11ED-2401-097AEBD7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DAA8E-EFAA-7155-2E2F-1A23C6CB8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605FC-A1C8-96BF-FF39-0B7924556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F93C7-E257-14F8-6339-B9D401AE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35F0D-786A-10D6-57CB-39CA5754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FB7E-E651-293D-4D5D-AE4AB3716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6EB25-8B78-A6DC-4F3B-FC0208105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EB9EB-0B52-0694-48F6-9B1A5C1F6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06592-DE2F-21A6-A393-8FA77112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16CAB-2C0C-832E-5273-385776B1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19DBB-444B-C2B6-CF1C-B94A1274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315E5-EEBF-5120-C27D-3F2C97F4C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64D02-04FA-F53C-15C9-E8C29C7E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B83B9-9E1F-C34C-4C5B-5E78B7514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E4105-9DE1-B0C4-E481-2E88FB4096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9448-3A52-9EAD-9355-9A08C037E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A4CB2D-F93A-F905-7BE2-946056D3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BDF701-601A-1F73-3FBF-E1283762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48FBD-BAE3-A172-311A-2F249F49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1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F9139-24F0-9FC9-553F-58B3B5B0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54E6A2-CFD0-689B-DA87-7D200F0F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DF5BC-65CC-B1FD-7ED1-D21B2B39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BC1C3-7091-0313-D1CD-85842674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5FC714-DC9C-929C-4226-2730A4AE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44C7B-1941-7D78-7A1A-7B6A734F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C3614-24E9-0B09-135F-3C6E4C2C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3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4CAD-7595-3B2A-A53A-2893A4F7F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CC5FF-3DED-EA88-E429-E3A96D5DA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9E412-90BD-425A-B448-DB400F0C9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A472C-B37E-FB4A-FB6B-0E7A15EF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BE14E-AB28-C027-629E-7B52B9B2F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DD75E-E820-60A5-2597-C675DD16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2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DF0A-D8FB-E6F1-948A-184A17E35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01F39-4F0E-9FB3-4A57-4830B4A43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1AC77-1F65-56A7-0866-AD57BB127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54C42-1669-4362-D58C-F96129B70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5EE1C-D94C-B7A5-2F99-38E5F1E6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AD264-F618-BF0D-CC7E-17B8420B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7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29B397-E48F-1250-C8DB-F91DFE8F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5D98F-DA2A-8D64-879D-4FAC0EC52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E5B75-A2DB-8578-A463-62B52C24E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4C75-E077-4715-9A78-B92B90A7FA7E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5F58C-7831-E8A3-49C6-23239B226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FC98A-A295-43AC-8ADB-0B73BBAFD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9F04-C21B-4543-AEBE-8255266C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2A0CFA-4D67-57F4-A11E-6DFC46C45FCF}"/>
              </a:ext>
            </a:extLst>
          </p:cNvPr>
          <p:cNvSpPr txBox="1"/>
          <p:nvPr/>
        </p:nvSpPr>
        <p:spPr>
          <a:xfrm>
            <a:off x="849086" y="865414"/>
            <a:ext cx="9274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Ask:</a:t>
            </a:r>
          </a:p>
          <a:p>
            <a:endParaRPr lang="en-CA" dirty="0"/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Analyze a leadership situation you have experienced: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Either as the leader, OR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A follower with a direct relationship to the leader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Apply course concepts and models to explain: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Why you/the leader were effective or not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What, if anything, you/the leader should have done differently, and why</a:t>
            </a:r>
          </a:p>
          <a:p>
            <a:pPr algn="l"/>
            <a:endParaRPr lang="en-US" dirty="0">
              <a:latin typeface="TrebuchetMS"/>
            </a:endParaRP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Tip: Regardless of structure, make sure the flow is logical, systematic &amp; internally consistent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74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E8580A-1307-3100-C6C2-F146E2D4B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38907"/>
            <a:ext cx="10185138" cy="548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9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CA2294-B20D-DA7C-F6E6-1E1DF9A74A08}"/>
              </a:ext>
            </a:extLst>
          </p:cNvPr>
          <p:cNvSpPr txBox="1"/>
          <p:nvPr/>
        </p:nvSpPr>
        <p:spPr>
          <a:xfrm>
            <a:off x="930728" y="604157"/>
            <a:ext cx="107605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How to tackle your paper: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1. Use the Integrated Leadership Model as a template to note down ideas and concrete examples.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2. Pick a person (it could be you) which gives you rich context, and many examples which you can relate to the models and concepts learned in class. Analyze a specific project/ time period. Applying the knowledge learned to your scenario.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3. Sketch out the key leadership concepts to discuss. Each concept should have supporting</a:t>
            </a:r>
            <a:r>
              <a:rPr lang="en-US" dirty="0">
                <a:latin typeface="TrebuchetMS"/>
              </a:rPr>
              <a:t> </a:t>
            </a:r>
            <a:r>
              <a:rPr lang="en-US" sz="1800" b="0" i="0" u="none" strike="noStrike" baseline="0" dirty="0">
                <a:latin typeface="TrebuchetMS"/>
              </a:rPr>
              <a:t>examples.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4. Take the models holistically to identify the image of the leader in addition to a piece-meal of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individual examples.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5. Applying the knowledge learned to your scenario</a:t>
            </a:r>
            <a:endParaRPr lang="en-US" sz="1800" b="1" i="0" u="none" strike="noStrike" baseline="0" dirty="0">
              <a:latin typeface="CenturyGothic-Bold"/>
            </a:endParaRPr>
          </a:p>
        </p:txBody>
      </p:sp>
    </p:spTree>
    <p:extLst>
      <p:ext uri="{BB962C8B-B14F-4D97-AF65-F5344CB8AC3E}">
        <p14:creationId xmlns:p14="http://schemas.microsoft.com/office/powerpoint/2010/main" val="692813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CA2294-B20D-DA7C-F6E6-1E1DF9A74A08}"/>
              </a:ext>
            </a:extLst>
          </p:cNvPr>
          <p:cNvSpPr txBox="1"/>
          <p:nvPr/>
        </p:nvSpPr>
        <p:spPr>
          <a:xfrm>
            <a:off x="930728" y="604157"/>
            <a:ext cx="107605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Organization of the Paper: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Introduction: briefly introduce your paper and leader characteristics you want to discuss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Context: set the stage of the current organization/team for the reader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Introduce the leader: briefly share their background, experience, skill set, and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leadership behaviors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What the leader did: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Setting the vision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Staffing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Planning and task design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Addressing skills gap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Structure and systems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Managing workflow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Raising standards and motivating the team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Building team culture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Results - Emergent culture and resulting effectiveness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Suggested improvements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Conclusion: reflections and summary of insights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In your work, don’t just </a:t>
            </a:r>
            <a:r>
              <a:rPr lang="en-US" sz="1800" b="0" i="1" u="none" strike="noStrike" baseline="0" dirty="0">
                <a:latin typeface="TrebuchetMS-Italic"/>
              </a:rPr>
              <a:t>list </a:t>
            </a:r>
            <a:r>
              <a:rPr lang="en-US" sz="1800" b="0" i="0" u="none" strike="noStrike" baseline="0" dirty="0">
                <a:latin typeface="TrebuchetMS"/>
              </a:rPr>
              <a:t>examples and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concepts. Show how they are linked to one another, i.e. have congruence: e.g. cause-effect, congruence/incongruence, external/internal, dynamics over time</a:t>
            </a:r>
          </a:p>
        </p:txBody>
      </p:sp>
    </p:spTree>
    <p:extLst>
      <p:ext uri="{BB962C8B-B14F-4D97-AF65-F5344CB8AC3E}">
        <p14:creationId xmlns:p14="http://schemas.microsoft.com/office/powerpoint/2010/main" val="20958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086F873-775E-9B54-7C8B-E530DDD167CE}"/>
              </a:ext>
            </a:extLst>
          </p:cNvPr>
          <p:cNvSpPr txBox="1"/>
          <p:nvPr/>
        </p:nvSpPr>
        <p:spPr>
          <a:xfrm>
            <a:off x="685800" y="604157"/>
            <a:ext cx="10107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Apply Models &amp; Concepts Covered in Class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Models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.W</a:t>
            </a:r>
            <a:r>
              <a:rPr lang="en-US" sz="1800" b="1" i="0" u="none" strike="noStrike" baseline="0" dirty="0">
                <a:latin typeface="TrebuchetMS-Bold"/>
              </a:rPr>
              <a:t>ork Group Model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1" i="0" u="none" strike="noStrike" baseline="0" dirty="0">
                <a:latin typeface="TrebuchetMS-Bold"/>
              </a:rPr>
              <a:t>Leadership Triangle Model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Concepts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0" i="0" u="none" strike="noStrike" baseline="0" dirty="0">
                <a:latin typeface="TrebuchetMS"/>
              </a:rPr>
              <a:t>Motivation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0" i="0" u="none" strike="noStrike" baseline="0" dirty="0">
                <a:latin typeface="TrebuchetMS"/>
              </a:rPr>
              <a:t>Leadership style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0" i="0" u="none" strike="noStrike" baseline="0" dirty="0">
                <a:latin typeface="TrebuchetMS"/>
              </a:rPr>
              <a:t>Understanding &amp; Facilitating Change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0" i="0" u="none" strike="noStrike" baseline="0" dirty="0">
                <a:latin typeface="TrebuchetMS"/>
              </a:rPr>
              <a:t>Leading by Leveraging Culture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	. </a:t>
            </a:r>
            <a:r>
              <a:rPr lang="en-US" sz="1800" b="0" i="0" u="none" strike="noStrike" baseline="0" dirty="0">
                <a:latin typeface="TrebuchetMS"/>
              </a:rPr>
              <a:t>Congruences and Incongruences</a:t>
            </a:r>
          </a:p>
          <a:p>
            <a:pPr algn="l"/>
            <a:endParaRPr lang="en-US" sz="1800" b="0" i="0" u="none" strike="noStrike" baseline="0" dirty="0">
              <a:latin typeface="TrebuchetMS"/>
            </a:endParaRPr>
          </a:p>
          <a:p>
            <a:pPr marL="285750" indent="-285750" algn="l">
              <a:buFontTx/>
              <a:buChar char="-"/>
            </a:pPr>
            <a:r>
              <a:rPr lang="en-US" sz="1800" b="0" i="0" u="none" strike="noStrike" baseline="0" dirty="0">
                <a:latin typeface="TrebuchetMS"/>
              </a:rPr>
              <a:t>Show with concrete detail/examples how the models/concepts are applied to the real-life situation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- Demonstrate your ability to </a:t>
            </a:r>
            <a:r>
              <a:rPr lang="en-US" sz="1800" b="0" i="0" u="none" strike="noStrike" baseline="0" dirty="0" err="1">
                <a:latin typeface="TrebuchetMS"/>
              </a:rPr>
              <a:t>analyse</a:t>
            </a:r>
            <a:r>
              <a:rPr lang="en-US" sz="1800" b="0" i="0" u="none" strike="noStrike" baseline="0" dirty="0">
                <a:latin typeface="TrebuchetMS"/>
              </a:rPr>
              <a:t> the root causes of </a:t>
            </a:r>
            <a:r>
              <a:rPr lang="en-US" sz="1800" b="0" i="0" u="none" strike="noStrike" baseline="0" dirty="0" err="1">
                <a:latin typeface="TrebuchetMS"/>
              </a:rPr>
              <a:t>behaviour</a:t>
            </a:r>
            <a:r>
              <a:rPr lang="en-US" sz="1800" b="0" i="0" u="none" strike="noStrike" baseline="0" dirty="0">
                <a:latin typeface="TrebuchetMS"/>
              </a:rPr>
              <a:t>/performance observed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- Provide clear and in-depth explanation of various factors affecting decisions, actions, outcomes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- Depict concisely the sequence of events, chain of thought and actions, and how they produced the outcomes (desired or otherwise)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7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E994FE-9794-4F83-2C22-10D0D4920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067" y="620487"/>
            <a:ext cx="9720476" cy="534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06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21FA8B-8A00-4266-56DB-CE852F1FF2C5}"/>
              </a:ext>
            </a:extLst>
          </p:cNvPr>
          <p:cNvSpPr txBox="1"/>
          <p:nvPr/>
        </p:nvSpPr>
        <p:spPr>
          <a:xfrm>
            <a:off x="1289957" y="620486"/>
            <a:ext cx="984612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Context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Use this as an opportunity to underlay the foundation of your situation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Describe the events that are taking place, setting up premise of time, organizational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history, and external forces without </a:t>
            </a:r>
            <a:r>
              <a:rPr lang="en-US" sz="1800" b="0" i="1" u="none" strike="noStrike" baseline="0" dirty="0">
                <a:latin typeface="TrebuchetMS-Italic"/>
              </a:rPr>
              <a:t>too much specificity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While you may have many different contexts (larger organization vs. team vs. situation)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you should focus primarily on context for the situation and the leader under discussion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Put yourself in the readers shoes – this is the first time your reader is learning about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your story; provide sufficient context to make them understand without overwhelming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them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Parse through and edit the details you include; each detail should be helpful in the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later analysis or for the progression of the narrative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3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21FA8B-8A00-4266-56DB-CE852F1FF2C5}"/>
              </a:ext>
            </a:extLst>
          </p:cNvPr>
          <p:cNvSpPr txBox="1"/>
          <p:nvPr/>
        </p:nvSpPr>
        <p:spPr>
          <a:xfrm>
            <a:off x="1289958" y="620486"/>
            <a:ext cx="73641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The Leader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Discuss the leader’s background, experience, and skill set used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and interpersonal </a:t>
            </a:r>
            <a:r>
              <a:rPr lang="en-US" sz="1800" b="0" i="0" u="none" strike="noStrike" baseline="0" dirty="0" err="1">
                <a:latin typeface="TrebuchetMS"/>
              </a:rPr>
              <a:t>behaviours</a:t>
            </a:r>
            <a:r>
              <a:rPr lang="en-US" sz="1800" b="0" i="0" u="none" strike="noStrike" baseline="0" dirty="0">
                <a:latin typeface="TrebuchetMS"/>
              </a:rPr>
              <a:t> that are relevant to the paper.</a:t>
            </a:r>
          </a:p>
          <a:p>
            <a:pPr algn="l"/>
            <a:r>
              <a:rPr lang="en-US" sz="1800" b="1" i="0" u="none" strike="noStrike" baseline="0" dirty="0">
                <a:latin typeface="TrebuchetMS-Bold"/>
              </a:rPr>
              <a:t>The Leader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Background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Experience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Skill set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Leadership </a:t>
            </a:r>
            <a:r>
              <a:rPr lang="en-US" sz="1800" b="0" i="0" u="none" strike="noStrike" baseline="0" dirty="0" err="1">
                <a:latin typeface="TrebuchetMS"/>
              </a:rPr>
              <a:t>behaviours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5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52622D-899B-95F1-0A12-756981063E6F}"/>
              </a:ext>
            </a:extLst>
          </p:cNvPr>
          <p:cNvSpPr txBox="1"/>
          <p:nvPr/>
        </p:nvSpPr>
        <p:spPr>
          <a:xfrm>
            <a:off x="604157" y="881742"/>
            <a:ext cx="103523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Design Factors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Leaders need to ‘MANAGE’ the design factors. They usually have some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level of influence on these elements and rely on them to be effective.</a:t>
            </a:r>
          </a:p>
          <a:p>
            <a:pPr algn="l"/>
            <a:r>
              <a:rPr lang="en-US" sz="1800" b="1" i="0" u="none" strike="noStrike" baseline="0" dirty="0">
                <a:latin typeface="TrebuchetMS-Bold"/>
              </a:rPr>
              <a:t>Task Design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Required activities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and interactions,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Interdependencies,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Significance,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Variety, Autonomy</a:t>
            </a:r>
          </a:p>
          <a:p>
            <a:pPr algn="l"/>
            <a:r>
              <a:rPr lang="en-US" sz="1800" b="1" i="0" u="none" strike="noStrike" baseline="0" dirty="0">
                <a:latin typeface="TrebuchetMS-Bold"/>
              </a:rPr>
              <a:t>Formal Organization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Structure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Systems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Staffing</a:t>
            </a:r>
          </a:p>
          <a:p>
            <a:pPr algn="l"/>
            <a:r>
              <a:rPr lang="en-US" sz="1800" b="1" i="0" u="none" strike="noStrike" baseline="0" dirty="0">
                <a:latin typeface="TrebuchetMS-Bold"/>
              </a:rPr>
              <a:t>People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Demographics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Competencies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Interests, Values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Working styles</a:t>
            </a:r>
          </a:p>
        </p:txBody>
      </p:sp>
    </p:spTree>
    <p:extLst>
      <p:ext uri="{BB962C8B-B14F-4D97-AF65-F5344CB8AC3E}">
        <p14:creationId xmlns:p14="http://schemas.microsoft.com/office/powerpoint/2010/main" val="283123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CA2294-B20D-DA7C-F6E6-1E1DF9A74A08}"/>
              </a:ext>
            </a:extLst>
          </p:cNvPr>
          <p:cNvSpPr txBox="1"/>
          <p:nvPr/>
        </p:nvSpPr>
        <p:spPr>
          <a:xfrm>
            <a:off x="898071" y="604157"/>
            <a:ext cx="7952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Design Factors</a:t>
            </a:r>
          </a:p>
          <a:p>
            <a:pPr algn="l"/>
            <a:r>
              <a:rPr lang="en-US" sz="1800" b="0" i="0" u="none" strike="noStrike" baseline="0" dirty="0">
                <a:latin typeface="CenturyGothic"/>
              </a:rPr>
              <a:t>In addition to managing the design factors, leaders play three roles:</a:t>
            </a:r>
          </a:p>
          <a:p>
            <a:r>
              <a:rPr lang="en-US" sz="1800" b="1" i="0" u="none" strike="noStrike" baseline="0" dirty="0">
                <a:latin typeface="Aharoni-Bold"/>
              </a:rPr>
              <a:t>Analytical Skills</a:t>
            </a:r>
          </a:p>
          <a:p>
            <a:pPr algn="l"/>
            <a:r>
              <a:rPr lang="en-US" b="1" dirty="0">
                <a:latin typeface="CenturyGothic-Bold"/>
              </a:rPr>
              <a:t>	</a:t>
            </a:r>
            <a:r>
              <a:rPr lang="en-US" sz="1800" b="1" i="0" u="none" strike="noStrike" baseline="0" dirty="0">
                <a:latin typeface="CenturyGothic-Bold"/>
              </a:rPr>
              <a:t>Setting a Direction</a:t>
            </a:r>
          </a:p>
          <a:p>
            <a:pPr algn="l"/>
            <a:r>
              <a:rPr lang="en-US" sz="1800" b="1" i="0" u="none" strike="noStrike" baseline="0" dirty="0">
                <a:latin typeface="Aharoni-Bold"/>
              </a:rPr>
              <a:t>Communication Skills</a:t>
            </a:r>
          </a:p>
          <a:p>
            <a:r>
              <a:rPr lang="en-US" b="1" dirty="0">
                <a:latin typeface="Aharoni-Bold"/>
              </a:rPr>
              <a:t>	</a:t>
            </a:r>
            <a:r>
              <a:rPr lang="en-US" sz="1800" b="1" i="0" u="none" strike="noStrike" baseline="0" dirty="0">
                <a:latin typeface="CenturyGothic-Bold"/>
              </a:rPr>
              <a:t>Aligning people</a:t>
            </a:r>
            <a:endParaRPr lang="en-US" sz="1800" b="1" i="0" u="none" strike="noStrike" baseline="0" dirty="0">
              <a:latin typeface="Aharoni-Bold"/>
            </a:endParaRPr>
          </a:p>
          <a:p>
            <a:pPr algn="l"/>
            <a:r>
              <a:rPr lang="en-US" sz="1800" b="1" i="0" u="none" strike="noStrike" baseline="0" dirty="0">
                <a:latin typeface="Aharoni-Bold"/>
              </a:rPr>
              <a:t> Emotional Intelligence</a:t>
            </a:r>
          </a:p>
          <a:p>
            <a:r>
              <a:rPr lang="en-US" b="1" dirty="0">
                <a:latin typeface="Aharoni-Bold"/>
              </a:rPr>
              <a:t>	</a:t>
            </a:r>
            <a:r>
              <a:rPr lang="en-US" sz="1800" b="1" i="0" u="none" strike="noStrike" baseline="0" dirty="0">
                <a:latin typeface="CenturyGothic-Bold"/>
              </a:rPr>
              <a:t>Motivating people</a:t>
            </a:r>
          </a:p>
        </p:txBody>
      </p:sp>
    </p:spTree>
    <p:extLst>
      <p:ext uri="{BB962C8B-B14F-4D97-AF65-F5344CB8AC3E}">
        <p14:creationId xmlns:p14="http://schemas.microsoft.com/office/powerpoint/2010/main" val="161133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CA2294-B20D-DA7C-F6E6-1E1DF9A74A08}"/>
              </a:ext>
            </a:extLst>
          </p:cNvPr>
          <p:cNvSpPr txBox="1"/>
          <p:nvPr/>
        </p:nvSpPr>
        <p:spPr>
          <a:xfrm>
            <a:off x="898071" y="604157"/>
            <a:ext cx="107605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Culture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Culture is felt rather than seen, so when articulating culture in your paper, be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mindful of how the description can be validated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Emergent activities and interactions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Shared values and norms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Sub-groups that exist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Rituals, symbols and shared language that was shared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Shared conventions</a:t>
            </a:r>
          </a:p>
          <a:p>
            <a:pPr algn="l"/>
            <a:endParaRPr lang="en-US" sz="1800" b="0" i="0" u="none" strike="noStrike" baseline="0" dirty="0">
              <a:latin typeface="TrebuchetMS"/>
            </a:endParaRPr>
          </a:p>
          <a:p>
            <a:pPr algn="l"/>
            <a:endParaRPr lang="en-US" dirty="0">
              <a:latin typeface="TrebuchetMS"/>
            </a:endParaRP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Find opportunities to combine different activities to comment on the overall culture of the company/team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How does the company feel about you? (If the company were a person, what would they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be like?)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How do you feel about the company? (If the company were a person, would you like to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get to know them?)</a:t>
            </a:r>
            <a:endParaRPr lang="en-US" sz="1800" b="1" i="0" u="none" strike="noStrike" baseline="0" dirty="0">
              <a:latin typeface="CenturyGothic-Bold"/>
            </a:endParaRPr>
          </a:p>
        </p:txBody>
      </p:sp>
    </p:spTree>
    <p:extLst>
      <p:ext uri="{BB962C8B-B14F-4D97-AF65-F5344CB8AC3E}">
        <p14:creationId xmlns:p14="http://schemas.microsoft.com/office/powerpoint/2010/main" val="242722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CA2294-B20D-DA7C-F6E6-1E1DF9A74A08}"/>
              </a:ext>
            </a:extLst>
          </p:cNvPr>
          <p:cNvSpPr txBox="1"/>
          <p:nvPr/>
        </p:nvSpPr>
        <p:spPr>
          <a:xfrm>
            <a:off x="898071" y="604157"/>
            <a:ext cx="1076052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rebuchetMS-Bold"/>
              </a:rPr>
              <a:t>Effectiveness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According to the work group model, team/organizational effectiveness should be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assessed through multiple dimensions: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Performance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Individual well-being and development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Shared capacity to adapt and learn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</a:p>
          <a:p>
            <a:pPr algn="l"/>
            <a:endParaRPr lang="en-US" dirty="0">
              <a:latin typeface="Wingdings2"/>
            </a:endParaRP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As a member of the team, were the performance criteria communicated and widely known? Did your quality of life improve or not?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</a:p>
          <a:p>
            <a:pPr algn="l"/>
            <a:endParaRPr lang="en-US" dirty="0">
              <a:latin typeface="Wingdings2"/>
            </a:endParaRP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As a leader, had you given thought about what outcomes you are working towards and how they would be measured?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If yes, work backwards to identify components and congruencies</a:t>
            </a:r>
          </a:p>
          <a:p>
            <a:pPr algn="l"/>
            <a:r>
              <a:rPr lang="en-US" sz="1800" b="0" i="0" u="none" strike="noStrike" baseline="0" dirty="0">
                <a:latin typeface="Wingdings2"/>
              </a:rPr>
              <a:t>. </a:t>
            </a:r>
            <a:r>
              <a:rPr lang="en-US" sz="1800" b="0" i="0" u="none" strike="noStrike" baseline="0" dirty="0">
                <a:latin typeface="TrebuchetMS"/>
              </a:rPr>
              <a:t>If not, work backwards to identify components and incongruencies and what you would do</a:t>
            </a:r>
          </a:p>
          <a:p>
            <a:pPr algn="l"/>
            <a:r>
              <a:rPr lang="en-US" sz="1800" b="0" i="0" u="none" strike="noStrike" baseline="0" dirty="0">
                <a:latin typeface="TrebuchetMS"/>
              </a:rPr>
              <a:t>differently (show growth)</a:t>
            </a:r>
            <a:endParaRPr lang="en-US" sz="1800" b="1" i="0" u="none" strike="noStrike" baseline="0" dirty="0">
              <a:latin typeface="CenturyGothic-Bold"/>
            </a:endParaRPr>
          </a:p>
        </p:txBody>
      </p:sp>
    </p:spTree>
    <p:extLst>
      <p:ext uri="{BB962C8B-B14F-4D97-AF65-F5344CB8AC3E}">
        <p14:creationId xmlns:p14="http://schemas.microsoft.com/office/powerpoint/2010/main" val="420225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958</Words>
  <Application>Microsoft Office PowerPoint</Application>
  <PresentationFormat>Widescreen</PresentationFormat>
  <Paragraphs>127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Aharoni-Bold</vt:lpstr>
      <vt:lpstr>Arial</vt:lpstr>
      <vt:lpstr>Calibri</vt:lpstr>
      <vt:lpstr>Calibri Light</vt:lpstr>
      <vt:lpstr>CenturyGothic</vt:lpstr>
      <vt:lpstr>CenturyGothic-Bold</vt:lpstr>
      <vt:lpstr>TrebuchetMS</vt:lpstr>
      <vt:lpstr>TrebuchetMS-Bold</vt:lpstr>
      <vt:lpstr>TrebuchetMS-Italic</vt:lpstr>
      <vt:lpstr>Wingdings2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Mandeep Singh</dc:creator>
  <cp:lastModifiedBy>Mandeep Singh</cp:lastModifiedBy>
  <cp:revision>4</cp:revision>
  <dcterms:created xsi:type="dcterms:W3CDTF">2022-10-05T13:26:22Z</dcterms:created>
  <dcterms:modified xsi:type="dcterms:W3CDTF">2022-10-09T15:09:27Z</dcterms:modified>
</cp:coreProperties>
</file>