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59" r:id="rId6"/>
    <p:sldId id="260" r:id="rId7"/>
    <p:sldId id="268" r:id="rId8"/>
    <p:sldId id="261" r:id="rId9"/>
    <p:sldId id="262" r:id="rId10"/>
    <p:sldId id="263" r:id="rId11"/>
    <p:sldId id="264" r:id="rId12"/>
    <p:sldId id="265" r:id="rId13"/>
    <p:sldId id="269" r:id="rId14"/>
    <p:sldId id="270" r:id="rId15"/>
    <p:sldId id="272" r:id="rId16"/>
    <p:sldId id="274" r:id="rId17"/>
    <p:sldId id="273" r:id="rId18"/>
    <p:sldId id="275" r:id="rId19"/>
    <p:sldId id="26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5" d="100"/>
          <a:sy n="95" d="100"/>
        </p:scale>
        <p:origin x="2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07DB1-2DE8-B6E4-FB38-2A72E0718C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558607-2A1F-5845-06D3-5F415DBF12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4A6FB-5FED-C4BA-37F3-83E9A9D9C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4627-65D5-47A5-8BE2-CF5A1AA1F6D8}" type="datetimeFigureOut">
              <a:rPr lang="en-HK" smtClean="0"/>
              <a:t>22/9/2022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F7FDC2-6380-4581-6D32-4996DEE91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6307A-41CA-4F7C-FF50-403FFF093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DFC0-2493-4B47-8A89-54D42D41750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889381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65F3D-A344-5C2A-E464-48B58DCF6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0ABF4D-4A20-110D-8C0B-0B812698F7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E54CD-5B53-6787-45C8-AA7BC92DD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4627-65D5-47A5-8BE2-CF5A1AA1F6D8}" type="datetimeFigureOut">
              <a:rPr lang="en-HK" smtClean="0"/>
              <a:t>22/9/2022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A5E278-5D3D-6306-A146-39F71602D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278E5-9A94-C1FE-0DFF-B66DF88B0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DFC0-2493-4B47-8A89-54D42D41750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063953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F45307-AA86-2240-136B-7F2D2533F0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FD182C-DDD1-DFDF-751F-45B42F8456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5DE5C6-6DB7-9DE4-6486-1B75DDCB9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4627-65D5-47A5-8BE2-CF5A1AA1F6D8}" type="datetimeFigureOut">
              <a:rPr lang="en-HK" smtClean="0"/>
              <a:t>22/9/2022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8070E-CD42-5E85-03DD-8A56A4121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91E0A-8F40-C0AB-165B-12893913B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DFC0-2493-4B47-8A89-54D42D41750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679026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54BF6-E6F4-D053-F66B-475EC262B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614D2-83EE-DEF0-0DD7-7FA104D85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3BC39-19A7-4253-CD05-9D28F1B68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4627-65D5-47A5-8BE2-CF5A1AA1F6D8}" type="datetimeFigureOut">
              <a:rPr lang="en-HK" smtClean="0"/>
              <a:t>22/9/2022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BCF399-ED1A-4BB4-214C-FD0661F4A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799459-3FA4-7F69-CF24-F3FE96E5C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DFC0-2493-4B47-8A89-54D42D41750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07465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50E38-5897-17D1-54C2-C660E0A78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50E6-957F-7A61-E18E-BF31CE19E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368BE-28C9-615C-A4D9-C3DA6B17C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4627-65D5-47A5-8BE2-CF5A1AA1F6D8}" type="datetimeFigureOut">
              <a:rPr lang="en-HK" smtClean="0"/>
              <a:t>22/9/2022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A000F-A7FC-EE29-8341-819A40233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7DF18A-6364-469A-A6A9-71527913A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DFC0-2493-4B47-8A89-54D42D41750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44590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D4D92-64F6-1933-47FA-732C88EF8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FDDDA-2506-CB6E-D681-E6ED13A129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54B183-ECF2-1859-719A-C368BE4139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CF422D-E777-AB74-C8E2-3FEF37DC3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4627-65D5-47A5-8BE2-CF5A1AA1F6D8}" type="datetimeFigureOut">
              <a:rPr lang="en-HK" smtClean="0"/>
              <a:t>22/9/2022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39242E-DDB3-920D-002D-458C1DCCE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7223E8-9C99-CA5B-5A40-25B4B6BC6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DFC0-2493-4B47-8A89-54D42D41750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951861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6B357-9F95-1387-3806-9225EBF7E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827618-72AD-0525-47B9-C4E54C8D9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EA7D17-7526-FE0F-6274-D600690A33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D41DD2-1676-89CE-F683-9865306E79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5B0A26-2426-A205-9B39-3BFA8B3FF7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9F3DAC-6035-F874-EFBF-1659A5A64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4627-65D5-47A5-8BE2-CF5A1AA1F6D8}" type="datetimeFigureOut">
              <a:rPr lang="en-HK" smtClean="0"/>
              <a:t>22/9/2022</a:t>
            </a:fld>
            <a:endParaRPr lang="en-H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1F65DC-6C41-95CA-EBC3-CB2F6F2BE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7B6857-5B5A-39E7-9E2C-C139D1788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DFC0-2493-4B47-8A89-54D42D41750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166186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05889-122E-4738-0C5A-D79158960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7EFEEE-777A-655B-A66A-312521194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4627-65D5-47A5-8BE2-CF5A1AA1F6D8}" type="datetimeFigureOut">
              <a:rPr lang="en-HK" smtClean="0"/>
              <a:t>22/9/2022</a:t>
            </a:fld>
            <a:endParaRPr lang="en-H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8F3720-BF8B-44AF-099A-20D64E210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944E8D-0AA5-A241-2A82-443C2231E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DFC0-2493-4B47-8A89-54D42D41750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891038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470420-7A75-3F09-25AC-B71BF110E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4627-65D5-47A5-8BE2-CF5A1AA1F6D8}" type="datetimeFigureOut">
              <a:rPr lang="en-HK" smtClean="0"/>
              <a:t>22/9/2022</a:t>
            </a:fld>
            <a:endParaRPr lang="en-H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704438-BAB9-D2F7-1D06-BEC5A5CA0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147005-BD2D-6204-CA2B-FBE305784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DFC0-2493-4B47-8A89-54D42D41750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60754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F9995-AD32-E961-BE8E-15BEAAD51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1236F-8BB7-B611-DDB7-57C17AD31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A05E38-E987-16C9-305E-0BFB2FEA2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14AB44-826F-01C0-B3E1-AC394E7E1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4627-65D5-47A5-8BE2-CF5A1AA1F6D8}" type="datetimeFigureOut">
              <a:rPr lang="en-HK" smtClean="0"/>
              <a:t>22/9/2022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137F05-F913-EE5D-1092-504CEE13C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8654C6-4968-77DE-991C-424ED1868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DFC0-2493-4B47-8A89-54D42D41750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428086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4BCDB-9C05-95F5-1CD7-B27BE78C7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3B19B1-FBF3-B7B3-6CDE-0083A6F514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6E551E-B251-EB65-99BD-3FBA6E3C87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38672C-4817-7EE9-9683-2858654D3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34627-65D5-47A5-8BE2-CF5A1AA1F6D8}" type="datetimeFigureOut">
              <a:rPr lang="en-HK" smtClean="0"/>
              <a:t>22/9/2022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254953-E47F-14EE-8A8D-598BA1EAA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2E4F48-AA63-AAE9-ADC9-5D0F63D53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EDFC0-2493-4B47-8A89-54D42D41750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032119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166A2-AF7D-8DC3-903B-5B4EECE94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21C4B9-A255-55FF-89A4-1B1E79966D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C96137-3288-BDE6-E305-275490D672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34627-65D5-47A5-8BE2-CF5A1AA1F6D8}" type="datetimeFigureOut">
              <a:rPr lang="en-HK" smtClean="0"/>
              <a:t>22/9/2022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4C18A-92A1-0763-103D-9347519736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30649-8971-8B28-F15B-2E6471303B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EDFC0-2493-4B47-8A89-54D42D417505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2027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D2686-F051-BB4C-63B1-7F522F7409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9342" y="468094"/>
            <a:ext cx="9144000" cy="2387600"/>
          </a:xfrm>
        </p:spPr>
        <p:txBody>
          <a:bodyPr/>
          <a:lstStyle/>
          <a:p>
            <a:r>
              <a:rPr lang="en-US" dirty="0"/>
              <a:t>CS332/532	</a:t>
            </a:r>
            <a:br>
              <a:rPr lang="en-US" dirty="0"/>
            </a:br>
            <a:r>
              <a:rPr lang="en-US" dirty="0"/>
              <a:t>Lab5</a:t>
            </a:r>
            <a:endParaRPr lang="en-H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73FD8-C9C7-5BC4-A4E5-F14CD6AB3E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1648135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01737-2A8B-EADF-3BBB-E984FD160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92" y="-278894"/>
            <a:ext cx="10515600" cy="1325563"/>
          </a:xfrm>
        </p:spPr>
        <p:txBody>
          <a:bodyPr/>
          <a:lstStyle/>
          <a:p>
            <a:r>
              <a:rPr lang="en-US" dirty="0"/>
              <a:t>Hw2(contd.)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90516-2BAE-87FE-2439-91FA3A2F6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9956" y="284670"/>
            <a:ext cx="9352802" cy="4351338"/>
          </a:xfrm>
        </p:spPr>
        <p:txBody>
          <a:bodyPr/>
          <a:lstStyle/>
          <a:p>
            <a:pPr lvl="1"/>
            <a:r>
              <a:rPr lang="en-HK" sz="2800" b="0" i="0" u="none" strike="noStrike" baseline="0" dirty="0">
                <a:solidFill>
                  <a:srgbClr val="2D3B45"/>
                </a:solidFill>
                <a:latin typeface="HelveticaNeue"/>
              </a:rPr>
              <a:t>-f &lt;string pattern&gt; &lt;depth&gt;</a:t>
            </a:r>
            <a:r>
              <a:rPr lang="en-US" sz="2800" dirty="0">
                <a:solidFill>
                  <a:srgbClr val="2D3B45"/>
                </a:solidFill>
                <a:latin typeface="HelveticaNeue"/>
              </a:rPr>
              <a:t>: list file satisfy following condition</a:t>
            </a:r>
          </a:p>
          <a:p>
            <a:pPr marL="1371600" lvl="2" indent="-457200">
              <a:buAutoNum type="arabicPeriod"/>
            </a:pPr>
            <a:r>
              <a:rPr lang="en-US" sz="2800" dirty="0">
                <a:solidFill>
                  <a:srgbClr val="2D3B45"/>
                </a:solidFill>
                <a:latin typeface="HelveticaNeue"/>
              </a:rPr>
              <a:t>File name </a:t>
            </a:r>
            <a:r>
              <a:rPr lang="en-US" sz="2800" dirty="0"/>
              <a:t> contains the substring  in the string pattern option</a:t>
            </a:r>
          </a:p>
          <a:p>
            <a:pPr marL="1371600" lvl="2" indent="-457200">
              <a:buAutoNum type="arabicPeriod" startAt="2"/>
            </a:pPr>
            <a:r>
              <a:rPr lang="en-US" sz="2800" dirty="0"/>
              <a:t>Depth of file relative to start directory  &lt;=  depth  , ( starting directory depth == 0)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  <a:p>
            <a:endParaRPr lang="en-HK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675361-89CA-166E-AAA0-D35D1A1AF6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0207" y="3373294"/>
            <a:ext cx="7645512" cy="11057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BB5D15A-42F3-D4F4-8316-29F0BB176C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42" y="2152697"/>
            <a:ext cx="4998870" cy="4966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952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0FBF1-45E4-ED5D-E705-C96145DC2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Hw2(contd.)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0F5C1-57BD-E4CC-EEE7-09090ABC9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800" dirty="0"/>
              <a:t>-t f : list regular file</a:t>
            </a:r>
          </a:p>
          <a:p>
            <a:endParaRPr lang="en-US" dirty="0"/>
          </a:p>
          <a:p>
            <a:pPr lvl="1"/>
            <a:endParaRPr lang="en-HK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113558-9645-2977-BA0E-C1A1292F28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5898" y="2465953"/>
            <a:ext cx="8100680" cy="3585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626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FD8C8-602A-6937-4C1F-5BEFA7965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Hw2(contd.)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068BF-24AD-DE09-8FBC-0897F5750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800" dirty="0"/>
              <a:t>-t d : list directory only</a:t>
            </a:r>
            <a:endParaRPr lang="en-HK" sz="2800" dirty="0"/>
          </a:p>
          <a:p>
            <a:endParaRPr lang="en-US" dirty="0"/>
          </a:p>
          <a:p>
            <a:endParaRPr lang="en-HK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3147B5-0664-CAE9-680A-C950F75809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46482"/>
            <a:ext cx="12725296" cy="2640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624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E3FF5-EC77-1134-445C-0DE14754F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113" y="-194442"/>
            <a:ext cx="10515600" cy="1325563"/>
          </a:xfrm>
        </p:spPr>
        <p:txBody>
          <a:bodyPr/>
          <a:lstStyle/>
          <a:p>
            <a:r>
              <a:rPr lang="en-US" dirty="0"/>
              <a:t>Hw2(contd.)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15A04-0A18-F543-DA1C-6D2969DC8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828" y="769336"/>
            <a:ext cx="10515600" cy="4351338"/>
          </a:xfrm>
        </p:spPr>
        <p:txBody>
          <a:bodyPr/>
          <a:lstStyle/>
          <a:p>
            <a:r>
              <a:rPr lang="en-US" dirty="0"/>
              <a:t>Combining different arguments</a:t>
            </a:r>
          </a:p>
          <a:p>
            <a:pPr marL="0" indent="0">
              <a:buNone/>
            </a:pPr>
            <a:r>
              <a:rPr lang="en-US" dirty="0"/>
              <a:t>e.g.     ./search ./ -S -s 10000 -t f -f “</a:t>
            </a:r>
            <a:r>
              <a:rPr lang="en-US" dirty="0" err="1"/>
              <a:t>readdir</a:t>
            </a:r>
            <a:r>
              <a:rPr lang="en-US" dirty="0"/>
              <a:t> 2” </a:t>
            </a:r>
            <a:endParaRPr lang="en-HK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9F624A1-225F-540E-6FC1-795321CD9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8" y="2022710"/>
            <a:ext cx="12757621" cy="3242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794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55ECE-A28C-B643-4DDD-CBEFE8A55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Hint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A1B99-57C0-9112-A442-D04621B56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 the structure and logic of program then start coding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When in doubt , please check man page</a:t>
            </a:r>
          </a:p>
          <a:p>
            <a:endParaRPr lang="en-US" dirty="0"/>
          </a:p>
          <a:p>
            <a:r>
              <a:rPr lang="en-HK" dirty="0" err="1"/>
              <a:t>Getopt</a:t>
            </a:r>
            <a:r>
              <a:rPr lang="en-HK" dirty="0"/>
              <a:t>():https://man7.org/</a:t>
            </a:r>
            <a:r>
              <a:rPr lang="en-HK" dirty="0" err="1"/>
              <a:t>linux</a:t>
            </a:r>
            <a:r>
              <a:rPr lang="en-HK" dirty="0"/>
              <a:t>/man-pages/man3/getopt.3.html</a:t>
            </a:r>
          </a:p>
          <a:p>
            <a:pPr marL="1371600" lvl="3" indent="0">
              <a:buNone/>
            </a:pPr>
            <a:r>
              <a:rPr lang="en-H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HK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(Read the description and example)</a:t>
            </a:r>
          </a:p>
          <a:p>
            <a:endParaRPr lang="en-HK" dirty="0"/>
          </a:p>
          <a:p>
            <a:r>
              <a:rPr lang="en-HK" dirty="0" err="1"/>
              <a:t>lstat</a:t>
            </a:r>
            <a:r>
              <a:rPr lang="en-HK" dirty="0"/>
              <a:t>():https://man7.org/</a:t>
            </a:r>
            <a:r>
              <a:rPr lang="en-HK" dirty="0" err="1"/>
              <a:t>linux</a:t>
            </a:r>
            <a:r>
              <a:rPr lang="en-HK" dirty="0"/>
              <a:t>/man-pages/man2/lstat.2.html</a:t>
            </a:r>
          </a:p>
        </p:txBody>
      </p:sp>
    </p:spTree>
    <p:extLst>
      <p:ext uri="{BB962C8B-B14F-4D97-AF65-F5344CB8AC3E}">
        <p14:creationId xmlns:p14="http://schemas.microsoft.com/office/powerpoint/2010/main" val="2108996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D7DE4-67CD-64AC-E7CF-9F9C3D203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952" y="73463"/>
            <a:ext cx="10515600" cy="1325563"/>
          </a:xfrm>
        </p:spPr>
        <p:txBody>
          <a:bodyPr/>
          <a:lstStyle/>
          <a:p>
            <a:r>
              <a:rPr lang="en-US" dirty="0"/>
              <a:t>Lab 5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5A4B8-6777-63D8-D498-82BCA5709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190" y="1165572"/>
            <a:ext cx="10515600" cy="5550538"/>
          </a:xfrm>
        </p:spPr>
        <p:txBody>
          <a:bodyPr>
            <a:normAutofit/>
          </a:bodyPr>
          <a:lstStyle/>
          <a:p>
            <a:r>
              <a:rPr lang="en-US" dirty="0" err="1"/>
              <a:t>opendir</a:t>
            </a:r>
            <a:r>
              <a:rPr lang="en-US" dirty="0"/>
              <a:t>(): open folder</a:t>
            </a:r>
          </a:p>
          <a:p>
            <a:endParaRPr lang="en-US" dirty="0"/>
          </a:p>
          <a:p>
            <a:r>
              <a:rPr lang="en-US" dirty="0" err="1"/>
              <a:t>readdir</a:t>
            </a:r>
            <a:r>
              <a:rPr lang="en-US" dirty="0"/>
              <a:t>(): </a:t>
            </a:r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pPr marL="0" indent="0">
              <a:buNone/>
            </a:pPr>
            <a:endParaRPr lang="en-HK" dirty="0"/>
          </a:p>
          <a:p>
            <a:pPr marL="0" indent="0">
              <a:buNone/>
            </a:pPr>
            <a:r>
              <a:rPr lang="en-HK" sz="1400" i="1" dirty="0"/>
              <a:t>Reference :https://man7.org/</a:t>
            </a:r>
            <a:r>
              <a:rPr lang="en-HK" sz="1400" i="1" dirty="0" err="1"/>
              <a:t>linux</a:t>
            </a:r>
            <a:r>
              <a:rPr lang="en-HK" sz="1400" i="1" dirty="0"/>
              <a:t>/man-pages/man3/readdir.3.html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0236BD-3FC4-73C8-A452-D40CECBB19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5341" y="1595503"/>
            <a:ext cx="7618687" cy="4052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4298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49D7B-1887-B7B2-1F42-2474FCE40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703" y="136525"/>
            <a:ext cx="10515600" cy="1325563"/>
          </a:xfrm>
        </p:spPr>
        <p:txBody>
          <a:bodyPr/>
          <a:lstStyle/>
          <a:p>
            <a:r>
              <a:rPr lang="en-US" dirty="0"/>
              <a:t>Lab 5(contd.)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DD4E9-FA94-7BF9-616E-9378F74BF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29227"/>
            <a:ext cx="10515600" cy="5248562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lstat</a:t>
            </a:r>
            <a:r>
              <a:rPr lang="en-US" dirty="0"/>
              <a:t>: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181818"/>
                </a:solidFill>
                <a:effectLst/>
                <a:latin typeface="Arial Unicode MS"/>
                <a:ea typeface="Courier New" panose="02070309020205020404" pitchFamily="49" charset="0"/>
              </a:rPr>
              <a:t>return information about a file, in the buffer pointed to by </a:t>
            </a:r>
            <a:r>
              <a:rPr kumimoji="0" lang="en-US" altLang="en-US" sz="2800" b="0" i="1" u="none" strike="noStrike" cap="none" normalizeH="0" baseline="0" dirty="0" err="1">
                <a:ln>
                  <a:noFill/>
                </a:ln>
                <a:solidFill>
                  <a:srgbClr val="006000"/>
                </a:solidFill>
                <a:effectLst/>
                <a:latin typeface="Arial Unicode MS"/>
                <a:ea typeface="Courier New" panose="02070309020205020404" pitchFamily="49" charset="0"/>
              </a:rPr>
              <a:t>statbuf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endParaRPr lang="en-US" altLang="en-US" sz="800" dirty="0">
              <a:latin typeface="Arial" panose="020B0604020202020204" pitchFamily="34" charset="0"/>
            </a:endParaRPr>
          </a:p>
          <a:p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altLang="en-US" sz="800" dirty="0">
              <a:latin typeface="Arial" panose="020B0604020202020204" pitchFamily="34" charset="0"/>
            </a:endParaRPr>
          </a:p>
          <a:p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altLang="en-US" sz="800" dirty="0">
              <a:latin typeface="Arial" panose="020B0604020202020204" pitchFamily="34" charset="0"/>
            </a:endParaRPr>
          </a:p>
          <a:p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altLang="en-US" sz="800" dirty="0">
              <a:latin typeface="Arial" panose="020B0604020202020204" pitchFamily="34" charset="0"/>
            </a:endParaRPr>
          </a:p>
          <a:p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altLang="en-US" sz="800" dirty="0">
              <a:latin typeface="Arial" panose="020B0604020202020204" pitchFamily="34" charset="0"/>
            </a:endParaRPr>
          </a:p>
          <a:p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altLang="en-US" sz="800" dirty="0">
              <a:latin typeface="Arial" panose="020B0604020202020204" pitchFamily="34" charset="0"/>
            </a:endParaRPr>
          </a:p>
          <a:p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kumimoji="0" lang="en-US" altLang="en-US" sz="1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HK" sz="1400" i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HK" sz="1400" i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HK" sz="1400" i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HK" sz="1400" i="1" dirty="0" err="1">
                <a:latin typeface="Arial" panose="020B0604020202020204" pitchFamily="34" charset="0"/>
              </a:rPr>
              <a:t>Reference:https</a:t>
            </a:r>
            <a:r>
              <a:rPr lang="en-HK" sz="1400" i="1" dirty="0">
                <a:latin typeface="Arial" panose="020B0604020202020204" pitchFamily="34" charset="0"/>
              </a:rPr>
              <a:t>://man7.org/</a:t>
            </a:r>
            <a:r>
              <a:rPr lang="en-HK" sz="1400" i="1" dirty="0" err="1">
                <a:latin typeface="Arial" panose="020B0604020202020204" pitchFamily="34" charset="0"/>
              </a:rPr>
              <a:t>linux</a:t>
            </a:r>
            <a:r>
              <a:rPr lang="en-HK" sz="1400" i="1" dirty="0">
                <a:latin typeface="Arial" panose="020B0604020202020204" pitchFamily="34" charset="0"/>
              </a:rPr>
              <a:t>/man-pages/man2/lstat.2.html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F4B487-35A5-AA3D-E7EB-EB6E4162AF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39774" y="2272023"/>
            <a:ext cx="9729887" cy="231395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8376D92-9662-DF58-8A96-25E0221132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5206" y="2104619"/>
            <a:ext cx="7111462" cy="404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7600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EFD98-1F16-0336-F2B3-88ABE148F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5 Assignment 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BE73A-030B-9108-B18B-C173968D5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Modify </a:t>
            </a:r>
            <a:r>
              <a:rPr lang="en-HK" b="0" i="0" dirty="0" err="1">
                <a:solidFill>
                  <a:srgbClr val="000000"/>
                </a:solidFill>
                <a:effectLst/>
              </a:rPr>
              <a:t>readdir.c</a:t>
            </a:r>
            <a:r>
              <a:rPr lang="en-HK" b="0" i="0" dirty="0">
                <a:solidFill>
                  <a:srgbClr val="000000"/>
                </a:solidFill>
                <a:effectLst/>
              </a:rPr>
              <a:t> or readdir_v2.c</a:t>
            </a:r>
          </a:p>
          <a:p>
            <a:endParaRPr lang="en-HK" dirty="0">
              <a:solidFill>
                <a:srgbClr val="000000"/>
              </a:solidFill>
            </a:endParaRPr>
          </a:p>
          <a:p>
            <a:r>
              <a:rPr lang="en-HK" dirty="0">
                <a:solidFill>
                  <a:srgbClr val="000000"/>
                </a:solidFill>
              </a:rPr>
              <a:t>T</a:t>
            </a:r>
            <a:r>
              <a:rPr lang="en-HK" b="0" i="0" dirty="0">
                <a:solidFill>
                  <a:srgbClr val="000000"/>
                </a:solidFill>
                <a:effectLst/>
              </a:rPr>
              <a:t>raverse the file hierarchy </a:t>
            </a:r>
            <a:r>
              <a:rPr lang="en-HK" b="1" i="1" dirty="0">
                <a:solidFill>
                  <a:srgbClr val="000000"/>
                </a:solidFill>
                <a:effectLst/>
              </a:rPr>
              <a:t>recursively</a:t>
            </a:r>
            <a:r>
              <a:rPr lang="en-HK" b="0" i="0" dirty="0">
                <a:solidFill>
                  <a:srgbClr val="000000"/>
                </a:solidFill>
                <a:effectLst/>
              </a:rPr>
              <a:t> and list all the sub directories and the files in these sub directories</a:t>
            </a:r>
          </a:p>
          <a:p>
            <a:endParaRPr lang="en-HK" dirty="0">
              <a:solidFill>
                <a:srgbClr val="000000"/>
              </a:solidFill>
            </a:endParaRPr>
          </a:p>
          <a:p>
            <a:endParaRPr lang="en-HK" dirty="0">
              <a:solidFill>
                <a:srgbClr val="000000"/>
              </a:solidFill>
            </a:endParaRPr>
          </a:p>
          <a:p>
            <a:r>
              <a:rPr lang="en-HK" dirty="0">
                <a:solidFill>
                  <a:srgbClr val="000000"/>
                </a:solidFill>
              </a:rPr>
              <a:t>Submit  1) .c file , 2) pdf version of source code , 3) README, 4) Independence submission form (missing </a:t>
            </a:r>
            <a:r>
              <a:rPr lang="en-HK" dirty="0">
                <a:solidFill>
                  <a:srgbClr val="000000"/>
                </a:solidFill>
                <a:sym typeface="Wingdings" panose="05000000000000000000" pitchFamily="2" charset="2"/>
              </a:rPr>
              <a:t> penalty)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1701390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4B20A-2273-9274-287F-6941B2B41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7034" y="3135915"/>
            <a:ext cx="10515600" cy="1325563"/>
          </a:xfrm>
        </p:spPr>
        <p:txBody>
          <a:bodyPr/>
          <a:lstStyle/>
          <a:p>
            <a:r>
              <a:rPr lang="en-US" dirty="0"/>
              <a:t>Good luck with midterm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2C2BA-7DE0-7B1B-377B-FDDC73463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3194095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8AE88-EA9A-2232-2820-424A53F03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6745" y="2962494"/>
            <a:ext cx="10515600" cy="1325563"/>
          </a:xfrm>
        </p:spPr>
        <p:txBody>
          <a:bodyPr/>
          <a:lstStyle/>
          <a:p>
            <a:r>
              <a:rPr lang="en-US" dirty="0"/>
              <a:t>Questions?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E548C-4904-DE9D-B770-12B1CAC83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4273914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CB854-E5AC-F284-EF2F-947412015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85107-5B5F-CD97-363D-B35423040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Hw</a:t>
            </a:r>
            <a:r>
              <a:rPr lang="en-US" dirty="0"/>
              <a:t> 2  (Due Date: 2 Oct) . Have Fun, Start Early</a:t>
            </a:r>
          </a:p>
          <a:p>
            <a:endParaRPr lang="en-US" dirty="0"/>
          </a:p>
          <a:p>
            <a:r>
              <a:rPr lang="en-US" dirty="0"/>
              <a:t>Lab5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419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549CF-CA07-97BA-5866-484665E02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639" y="-383166"/>
            <a:ext cx="10515600" cy="1325563"/>
          </a:xfrm>
        </p:spPr>
        <p:txBody>
          <a:bodyPr/>
          <a:lstStyle/>
          <a:p>
            <a:r>
              <a:rPr lang="en-US" dirty="0"/>
              <a:t>Hw2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0FD8B-1E5F-161B-D193-C4FDA44BD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419" y="568206"/>
            <a:ext cx="10515600" cy="4351338"/>
          </a:xfrm>
        </p:spPr>
        <p:txBody>
          <a:bodyPr/>
          <a:lstStyle/>
          <a:p>
            <a:r>
              <a:rPr lang="en-US" dirty="0"/>
              <a:t>Implement a program similar to “Find” command </a:t>
            </a:r>
            <a:endParaRPr lang="en-HK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DB16423-5347-EF0A-A585-B0FE45D6D4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5010" y="4445234"/>
            <a:ext cx="8274504" cy="6062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BA59485-1D67-6964-6573-84B542A55D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199" y="952913"/>
            <a:ext cx="4703012" cy="5905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932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3F74-B3AF-E39C-A775-94AE4F98C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Hw2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61036-635E-EC85-FA37-5EDADF75B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069" y="2816498"/>
            <a:ext cx="10515600" cy="1225003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dirty="0"/>
              <a:t>NOT</a:t>
            </a:r>
            <a:r>
              <a:rPr lang="en-US" dirty="0"/>
              <a:t> asking you to use command line argument(e.g. ls, find) in your program 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4044563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C09F6-3B82-5650-52AF-14F80B9FA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Hw2(contd.)	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5DB12-AFA3-DC00-6F62-11E19D929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Support command-line options: (Undergrad)  </a:t>
            </a:r>
          </a:p>
          <a:p>
            <a:pPr lvl="1"/>
            <a:r>
              <a:rPr lang="en-US" dirty="0"/>
              <a:t>-S : list file in hierarchy , including size, permissions and last access time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-s  &lt;file size in byte&gt;:  list file with file size &lt;= value specified</a:t>
            </a:r>
          </a:p>
          <a:p>
            <a:pPr lvl="1"/>
            <a:endParaRPr lang="en-US" dirty="0"/>
          </a:p>
          <a:p>
            <a:pPr lvl="1"/>
            <a:r>
              <a:rPr lang="en-HK" sz="1800" b="0" i="0" u="none" strike="noStrike" baseline="0" dirty="0">
                <a:solidFill>
                  <a:srgbClr val="2D3B45"/>
                </a:solidFill>
                <a:latin typeface="HelveticaNeue"/>
              </a:rPr>
              <a:t>-f &lt;string pattern&gt; &lt;depth&gt;</a:t>
            </a:r>
            <a:r>
              <a:rPr lang="en-US" sz="1800" dirty="0">
                <a:solidFill>
                  <a:srgbClr val="2D3B45"/>
                </a:solidFill>
                <a:latin typeface="HelveticaNeue"/>
              </a:rPr>
              <a:t>: list file satisfy following condition</a:t>
            </a:r>
          </a:p>
          <a:p>
            <a:pPr marL="1371600" lvl="2" indent="-457200">
              <a:buAutoNum type="arabicPeriod"/>
            </a:pPr>
            <a:r>
              <a:rPr lang="en-US" dirty="0">
                <a:solidFill>
                  <a:srgbClr val="2D3B45"/>
                </a:solidFill>
                <a:latin typeface="HelveticaNeue"/>
              </a:rPr>
              <a:t>File name </a:t>
            </a:r>
            <a:r>
              <a:rPr lang="en-US" dirty="0"/>
              <a:t> contains the substring  in the string pattern option</a:t>
            </a:r>
          </a:p>
          <a:p>
            <a:pPr marL="1371600" lvl="2" indent="-457200">
              <a:buAutoNum type="arabicPeriod" startAt="2"/>
            </a:pPr>
            <a:r>
              <a:rPr lang="en-US" dirty="0"/>
              <a:t>Depth of file relative to start directory  &lt;=  depth  , ( starting directory depth == 0)</a:t>
            </a:r>
          </a:p>
          <a:p>
            <a:pPr marL="1371600" lvl="2" indent="-457200">
              <a:buAutoNum type="arabicPeriod" startAt="2"/>
            </a:pPr>
            <a:endParaRPr lang="en-US" dirty="0"/>
          </a:p>
          <a:p>
            <a:pPr lvl="1"/>
            <a:r>
              <a:rPr lang="en-HK" dirty="0"/>
              <a:t>Support a combination of flag. E.g.  -S -s 1024 –f jpg</a:t>
            </a:r>
          </a:p>
        </p:txBody>
      </p:sp>
    </p:spTree>
    <p:extLst>
      <p:ext uri="{BB962C8B-B14F-4D97-AF65-F5344CB8AC3E}">
        <p14:creationId xmlns:p14="http://schemas.microsoft.com/office/powerpoint/2010/main" val="3842326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FBB6D-B458-A77B-C711-89A5B4EBC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Hw2(contd.)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4094E-1D07-AC11-ACDC-7F0C0B415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Support command-line options: (Grad)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All flag command from previous slide AND;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-t f : list regular file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-t d : list directory only</a:t>
            </a:r>
            <a:endParaRPr lang="en-HK" dirty="0"/>
          </a:p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1619465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EDE17-0487-6756-A257-D9E5A29EF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72" y="144408"/>
            <a:ext cx="10515600" cy="1325563"/>
          </a:xfrm>
        </p:spPr>
        <p:txBody>
          <a:bodyPr/>
          <a:lstStyle/>
          <a:p>
            <a:r>
              <a:rPr lang="en-US" dirty="0"/>
              <a:t>Hw2(contd.)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71761-756E-6196-211D-9AA5F409B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052" y="1522138"/>
            <a:ext cx="10515600" cy="4351338"/>
          </a:xfrm>
        </p:spPr>
        <p:txBody>
          <a:bodyPr/>
          <a:lstStyle/>
          <a:p>
            <a:r>
              <a:rPr lang="en-US" dirty="0"/>
              <a:t>Without </a:t>
            </a:r>
          </a:p>
          <a:p>
            <a:pPr marL="0" indent="0">
              <a:buNone/>
            </a:pPr>
            <a:r>
              <a:rPr lang="en-US" dirty="0"/>
              <a:t>any arguments</a:t>
            </a:r>
          </a:p>
          <a:p>
            <a:endParaRPr lang="en-HK" dirty="0"/>
          </a:p>
          <a:p>
            <a:endParaRPr lang="en-HK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0A5C23-AC2E-1A1B-31AA-C450BAE685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1704" y="851631"/>
            <a:ext cx="7811054" cy="5538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13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2F99F-91B0-5240-72A0-080FA8AAE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466" y="-247385"/>
            <a:ext cx="10515600" cy="1325563"/>
          </a:xfrm>
        </p:spPr>
        <p:txBody>
          <a:bodyPr/>
          <a:lstStyle/>
          <a:p>
            <a:r>
              <a:rPr lang="en-US" dirty="0"/>
              <a:t>Hw2(contd.)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4733B-2AD6-8EE9-02CD-3A55EA84D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2403" y="883635"/>
            <a:ext cx="10515600" cy="4351338"/>
          </a:xfrm>
        </p:spPr>
        <p:txBody>
          <a:bodyPr/>
          <a:lstStyle/>
          <a:p>
            <a:r>
              <a:rPr lang="en-US" dirty="0"/>
              <a:t>S : list file in hierarchy , including size, permissions and last access time</a:t>
            </a:r>
          </a:p>
          <a:p>
            <a:endParaRPr lang="en-US" dirty="0"/>
          </a:p>
          <a:p>
            <a:endParaRPr lang="en-US" dirty="0"/>
          </a:p>
          <a:p>
            <a:endParaRPr lang="en-HK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014CF6-86C5-A694-827F-037D968B7D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9199" y="1356563"/>
            <a:ext cx="9531715" cy="5375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41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4DCB5-6B50-B21A-2F7D-1842101F9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397" y="-265496"/>
            <a:ext cx="10515600" cy="1325563"/>
          </a:xfrm>
        </p:spPr>
        <p:txBody>
          <a:bodyPr/>
          <a:lstStyle/>
          <a:p>
            <a:r>
              <a:rPr lang="en-US" dirty="0"/>
              <a:t>Hw2(contd.)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7D209-BF5E-76D0-2426-5CF8F4613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717" y="883635"/>
            <a:ext cx="10515600" cy="4351338"/>
          </a:xfrm>
        </p:spPr>
        <p:txBody>
          <a:bodyPr/>
          <a:lstStyle/>
          <a:p>
            <a:r>
              <a:rPr lang="en-US" dirty="0"/>
              <a:t>-s  &lt;file size in byte&gt;:  list file with file size &lt;= value specified</a:t>
            </a:r>
          </a:p>
          <a:p>
            <a:endParaRPr lang="en-US" dirty="0"/>
          </a:p>
          <a:p>
            <a:endParaRPr lang="en-US" dirty="0"/>
          </a:p>
          <a:p>
            <a:endParaRPr lang="en-HK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3731476-5823-5426-34A2-3017C52388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7010" y="1418099"/>
            <a:ext cx="8423987" cy="4766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080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1358</TotalTime>
  <Words>529</Words>
  <Application>Microsoft Office PowerPoint</Application>
  <PresentationFormat>Widescreen</PresentationFormat>
  <Paragraphs>99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 Unicode MS</vt:lpstr>
      <vt:lpstr>HelveticaNeue</vt:lpstr>
      <vt:lpstr>Arial</vt:lpstr>
      <vt:lpstr>Calibri</vt:lpstr>
      <vt:lpstr>Calibri Light</vt:lpstr>
      <vt:lpstr>Times New Roman</vt:lpstr>
      <vt:lpstr>Office Theme</vt:lpstr>
      <vt:lpstr>CS332/532  Lab5</vt:lpstr>
      <vt:lpstr>Assignment </vt:lpstr>
      <vt:lpstr>Hw2</vt:lpstr>
      <vt:lpstr>Hw2</vt:lpstr>
      <vt:lpstr>Hw2(contd.) </vt:lpstr>
      <vt:lpstr>Hw2(contd.)</vt:lpstr>
      <vt:lpstr>Hw2(contd.)</vt:lpstr>
      <vt:lpstr>Hw2(contd.)</vt:lpstr>
      <vt:lpstr>Hw2(contd.)</vt:lpstr>
      <vt:lpstr>Hw2(contd.)</vt:lpstr>
      <vt:lpstr>Hw2(contd.)</vt:lpstr>
      <vt:lpstr>Hw2(contd.)</vt:lpstr>
      <vt:lpstr>Hw2(contd.)</vt:lpstr>
      <vt:lpstr>Hint</vt:lpstr>
      <vt:lpstr>Lab 5</vt:lpstr>
      <vt:lpstr>Lab 5(contd.)</vt:lpstr>
      <vt:lpstr>Lab 5 Assignment </vt:lpstr>
      <vt:lpstr>Good luck with midterm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CS332/532  Lab4</dc:title>
  <dc:creator>rainfield mak</dc:creator>
  <cp:lastModifiedBy>rainfield mak</cp:lastModifiedBy>
  <cp:revision>9</cp:revision>
  <dcterms:created xsi:type="dcterms:W3CDTF">2022-09-15T16:37:37Z</dcterms:created>
  <dcterms:modified xsi:type="dcterms:W3CDTF">2022-09-23T04:36:17Z</dcterms:modified>
</cp:coreProperties>
</file>