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483" r:id="rId2"/>
    <p:sldId id="2146" r:id="rId3"/>
    <p:sldId id="2791" r:id="rId4"/>
    <p:sldId id="2802" r:id="rId5"/>
    <p:sldId id="2794" r:id="rId6"/>
    <p:sldId id="2801" r:id="rId7"/>
    <p:sldId id="2795" r:id="rId8"/>
    <p:sldId id="2147" r:id="rId9"/>
    <p:sldId id="1510" r:id="rId10"/>
    <p:sldId id="2796" r:id="rId11"/>
    <p:sldId id="1546" r:id="rId12"/>
    <p:sldId id="2125" r:id="rId13"/>
    <p:sldId id="2798" r:id="rId14"/>
    <p:sldId id="2129" r:id="rId15"/>
    <p:sldId id="2800" r:id="rId16"/>
    <p:sldId id="2122" r:id="rId17"/>
    <p:sldId id="2797" r:id="rId18"/>
    <p:sldId id="2126" r:id="rId19"/>
    <p:sldId id="2127" r:id="rId20"/>
    <p:sldId id="2799" r:id="rId21"/>
    <p:sldId id="21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D7DBDB-5D5C-484A-B838-46211141FD2D}">
          <p14:sldIdLst>
            <p14:sldId id="1483"/>
            <p14:sldId id="2146"/>
            <p14:sldId id="2791"/>
            <p14:sldId id="2802"/>
            <p14:sldId id="2794"/>
            <p14:sldId id="2801"/>
            <p14:sldId id="2795"/>
            <p14:sldId id="2147"/>
            <p14:sldId id="1510"/>
            <p14:sldId id="2796"/>
            <p14:sldId id="1546"/>
            <p14:sldId id="2125"/>
            <p14:sldId id="2798"/>
            <p14:sldId id="2129"/>
            <p14:sldId id="2800"/>
            <p14:sldId id="2122"/>
            <p14:sldId id="2797"/>
            <p14:sldId id="2126"/>
            <p14:sldId id="2127"/>
            <p14:sldId id="2799"/>
            <p14:sldId id="2131"/>
          </p14:sldIdLst>
        </p14:section>
      </p14:sectionLst>
    </p:ext>
    <p:ext uri="{EFAFB233-063F-42B5-8137-9DF3F51BA10A}">
      <p15:sldGuideLst xmlns:p15="http://schemas.microsoft.com/office/powerpoint/2012/main">
        <p15:guide id="1" orient="horz" pos="2455" userDrawn="1">
          <p15:clr>
            <a:srgbClr val="A4A3A4"/>
          </p15:clr>
        </p15:guide>
        <p15:guide id="2" pos="1844" userDrawn="1">
          <p15:clr>
            <a:srgbClr val="A4A3A4"/>
          </p15:clr>
        </p15:guide>
        <p15:guide id="3" pos="5609" userDrawn="1">
          <p15:clr>
            <a:srgbClr val="A4A3A4"/>
          </p15:clr>
        </p15:guide>
        <p15:guide id="4" orient="horz" pos="5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thvijit" initials="p" lastIdx="1" clrIdx="0">
    <p:extLst>
      <p:ext uri="{19B8F6BF-5375-455C-9EA6-DF929625EA0E}">
        <p15:presenceInfo xmlns:p15="http://schemas.microsoft.com/office/powerpoint/2012/main" userId="S-1-5-21-4028051640-1030303436-1546248588-1114" providerId="AD"/>
      </p:ext>
    </p:extLst>
  </p:cmAuthor>
  <p:cmAuthor id="2" name="Akul Sharma" initials="AS" lastIdx="12" clrIdx="1">
    <p:extLst>
      <p:ext uri="{19B8F6BF-5375-455C-9EA6-DF929625EA0E}">
        <p15:presenceInfo xmlns:p15="http://schemas.microsoft.com/office/powerpoint/2012/main" userId="S-1-5-21-4028051640-1030303436-1546248588-3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673"/>
    <a:srgbClr val="445469"/>
    <a:srgbClr val="F2F2F2"/>
    <a:srgbClr val="3CC69E"/>
    <a:srgbClr val="29BECA"/>
    <a:srgbClr val="002060"/>
    <a:srgbClr val="283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4291" autoAdjust="0"/>
  </p:normalViewPr>
  <p:slideViewPr>
    <p:cSldViewPr snapToGrid="0" showGuides="1">
      <p:cViewPr>
        <p:scale>
          <a:sx n="50" d="100"/>
          <a:sy n="50" d="100"/>
        </p:scale>
        <p:origin x="1590" y="378"/>
      </p:cViewPr>
      <p:guideLst>
        <p:guide orient="horz" pos="2455"/>
        <p:guide pos="1844"/>
        <p:guide pos="5609"/>
        <p:guide orient="horz" pos="527"/>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binesh.kanagaraj\Documents\Comeric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binesh.kanagaraj\Documents\Comeric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binesh.kanagaraj\Documents\Comeric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IN" dirty="0"/>
              <a:t>GCB revenue stream composition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barChart>
        <c:barDir val="col"/>
        <c:grouping val="stacked"/>
        <c:varyColors val="0"/>
        <c:ser>
          <c:idx val="0"/>
          <c:order val="0"/>
          <c:tx>
            <c:strRef>
              <c:f>Sheet4!$B$131</c:f>
              <c:strCache>
                <c:ptCount val="1"/>
                <c:pt idx="0">
                  <c:v>Retail Banking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Sheet4!$C$130:$F$130</c:f>
              <c:numCache>
                <c:formatCode>General</c:formatCode>
                <c:ptCount val="4"/>
                <c:pt idx="0">
                  <c:v>2016</c:v>
                </c:pt>
                <c:pt idx="1">
                  <c:v>2017</c:v>
                </c:pt>
                <c:pt idx="2">
                  <c:v>2018</c:v>
                </c:pt>
                <c:pt idx="3">
                  <c:v>2019</c:v>
                </c:pt>
              </c:numCache>
            </c:numRef>
          </c:cat>
          <c:val>
            <c:numRef>
              <c:f>Sheet4!$C$131:$F$131</c:f>
              <c:numCache>
                <c:formatCode>0%</c:formatCode>
                <c:ptCount val="4"/>
                <c:pt idx="0">
                  <c:v>0.41076397672653681</c:v>
                </c:pt>
                <c:pt idx="1">
                  <c:v>0.38444903800286212</c:v>
                </c:pt>
                <c:pt idx="2">
                  <c:v>0.39045734252759828</c:v>
                </c:pt>
                <c:pt idx="3">
                  <c:v>0.3806072002669012</c:v>
                </c:pt>
              </c:numCache>
            </c:numRef>
          </c:val>
          <c:extLst>
            <c:ext xmlns:c16="http://schemas.microsoft.com/office/drawing/2014/chart" uri="{C3380CC4-5D6E-409C-BE32-E72D297353CC}">
              <c16:uniqueId val="{00000000-00E6-42CE-8A80-E2BBD683AA7C}"/>
            </c:ext>
          </c:extLst>
        </c:ser>
        <c:ser>
          <c:idx val="1"/>
          <c:order val="1"/>
          <c:tx>
            <c:strRef>
              <c:f>Sheet4!$B$132</c:f>
              <c:strCache>
                <c:ptCount val="1"/>
                <c:pt idx="0">
                  <c:v>Cards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Sheet4!$C$130:$F$130</c:f>
              <c:numCache>
                <c:formatCode>General</c:formatCode>
                <c:ptCount val="4"/>
                <c:pt idx="0">
                  <c:v>2016</c:v>
                </c:pt>
                <c:pt idx="1">
                  <c:v>2017</c:v>
                </c:pt>
                <c:pt idx="2">
                  <c:v>2018</c:v>
                </c:pt>
                <c:pt idx="3">
                  <c:v>2019</c:v>
                </c:pt>
              </c:numCache>
            </c:numRef>
          </c:cat>
          <c:val>
            <c:numRef>
              <c:f>Sheet4!$C$132:$F$132</c:f>
              <c:numCache>
                <c:formatCode>0%</c:formatCode>
                <c:ptCount val="4"/>
                <c:pt idx="0">
                  <c:v>0.58923602327346314</c:v>
                </c:pt>
                <c:pt idx="1">
                  <c:v>0.61555096199713788</c:v>
                </c:pt>
                <c:pt idx="2">
                  <c:v>0.60954265747240177</c:v>
                </c:pt>
                <c:pt idx="3">
                  <c:v>0.6193927997330988</c:v>
                </c:pt>
              </c:numCache>
            </c:numRef>
          </c:val>
          <c:extLst>
            <c:ext xmlns:c16="http://schemas.microsoft.com/office/drawing/2014/chart" uri="{C3380CC4-5D6E-409C-BE32-E72D297353CC}">
              <c16:uniqueId val="{00000001-00E6-42CE-8A80-E2BBD683AA7C}"/>
            </c:ext>
          </c:extLst>
        </c:ser>
        <c:dLbls>
          <c:dLblPos val="ctr"/>
          <c:showLegendKey val="0"/>
          <c:showVal val="1"/>
          <c:showCatName val="0"/>
          <c:showSerName val="0"/>
          <c:showPercent val="0"/>
          <c:showBubbleSize val="0"/>
        </c:dLbls>
        <c:gapWidth val="75"/>
        <c:overlap val="100"/>
        <c:axId val="1707139263"/>
        <c:axId val="1911386303"/>
      </c:barChart>
      <c:catAx>
        <c:axId val="170713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911386303"/>
        <c:crosses val="autoZero"/>
        <c:auto val="1"/>
        <c:lblAlgn val="ctr"/>
        <c:lblOffset val="100"/>
        <c:noMultiLvlLbl val="0"/>
      </c:catAx>
      <c:valAx>
        <c:axId val="1911386303"/>
        <c:scaling>
          <c:orientation val="minMax"/>
          <c:max val="1"/>
        </c:scaling>
        <c:delete val="1"/>
        <c:axPos val="l"/>
        <c:numFmt formatCode="0%" sourceLinked="1"/>
        <c:majorTickMark val="none"/>
        <c:minorTickMark val="none"/>
        <c:tickLblPos val="nextTo"/>
        <c:crossAx val="1707139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IN" dirty="0"/>
              <a:t>GCB geographic revenue split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barChart>
        <c:barDir val="col"/>
        <c:grouping val="stacked"/>
        <c:varyColors val="0"/>
        <c:ser>
          <c:idx val="0"/>
          <c:order val="0"/>
          <c:tx>
            <c:strRef>
              <c:f>Sheet4!$B$140</c:f>
              <c:strCache>
                <c:ptCount val="1"/>
                <c:pt idx="0">
                  <c:v>North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Sheet4!$C$139:$F$139</c:f>
              <c:numCache>
                <c:formatCode>General</c:formatCode>
                <c:ptCount val="4"/>
                <c:pt idx="0">
                  <c:v>2016</c:v>
                </c:pt>
                <c:pt idx="1">
                  <c:v>2017</c:v>
                </c:pt>
                <c:pt idx="2">
                  <c:v>2018</c:v>
                </c:pt>
                <c:pt idx="3">
                  <c:v>2019</c:v>
                </c:pt>
              </c:numCache>
            </c:numRef>
          </c:cat>
          <c:val>
            <c:numRef>
              <c:f>Sheet4!$C$140:$F$140</c:f>
              <c:numCache>
                <c:formatCode>0%</c:formatCode>
                <c:ptCount val="4"/>
                <c:pt idx="0">
                  <c:v>0.62496837844674935</c:v>
                </c:pt>
                <c:pt idx="1">
                  <c:v>0.62235649546827798</c:v>
                </c:pt>
                <c:pt idx="2">
                  <c:v>0.61316058010451779</c:v>
                </c:pt>
                <c:pt idx="3">
                  <c:v>0.61866488732522518</c:v>
                </c:pt>
              </c:numCache>
            </c:numRef>
          </c:val>
          <c:extLst>
            <c:ext xmlns:c16="http://schemas.microsoft.com/office/drawing/2014/chart" uri="{C3380CC4-5D6E-409C-BE32-E72D297353CC}">
              <c16:uniqueId val="{00000000-A3BD-43AB-8F48-2108A9654168}"/>
            </c:ext>
          </c:extLst>
        </c:ser>
        <c:ser>
          <c:idx val="1"/>
          <c:order val="1"/>
          <c:tx>
            <c:strRef>
              <c:f>Sheet4!$B$141</c:f>
              <c:strCache>
                <c:ptCount val="1"/>
                <c:pt idx="0">
                  <c:v>Latin America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Sheet4!$C$139:$F$139</c:f>
              <c:numCache>
                <c:formatCode>General</c:formatCode>
                <c:ptCount val="4"/>
                <c:pt idx="0">
                  <c:v>2016</c:v>
                </c:pt>
                <c:pt idx="1">
                  <c:v>2017</c:v>
                </c:pt>
                <c:pt idx="2">
                  <c:v>2018</c:v>
                </c:pt>
                <c:pt idx="3">
                  <c:v>2019</c:v>
                </c:pt>
              </c:numCache>
            </c:numRef>
          </c:cat>
          <c:val>
            <c:numRef>
              <c:f>Sheet4!$C$141:$F$141</c:f>
              <c:numCache>
                <c:formatCode>0%</c:formatCode>
                <c:ptCount val="4"/>
                <c:pt idx="0">
                  <c:v>0.1571907412092082</c:v>
                </c:pt>
                <c:pt idx="1">
                  <c:v>0.15245667037684846</c:v>
                </c:pt>
                <c:pt idx="2">
                  <c:v>0.16416710473422183</c:v>
                </c:pt>
                <c:pt idx="3">
                  <c:v>0.15886688301841012</c:v>
                </c:pt>
              </c:numCache>
            </c:numRef>
          </c:val>
          <c:extLst>
            <c:ext xmlns:c16="http://schemas.microsoft.com/office/drawing/2014/chart" uri="{C3380CC4-5D6E-409C-BE32-E72D297353CC}">
              <c16:uniqueId val="{00000001-A3BD-43AB-8F48-2108A9654168}"/>
            </c:ext>
          </c:extLst>
        </c:ser>
        <c:ser>
          <c:idx val="2"/>
          <c:order val="2"/>
          <c:tx>
            <c:strRef>
              <c:f>Sheet4!$B$142</c:f>
              <c:strCache>
                <c:ptCount val="1"/>
                <c:pt idx="0">
                  <c:v>Asia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Sheet4!$C$139:$F$139</c:f>
              <c:numCache>
                <c:formatCode>General</c:formatCode>
                <c:ptCount val="4"/>
                <c:pt idx="0">
                  <c:v>2016</c:v>
                </c:pt>
                <c:pt idx="1">
                  <c:v>2017</c:v>
                </c:pt>
                <c:pt idx="2">
                  <c:v>2018</c:v>
                </c:pt>
                <c:pt idx="3">
                  <c:v>2019</c:v>
                </c:pt>
              </c:numCache>
            </c:numRef>
          </c:cat>
          <c:val>
            <c:numRef>
              <c:f>Sheet4!$C$142:$F$142</c:f>
              <c:numCache>
                <c:formatCode>0%</c:formatCode>
                <c:ptCount val="4"/>
                <c:pt idx="0">
                  <c:v>0.2178408803440425</c:v>
                </c:pt>
                <c:pt idx="1">
                  <c:v>0.22518683415487359</c:v>
                </c:pt>
                <c:pt idx="2">
                  <c:v>0.2226723151612604</c:v>
                </c:pt>
                <c:pt idx="3">
                  <c:v>0.22246822965636467</c:v>
                </c:pt>
              </c:numCache>
            </c:numRef>
          </c:val>
          <c:extLst>
            <c:ext xmlns:c16="http://schemas.microsoft.com/office/drawing/2014/chart" uri="{C3380CC4-5D6E-409C-BE32-E72D297353CC}">
              <c16:uniqueId val="{00000002-A3BD-43AB-8F48-2108A9654168}"/>
            </c:ext>
          </c:extLst>
        </c:ser>
        <c:dLbls>
          <c:dLblPos val="ctr"/>
          <c:showLegendKey val="0"/>
          <c:showVal val="1"/>
          <c:showCatName val="0"/>
          <c:showSerName val="0"/>
          <c:showPercent val="0"/>
          <c:showBubbleSize val="0"/>
        </c:dLbls>
        <c:gapWidth val="75"/>
        <c:overlap val="100"/>
        <c:axId val="1935541599"/>
        <c:axId val="1911378815"/>
      </c:barChart>
      <c:catAx>
        <c:axId val="193554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911378815"/>
        <c:crosses val="autoZero"/>
        <c:auto val="1"/>
        <c:lblAlgn val="ctr"/>
        <c:lblOffset val="100"/>
        <c:noMultiLvlLbl val="0"/>
      </c:catAx>
      <c:valAx>
        <c:axId val="1911378815"/>
        <c:scaling>
          <c:orientation val="minMax"/>
          <c:max val="1"/>
        </c:scaling>
        <c:delete val="1"/>
        <c:axPos val="l"/>
        <c:numFmt formatCode="0%" sourceLinked="1"/>
        <c:majorTickMark val="none"/>
        <c:minorTickMark val="none"/>
        <c:tickLblPos val="nextTo"/>
        <c:crossAx val="1935541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IN" dirty="0"/>
              <a:t>GCB Financial Performance</a:t>
            </a:r>
            <a:r>
              <a:rPr lang="en-IN" baseline="0" dirty="0"/>
              <a:t> (in $ mn)</a:t>
            </a:r>
            <a:endParaRPr lang="en-IN"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Sheet4!$B$295</c:f>
              <c:strCache>
                <c:ptCount val="1"/>
                <c:pt idx="0">
                  <c:v>Revenue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Sheet4!$C$294:$F$294</c:f>
              <c:numCache>
                <c:formatCode>General</c:formatCode>
                <c:ptCount val="4"/>
                <c:pt idx="0">
                  <c:v>2016</c:v>
                </c:pt>
                <c:pt idx="1">
                  <c:v>2017</c:v>
                </c:pt>
                <c:pt idx="2">
                  <c:v>2018</c:v>
                </c:pt>
                <c:pt idx="3">
                  <c:v>2019</c:v>
                </c:pt>
              </c:numCache>
            </c:numRef>
          </c:cat>
          <c:val>
            <c:numRef>
              <c:f>Sheet4!$C$295:$F$295</c:f>
              <c:numCache>
                <c:formatCode>General</c:formatCode>
                <c:ptCount val="4"/>
                <c:pt idx="0">
                  <c:v>31624</c:v>
                </c:pt>
                <c:pt idx="1">
                  <c:v>31445</c:v>
                </c:pt>
                <c:pt idx="2">
                  <c:v>32339</c:v>
                </c:pt>
                <c:pt idx="3">
                  <c:v>32971</c:v>
                </c:pt>
              </c:numCache>
            </c:numRef>
          </c:val>
          <c:extLst>
            <c:ext xmlns:c16="http://schemas.microsoft.com/office/drawing/2014/chart" uri="{C3380CC4-5D6E-409C-BE32-E72D297353CC}">
              <c16:uniqueId val="{00000000-275F-49A5-92FB-2B6038BBD53C}"/>
            </c:ext>
          </c:extLst>
        </c:ser>
        <c:ser>
          <c:idx val="1"/>
          <c:order val="1"/>
          <c:tx>
            <c:strRef>
              <c:f>Sheet4!$B$296</c:f>
              <c:strCache>
                <c:ptCount val="1"/>
                <c:pt idx="0">
                  <c:v>Operating profit (after tax)</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Sheet4!$C$294:$F$294</c:f>
              <c:numCache>
                <c:formatCode>General</c:formatCode>
                <c:ptCount val="4"/>
                <c:pt idx="0">
                  <c:v>2016</c:v>
                </c:pt>
                <c:pt idx="1">
                  <c:v>2017</c:v>
                </c:pt>
                <c:pt idx="2">
                  <c:v>2018</c:v>
                </c:pt>
                <c:pt idx="3">
                  <c:v>2019</c:v>
                </c:pt>
              </c:numCache>
            </c:numRef>
          </c:cat>
          <c:val>
            <c:numRef>
              <c:f>Sheet4!$C$296:$F$296</c:f>
              <c:numCache>
                <c:formatCode>General</c:formatCode>
                <c:ptCount val="4"/>
                <c:pt idx="0">
                  <c:v>4931</c:v>
                </c:pt>
                <c:pt idx="1">
                  <c:v>3542</c:v>
                </c:pt>
                <c:pt idx="2">
                  <c:v>5309</c:v>
                </c:pt>
                <c:pt idx="3">
                  <c:v>5702</c:v>
                </c:pt>
              </c:numCache>
            </c:numRef>
          </c:val>
          <c:extLst>
            <c:ext xmlns:c16="http://schemas.microsoft.com/office/drawing/2014/chart" uri="{C3380CC4-5D6E-409C-BE32-E72D297353CC}">
              <c16:uniqueId val="{00000001-275F-49A5-92FB-2B6038BBD53C}"/>
            </c:ext>
          </c:extLst>
        </c:ser>
        <c:dLbls>
          <c:dLblPos val="outEnd"/>
          <c:showLegendKey val="0"/>
          <c:showVal val="1"/>
          <c:showCatName val="0"/>
          <c:showSerName val="0"/>
          <c:showPercent val="0"/>
          <c:showBubbleSize val="0"/>
        </c:dLbls>
        <c:gapWidth val="50"/>
        <c:overlap val="-27"/>
        <c:axId val="660634848"/>
        <c:axId val="668184736"/>
      </c:barChart>
      <c:lineChart>
        <c:grouping val="standard"/>
        <c:varyColors val="0"/>
        <c:ser>
          <c:idx val="2"/>
          <c:order val="2"/>
          <c:tx>
            <c:strRef>
              <c:f>Sheet4!$B$297</c:f>
              <c:strCache>
                <c:ptCount val="1"/>
                <c:pt idx="0">
                  <c:v>Operating margin</c:v>
                </c:pt>
              </c:strCache>
            </c:strRef>
          </c:tx>
          <c:spPr>
            <a:ln w="28575" cap="rnd">
              <a:solidFill>
                <a:schemeClr val="accent3"/>
              </a:solidFill>
              <a:round/>
            </a:ln>
            <a:effectLst/>
          </c:spPr>
          <c:marker>
            <c:symbol val="none"/>
          </c:marker>
          <c:dLbls>
            <c:delete val="1"/>
          </c:dLbls>
          <c:cat>
            <c:numRef>
              <c:f>Sheet4!$C$294:$F$294</c:f>
              <c:numCache>
                <c:formatCode>General</c:formatCode>
                <c:ptCount val="4"/>
                <c:pt idx="0">
                  <c:v>2016</c:v>
                </c:pt>
                <c:pt idx="1">
                  <c:v>2017</c:v>
                </c:pt>
                <c:pt idx="2">
                  <c:v>2018</c:v>
                </c:pt>
                <c:pt idx="3">
                  <c:v>2019</c:v>
                </c:pt>
              </c:numCache>
            </c:numRef>
          </c:cat>
          <c:val>
            <c:numRef>
              <c:f>Sheet4!$C$297:$F$297</c:f>
              <c:numCache>
                <c:formatCode>0.00%</c:formatCode>
                <c:ptCount val="4"/>
                <c:pt idx="0">
                  <c:v>0.15592587907918037</c:v>
                </c:pt>
                <c:pt idx="1">
                  <c:v>0.11264111941485133</c:v>
                </c:pt>
                <c:pt idx="2">
                  <c:v>0.16416710473422183</c:v>
                </c:pt>
                <c:pt idx="3">
                  <c:v>0.17293985623729943</c:v>
                </c:pt>
              </c:numCache>
            </c:numRef>
          </c:val>
          <c:smooth val="0"/>
          <c:extLst>
            <c:ext xmlns:c16="http://schemas.microsoft.com/office/drawing/2014/chart" uri="{C3380CC4-5D6E-409C-BE32-E72D297353CC}">
              <c16:uniqueId val="{00000002-275F-49A5-92FB-2B6038BBD53C}"/>
            </c:ext>
          </c:extLst>
        </c:ser>
        <c:dLbls>
          <c:showLegendKey val="0"/>
          <c:showVal val="1"/>
          <c:showCatName val="0"/>
          <c:showSerName val="0"/>
          <c:showPercent val="0"/>
          <c:showBubbleSize val="0"/>
        </c:dLbls>
        <c:marker val="1"/>
        <c:smooth val="0"/>
        <c:axId val="660635248"/>
        <c:axId val="668192224"/>
      </c:lineChart>
      <c:catAx>
        <c:axId val="66063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68184736"/>
        <c:crosses val="autoZero"/>
        <c:auto val="1"/>
        <c:lblAlgn val="ctr"/>
        <c:lblOffset val="100"/>
        <c:noMultiLvlLbl val="0"/>
      </c:catAx>
      <c:valAx>
        <c:axId val="6681847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60634848"/>
        <c:crosses val="autoZero"/>
        <c:crossBetween val="between"/>
      </c:valAx>
      <c:valAx>
        <c:axId val="668192224"/>
        <c:scaling>
          <c:orientation val="minMax"/>
          <c:max val="0.30000000000000004"/>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60635248"/>
        <c:crosses val="max"/>
        <c:crossBetween val="between"/>
      </c:valAx>
      <c:catAx>
        <c:axId val="660635248"/>
        <c:scaling>
          <c:orientation val="minMax"/>
        </c:scaling>
        <c:delete val="1"/>
        <c:axPos val="b"/>
        <c:numFmt formatCode="General" sourceLinked="1"/>
        <c:majorTickMark val="none"/>
        <c:minorTickMark val="none"/>
        <c:tickLblPos val="nextTo"/>
        <c:crossAx val="6681922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C093B-09B8-4E63-A9F6-EF8BD811B449}" type="datetimeFigureOut">
              <a:rPr lang="en-IN" smtClean="0"/>
              <a:t>06-01-2021</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74F0C-98EB-4C60-B2B9-3623097FE682}" type="slidenum">
              <a:rPr lang="en-IN" smtClean="0"/>
              <a:t>‹#›</a:t>
            </a:fld>
            <a:endParaRPr lang="en-IN" dirty="0"/>
          </a:p>
        </p:txBody>
      </p:sp>
    </p:spTree>
    <p:extLst>
      <p:ext uri="{BB962C8B-B14F-4D97-AF65-F5344CB8AC3E}">
        <p14:creationId xmlns:p14="http://schemas.microsoft.com/office/powerpoint/2010/main" val="288433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usinesswire.com/news/home/20191121005091/en/Citi-Wins-Top-Honor-World%E2%80%99s-Digital-Ban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itigroup.com/citi/news/2020/200306a.htm"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citigroup.com/citi/investor/data/qer120.pdf?ieNocache=126" TargetMode="External"/><Relationship Id="rId4" Type="http://schemas.openxmlformats.org/officeDocument/2006/relationships/hyperlink" Target="https://www.citigroup.com/citi/news/2020/200420a.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itigroup.com/citi/news/2020/200306a.htm"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citigroup.com/citi/investor/data/qer120.pdf?ieNocache=126" TargetMode="External"/><Relationship Id="rId4" Type="http://schemas.openxmlformats.org/officeDocument/2006/relationships/hyperlink" Target="https://www.citigroup.com/citi/news/2020/200420a.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cs.com/citibank-uk-enhances-customer-experience-transforming-its-digital-service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prnewswire.com/news-releases/nammu21-closes-financing-with-citi-for-digitization-and-analytics-platform-301010061.html" TargetMode="External"/><Relationship Id="rId5" Type="http://schemas.openxmlformats.org/officeDocument/2006/relationships/hyperlink" Target="https://www.clickz.com/how-citi-commercial-cards-is-using-conversational-ai-to-improve-cx/260607/" TargetMode="External"/><Relationship Id="rId4" Type="http://schemas.openxmlformats.org/officeDocument/2006/relationships/hyperlink" Target="https://www.salesforce.com/video/1691446/"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zdnet.com/article/ibm-citi-aiming-to-use-watson-to-improve-customer-service/" TargetMode="External"/><Relationship Id="rId3" Type="http://schemas.openxmlformats.org/officeDocument/2006/relationships/hyperlink" Target="https://www.tcs.com/citibank-uk-enhances-customer-experience-transforming-its-digital-services" TargetMode="External"/><Relationship Id="rId7" Type="http://schemas.openxmlformats.org/officeDocument/2006/relationships/hyperlink" Target="https://www.pathmotion.co/case-studies/citi"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prnewswire.com/news-releases/nammu21-closes-financing-with-citi-for-digitization-and-analytics-platform-301010061.html" TargetMode="External"/><Relationship Id="rId5" Type="http://schemas.openxmlformats.org/officeDocument/2006/relationships/hyperlink" Target="https://www.clickz.com/how-citi-commercial-cards-is-using-conversational-ai-to-improve-cx/260607/" TargetMode="External"/><Relationship Id="rId10" Type="http://schemas.openxmlformats.org/officeDocument/2006/relationships/hyperlink" Target="https://venturebeat.com/2019/07/16/flybits-raises-35-million-to-personalize-customer-experiences-with-ai/" TargetMode="External"/><Relationship Id="rId4" Type="http://schemas.openxmlformats.org/officeDocument/2006/relationships/hyperlink" Target="https://www.salesforce.com/video/1691446/" TargetMode="External"/><Relationship Id="rId9" Type="http://schemas.openxmlformats.org/officeDocument/2006/relationships/hyperlink" Target="https://www.analytics8.com/experience/.case-study/citibank/"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zdnet.com/article/ibm-citi-aiming-to-use-watson-to-improve-customer-service/" TargetMode="External"/><Relationship Id="rId3" Type="http://schemas.openxmlformats.org/officeDocument/2006/relationships/hyperlink" Target="https://www.tcs.com/citibank-uk-enhances-customer-experience-transforming-its-digital-services" TargetMode="External"/><Relationship Id="rId7" Type="http://schemas.openxmlformats.org/officeDocument/2006/relationships/hyperlink" Target="https://www.pathmotion.co/case-studies/citi"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prnewswire.com/news-releases/nammu21-closes-financing-with-citi-for-digitization-and-analytics-platform-301010061.html" TargetMode="External"/><Relationship Id="rId5" Type="http://schemas.openxmlformats.org/officeDocument/2006/relationships/hyperlink" Target="https://www.clickz.com/how-citi-commercial-cards-is-using-conversational-ai-to-improve-cx/260607/" TargetMode="External"/><Relationship Id="rId10" Type="http://schemas.openxmlformats.org/officeDocument/2006/relationships/hyperlink" Target="https://venturebeat.com/2019/07/16/flybits-raises-35-million-to-personalize-customer-experiences-with-ai/" TargetMode="External"/><Relationship Id="rId4" Type="http://schemas.openxmlformats.org/officeDocument/2006/relationships/hyperlink" Target="https://www.salesforce.com/video/1691446/" TargetMode="External"/><Relationship Id="rId9" Type="http://schemas.openxmlformats.org/officeDocument/2006/relationships/hyperlink" Target="https://www.analytics8.com/experience/.case-study/citiban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nbc.com/2018/06/26/going-digital-citibank-on-growth-in-consumer-banking-credit-cards.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info.templafy.com/blog/go-evergreen-or-go-obsolete-digital-transformation-in-banking-and-financial-services-industry-sector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nbc.com/2018/06/26/going-digital-citibank-on-growth-in-consumer-banking-credit-card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info.templafy.com/blog/go-evergreen-or-go-obsolete-digital-transformation-in-banking-and-financial-services-industry-sector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nbc.com/2018/06/26/going-digital-citibank-on-growth-in-consumer-banking-credit-cards.html" TargetMode="External"/><Relationship Id="rId7" Type="http://schemas.openxmlformats.org/officeDocument/2006/relationships/hyperlink" Target="https://www.borndigital.com/2020/01/08/citibank-to-save-600-million-in-2020-through-digital-investments"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zawya.com/mena/en/press-releases/story/Citi_launches_next_generation_mobile_app_in_the_UAE-ZAWYA20190324092616/" TargetMode="External"/><Relationship Id="rId5" Type="http://schemas.openxmlformats.org/officeDocument/2006/relationships/hyperlink" Target="https://quarterly.insigniam.com/transformation/citis-customer-experience-transformation/" TargetMode="External"/><Relationship Id="rId4" Type="http://schemas.openxmlformats.org/officeDocument/2006/relationships/hyperlink" Target="https://info.templafy.com/blog/go-evergreen-or-go-obsolete-digital-transformation-in-banking-and-financial-services-industry-secto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3AC74F0C-98EB-4C60-B2B9-3623097FE682}" type="slidenum">
              <a:rPr lang="en-IN" smtClean="0"/>
              <a:t>10</a:t>
            </a:fld>
            <a:endParaRPr lang="en-IN" dirty="0"/>
          </a:p>
        </p:txBody>
      </p:sp>
    </p:spTree>
    <p:extLst>
      <p:ext uri="{BB962C8B-B14F-4D97-AF65-F5344CB8AC3E}">
        <p14:creationId xmlns:p14="http://schemas.microsoft.com/office/powerpoint/2010/main" val="3261404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Sources:</a:t>
            </a:r>
          </a:p>
          <a:p>
            <a:r>
              <a:rPr lang="en-IN" dirty="0">
                <a:hlinkClick r:id="rId3"/>
              </a:rPr>
              <a:t>https://www.businesswire.com/news/home/20191121005091/en/Citi-Wins-Top-Honor-World%E2%80%99s-Digital-Bank</a:t>
            </a:r>
            <a:endParaRPr lang="en-IN" dirty="0"/>
          </a:p>
          <a:p>
            <a:endParaRPr lang="en-IN" dirty="0"/>
          </a:p>
        </p:txBody>
      </p:sp>
      <p:sp>
        <p:nvSpPr>
          <p:cNvPr id="4" name="Slide Number Placeholder 3"/>
          <p:cNvSpPr>
            <a:spLocks noGrp="1"/>
          </p:cNvSpPr>
          <p:nvPr>
            <p:ph type="sldNum" sz="quarter" idx="5"/>
          </p:nvPr>
        </p:nvSpPr>
        <p:spPr/>
        <p:txBody>
          <a:bodyPr/>
          <a:lstStyle/>
          <a:p>
            <a:fld id="{3AC74F0C-98EB-4C60-B2B9-3623097FE682}" type="slidenum">
              <a:rPr lang="en-IN" smtClean="0"/>
              <a:t>19</a:t>
            </a:fld>
            <a:endParaRPr lang="en-IN" dirty="0"/>
          </a:p>
        </p:txBody>
      </p:sp>
    </p:spTree>
    <p:extLst>
      <p:ext uri="{BB962C8B-B14F-4D97-AF65-F5344CB8AC3E}">
        <p14:creationId xmlns:p14="http://schemas.microsoft.com/office/powerpoint/2010/main" val="998082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IN" dirty="0">
                <a:hlinkClick r:id="rId3"/>
              </a:rPr>
              <a:t>https://www.citigroup.com/citi/news/2020/200306a.htm</a:t>
            </a:r>
            <a:endParaRPr lang="en-IN" dirty="0"/>
          </a:p>
          <a:p>
            <a:r>
              <a:rPr lang="en-IN" dirty="0">
                <a:hlinkClick r:id="rId4"/>
              </a:rPr>
              <a:t>https://www.citigroup.com/citi/news/2020/200420a.htm</a:t>
            </a:r>
            <a:endParaRPr lang="en-IN" dirty="0"/>
          </a:p>
          <a:p>
            <a:r>
              <a:rPr lang="en-IN" dirty="0">
                <a:hlinkClick r:id="rId5"/>
              </a:rPr>
              <a:t>https://www.citigroup.com/citi/investor/data/qer120.pdf?ieNocache=126</a:t>
            </a:r>
            <a:endParaRPr lang="en-IN" dirty="0"/>
          </a:p>
        </p:txBody>
      </p:sp>
      <p:sp>
        <p:nvSpPr>
          <p:cNvPr id="4" name="Slide Number Placeholder 3"/>
          <p:cNvSpPr>
            <a:spLocks noGrp="1"/>
          </p:cNvSpPr>
          <p:nvPr>
            <p:ph type="sldNum" sz="quarter" idx="5"/>
          </p:nvPr>
        </p:nvSpPr>
        <p:spPr/>
        <p:txBody>
          <a:bodyPr/>
          <a:lstStyle/>
          <a:p>
            <a:fld id="{3AC74F0C-98EB-4C60-B2B9-3623097FE682}" type="slidenum">
              <a:rPr lang="en-IN" smtClean="0"/>
              <a:t>20</a:t>
            </a:fld>
            <a:endParaRPr lang="en-IN" dirty="0"/>
          </a:p>
        </p:txBody>
      </p:sp>
    </p:spTree>
    <p:extLst>
      <p:ext uri="{BB962C8B-B14F-4D97-AF65-F5344CB8AC3E}">
        <p14:creationId xmlns:p14="http://schemas.microsoft.com/office/powerpoint/2010/main" val="2316678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IN" dirty="0">
                <a:hlinkClick r:id="rId3"/>
              </a:rPr>
              <a:t>https://www.citigroup.com/citi/news/2020/200306a.htm</a:t>
            </a:r>
            <a:endParaRPr lang="en-IN" dirty="0"/>
          </a:p>
          <a:p>
            <a:r>
              <a:rPr lang="en-IN" dirty="0">
                <a:hlinkClick r:id="rId4"/>
              </a:rPr>
              <a:t>https://www.citigroup.com/citi/news/2020/200420a.htm</a:t>
            </a:r>
            <a:endParaRPr lang="en-IN" dirty="0"/>
          </a:p>
          <a:p>
            <a:r>
              <a:rPr lang="en-IN" dirty="0">
                <a:hlinkClick r:id="rId5"/>
              </a:rPr>
              <a:t>https://www.citigroup.com/citi/investor/data/qer120.pdf?ieNocache=126</a:t>
            </a:r>
            <a:endParaRPr lang="en-IN" dirty="0"/>
          </a:p>
        </p:txBody>
      </p:sp>
      <p:sp>
        <p:nvSpPr>
          <p:cNvPr id="4" name="Slide Number Placeholder 3"/>
          <p:cNvSpPr>
            <a:spLocks noGrp="1"/>
          </p:cNvSpPr>
          <p:nvPr>
            <p:ph type="sldNum" sz="quarter" idx="5"/>
          </p:nvPr>
        </p:nvSpPr>
        <p:spPr/>
        <p:txBody>
          <a:bodyPr/>
          <a:lstStyle/>
          <a:p>
            <a:fld id="{3AC74F0C-98EB-4C60-B2B9-3623097FE682}" type="slidenum">
              <a:rPr lang="en-IN" smtClean="0"/>
              <a:t>21</a:t>
            </a:fld>
            <a:endParaRPr lang="en-IN" dirty="0"/>
          </a:p>
        </p:txBody>
      </p:sp>
    </p:spTree>
    <p:extLst>
      <p:ext uri="{BB962C8B-B14F-4D97-AF65-F5344CB8AC3E}">
        <p14:creationId xmlns:p14="http://schemas.microsoft.com/office/powerpoint/2010/main" val="151708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3AC74F0C-98EB-4C60-B2B9-3623097FE682}" type="slidenum">
              <a:rPr lang="en-IN" smtClean="0"/>
              <a:t>11</a:t>
            </a:fld>
            <a:endParaRPr lang="en-IN" dirty="0"/>
          </a:p>
        </p:txBody>
      </p:sp>
    </p:spTree>
    <p:extLst>
      <p:ext uri="{BB962C8B-B14F-4D97-AF65-F5344CB8AC3E}">
        <p14:creationId xmlns:p14="http://schemas.microsoft.com/office/powerpoint/2010/main" val="425692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3AC74F0C-98EB-4C60-B2B9-3623097FE682}" type="slidenum">
              <a:rPr lang="en-IN" smtClean="0"/>
              <a:t>12</a:t>
            </a:fld>
            <a:endParaRPr lang="en-IN" dirty="0"/>
          </a:p>
        </p:txBody>
      </p:sp>
    </p:spTree>
    <p:extLst>
      <p:ext uri="{BB962C8B-B14F-4D97-AF65-F5344CB8AC3E}">
        <p14:creationId xmlns:p14="http://schemas.microsoft.com/office/powerpoint/2010/main" val="91102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3"/>
              </a:rPr>
              <a:t>https://www.tcs.com/citibank-uk-enhances-customer-experience-transforming-its-digital-services</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4"/>
              </a:rPr>
              <a:t>https://www.salesforce.com/video/1691446/</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5"/>
              </a:rPr>
              <a:t>https://www.clickz.com/how-citi-commercial-cards-is-using-conversational-ai-to-improve-cx/260607/</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6"/>
              </a:rPr>
              <a:t>https://www.prnewswire.com/news-releases/nammu21-closes-financing-with-citi-for-digitization-and-analytics-platform-301010061.html</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https://citywireamericas.com/news/citi-signs-onto-blackrock-s-aladdin-platform-to-boost-fund-services/a1379961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https://www.businesswire.com/news/home/20200923005369/en/Citi-Enhances-Middle-Office-Services-with-New-Client-Reporting-Solution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https://www.retailbankerinternational.com/news/citibank-invests-in-data-management-platform-solidatus/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3AC74F0C-98EB-4C60-B2B9-3623097FE682}" type="slidenum">
              <a:rPr lang="en-IN" smtClean="0"/>
              <a:t>13</a:t>
            </a:fld>
            <a:endParaRPr lang="en-IN" dirty="0"/>
          </a:p>
        </p:txBody>
      </p:sp>
    </p:spTree>
    <p:extLst>
      <p:ext uri="{BB962C8B-B14F-4D97-AF65-F5344CB8AC3E}">
        <p14:creationId xmlns:p14="http://schemas.microsoft.com/office/powerpoint/2010/main" val="164774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3"/>
              </a:rPr>
              <a:t>https://www.tcs.com/citibank-uk-enhances-customer-experience-transforming-its-digital-services</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4"/>
              </a:rPr>
              <a:t>https://www.salesforce.com/video/1691446/</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5"/>
              </a:rPr>
              <a:t>https://www.clickz.com/how-citi-commercial-cards-is-using-conversational-ai-to-improve-cx/260607/</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6"/>
              </a:rPr>
              <a:t>https://www.prnewswire.com/news-releases/nammu21-closes-financing-with-citi-for-digitization-and-analytics-platform-301010061.html</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7"/>
              </a:rPr>
              <a:t>https://www.pathmotion.co/case-studies/citi</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8"/>
              </a:rPr>
              <a:t>https://www.zdnet.com/article/ibm-citi-aiming-to-use-watson-to-improve-customer-service/</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9"/>
              </a:rPr>
              <a:t>https://www.analytics8.com/experience/.case-study/citibank/</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10"/>
              </a:rPr>
              <a:t>https://venturebeat.com/2019/07/16/flybits-raises-35-million-to-personalize-customer-experiences-with-ai/</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https://citywireamericas.com/news/citi-signs-onto-blackrock-s-aladdin-platform-to-boost-fund-services/a1379961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https://www.businesswire.com/news/home/20200923005369/en/Citi-Enhances-Middle-Office-Services-with-New-Client-Reporting-Solution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https://www.retailbankerinternational.com/news/citibank-invests-in-data-management-platform-solidatus/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3AC74F0C-98EB-4C60-B2B9-3623097FE682}" type="slidenum">
              <a:rPr lang="en-IN" smtClean="0"/>
              <a:t>14</a:t>
            </a:fld>
            <a:endParaRPr lang="en-IN" dirty="0"/>
          </a:p>
        </p:txBody>
      </p:sp>
    </p:spTree>
    <p:extLst>
      <p:ext uri="{BB962C8B-B14F-4D97-AF65-F5344CB8AC3E}">
        <p14:creationId xmlns:p14="http://schemas.microsoft.com/office/powerpoint/2010/main" val="273820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3"/>
              </a:rPr>
              <a:t>https://www.tcs.com/citibank-uk-enhances-customer-experience-transforming-its-digital-services</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4"/>
              </a:rPr>
              <a:t>https://www.salesforce.com/video/1691446/</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5"/>
              </a:rPr>
              <a:t>https://www.clickz.com/how-citi-commercial-cards-is-using-conversational-ai-to-improve-cx/260607/</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6"/>
              </a:rPr>
              <a:t>https://www.prnewswire.com/news-releases/nammu21-closes-financing-with-citi-for-digitization-and-analytics-platform-301010061.html</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7"/>
              </a:rPr>
              <a:t>https://www.pathmotion.co/case-studies/citi</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8"/>
              </a:rPr>
              <a:t>https://www.zdnet.com/article/ibm-citi-aiming-to-use-watson-to-improve-customer-service/</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9"/>
              </a:rPr>
              <a:t>https://www.analytics8.com/experience/.case-study/citibank/</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hlinkClick r:id="rId10"/>
              </a:rPr>
              <a:t>https://venturebeat.com/2019/07/16/flybits-raises-35-million-to-personalize-customer-experiences-with-ai/</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https://citywireamericas.com/news/citi-signs-onto-blackrock-s-aladdin-platform-to-boost-fund-services/a1379961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https://www.businesswire.com/news/home/20200923005369/en/Citi-Enhances-Middle-Office-Services-with-New-Client-Reporting-Solution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https://www.retailbankerinternational.com/news/citibank-invests-in-data-management-platform-solidatus/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3AC74F0C-98EB-4C60-B2B9-3623097FE682}" type="slidenum">
              <a:rPr lang="en-IN" smtClean="0"/>
              <a:t>15</a:t>
            </a:fld>
            <a:endParaRPr lang="en-IN" dirty="0"/>
          </a:p>
        </p:txBody>
      </p:sp>
    </p:spTree>
    <p:extLst>
      <p:ext uri="{BB962C8B-B14F-4D97-AF65-F5344CB8AC3E}">
        <p14:creationId xmlns:p14="http://schemas.microsoft.com/office/powerpoint/2010/main" val="48227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https://www.complianceweek.com/grapevine/citigroup-chief-risk-officer-to-depart-amid-risk-management-overhaul/29684.article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https://www.institutionalinvestor.com/article/b1lxd583p7kgk3/Citi-Forms-Strategic-Advisory-Group-in-Data-Science-Push</a:t>
            </a:r>
          </a:p>
          <a:p>
            <a:r>
              <a:rPr lang="en-IN" dirty="0">
                <a:hlinkClick r:id="rId3"/>
              </a:rPr>
              <a:t>https://www.cnbc.com/2018/06/26/going-digital-citibank-on-growth-in-consumer-banking-credit-cards.html</a:t>
            </a:r>
            <a:endParaRPr lang="en-IN" dirty="0"/>
          </a:p>
          <a:p>
            <a:r>
              <a:rPr lang="en-IN" dirty="0">
                <a:hlinkClick r:id="rId4"/>
              </a:rPr>
              <a:t>https://info.templafy.com/blog/go-evergreen-or-go-obsolete-digital-transformation-in-banking-and-financial-services-industry-sectors</a:t>
            </a:r>
            <a:endParaRPr lang="en-IN" dirty="0"/>
          </a:p>
          <a:p>
            <a:endParaRPr lang="en-IN" dirty="0"/>
          </a:p>
        </p:txBody>
      </p:sp>
      <p:sp>
        <p:nvSpPr>
          <p:cNvPr id="4" name="Slide Number Placeholder 3"/>
          <p:cNvSpPr>
            <a:spLocks noGrp="1"/>
          </p:cNvSpPr>
          <p:nvPr>
            <p:ph type="sldNum" sz="quarter" idx="5"/>
          </p:nvPr>
        </p:nvSpPr>
        <p:spPr/>
        <p:txBody>
          <a:bodyPr/>
          <a:lstStyle/>
          <a:p>
            <a:fld id="{3AC74F0C-98EB-4C60-B2B9-3623097FE682}" type="slidenum">
              <a:rPr lang="en-IN" smtClean="0"/>
              <a:t>16</a:t>
            </a:fld>
            <a:endParaRPr lang="en-IN" dirty="0"/>
          </a:p>
        </p:txBody>
      </p:sp>
    </p:spTree>
    <p:extLst>
      <p:ext uri="{BB962C8B-B14F-4D97-AF65-F5344CB8AC3E}">
        <p14:creationId xmlns:p14="http://schemas.microsoft.com/office/powerpoint/2010/main" val="60555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Sources:</a:t>
            </a:r>
          </a:p>
          <a:p>
            <a:r>
              <a:rPr lang="en-IN" dirty="0">
                <a:hlinkClick r:id="rId3"/>
              </a:rPr>
              <a:t>https://www.cnbc.com/2018/06/26/going-digital-citibank-on-growth-in-consumer-banking-credit-cards.html</a:t>
            </a:r>
            <a:endParaRPr lang="en-IN" dirty="0"/>
          </a:p>
          <a:p>
            <a:r>
              <a:rPr lang="en-IN" dirty="0">
                <a:hlinkClick r:id="rId4"/>
              </a:rPr>
              <a:t>https://info.templafy.com/blog/go-evergreen-or-go-obsolete-digital-transformation-in-banking-and-financial-services-industry-sectors</a:t>
            </a:r>
            <a:endParaRPr lang="en-IN" dirty="0"/>
          </a:p>
          <a:p>
            <a:endParaRPr lang="en-IN" dirty="0"/>
          </a:p>
        </p:txBody>
      </p:sp>
      <p:sp>
        <p:nvSpPr>
          <p:cNvPr id="4" name="Slide Number Placeholder 3"/>
          <p:cNvSpPr>
            <a:spLocks noGrp="1"/>
          </p:cNvSpPr>
          <p:nvPr>
            <p:ph type="sldNum" sz="quarter" idx="5"/>
          </p:nvPr>
        </p:nvSpPr>
        <p:spPr/>
        <p:txBody>
          <a:bodyPr/>
          <a:lstStyle/>
          <a:p>
            <a:fld id="{3AC74F0C-98EB-4C60-B2B9-3623097FE682}" type="slidenum">
              <a:rPr lang="en-IN" smtClean="0"/>
              <a:t>17</a:t>
            </a:fld>
            <a:endParaRPr lang="en-IN" dirty="0"/>
          </a:p>
        </p:txBody>
      </p:sp>
    </p:spTree>
    <p:extLst>
      <p:ext uri="{BB962C8B-B14F-4D97-AF65-F5344CB8AC3E}">
        <p14:creationId xmlns:p14="http://schemas.microsoft.com/office/powerpoint/2010/main" val="418026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Sources:</a:t>
            </a:r>
          </a:p>
          <a:p>
            <a:r>
              <a:rPr lang="en-IN" dirty="0">
                <a:hlinkClick r:id="rId3"/>
              </a:rPr>
              <a:t>https://www.cnbc.com/2018/06/26/going-digital-citibank-on-growth-in-consumer-banking-credit-cards.html</a:t>
            </a:r>
            <a:endParaRPr lang="en-IN" dirty="0"/>
          </a:p>
          <a:p>
            <a:r>
              <a:rPr lang="en-IN" dirty="0">
                <a:hlinkClick r:id="rId4"/>
              </a:rPr>
              <a:t>https://info.templafy.com/blog/go-evergreen-or-go-obsolete-digital-transformation-in-banking-and-financial-services-industry-sectors</a:t>
            </a:r>
            <a:endParaRPr lang="en-IN" dirty="0"/>
          </a:p>
          <a:p>
            <a:r>
              <a:rPr lang="en-IN" dirty="0">
                <a:hlinkClick r:id="rId5"/>
              </a:rPr>
              <a:t>https://quarterly.insigniam.com/transformation/citis-customer-experience-transformation/</a:t>
            </a:r>
            <a:endParaRPr lang="en-IN" dirty="0"/>
          </a:p>
          <a:p>
            <a:r>
              <a:rPr lang="en-IN" dirty="0">
                <a:hlinkClick r:id="rId6"/>
              </a:rPr>
              <a:t>https://www.zawya.com/mena/en/press-releases/story/Citi_launches_next_generation_mobile_app_in_the_UAE-ZAWYA20190324092616/</a:t>
            </a:r>
            <a:endParaRPr lang="en-IN" dirty="0"/>
          </a:p>
          <a:p>
            <a:r>
              <a:rPr lang="en-IN" dirty="0">
                <a:hlinkClick r:id="rId7"/>
              </a:rPr>
              <a:t>https://www.borndigital.com/2020/01/08/citibank-to-save-600-million-in-2020-through-digital-investments</a:t>
            </a:r>
            <a:endParaRPr lang="en-IN" dirty="0"/>
          </a:p>
          <a:p>
            <a:endParaRPr lang="en-IN" dirty="0"/>
          </a:p>
        </p:txBody>
      </p:sp>
      <p:sp>
        <p:nvSpPr>
          <p:cNvPr id="4" name="Slide Number Placeholder 3"/>
          <p:cNvSpPr>
            <a:spLocks noGrp="1"/>
          </p:cNvSpPr>
          <p:nvPr>
            <p:ph type="sldNum" sz="quarter" idx="5"/>
          </p:nvPr>
        </p:nvSpPr>
        <p:spPr/>
        <p:txBody>
          <a:bodyPr/>
          <a:lstStyle/>
          <a:p>
            <a:fld id="{3AC74F0C-98EB-4C60-B2B9-3623097FE682}" type="slidenum">
              <a:rPr lang="en-IN" smtClean="0"/>
              <a:t>18</a:t>
            </a:fld>
            <a:endParaRPr lang="en-IN" dirty="0"/>
          </a:p>
        </p:txBody>
      </p:sp>
    </p:spTree>
    <p:extLst>
      <p:ext uri="{BB962C8B-B14F-4D97-AF65-F5344CB8AC3E}">
        <p14:creationId xmlns:p14="http://schemas.microsoft.com/office/powerpoint/2010/main" val="1826096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bridgei2i.com/" TargetMode="External"/><Relationship Id="rId7" Type="http://schemas.openxmlformats.org/officeDocument/2006/relationships/hyperlink" Target="https://www.linkedin.com/company/bridgei2i-analytics-solutions" TargetMode="Externa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3.emf"/><Relationship Id="rId5" Type="http://schemas.openxmlformats.org/officeDocument/2006/relationships/hyperlink" Target="http://www.facebook.com/bridgei2i" TargetMode="External"/><Relationship Id="rId10" Type="http://schemas.openxmlformats.org/officeDocument/2006/relationships/image" Target="../media/image6.png"/><Relationship Id="rId4" Type="http://schemas.openxmlformats.org/officeDocument/2006/relationships/hyperlink" Target="mailto:enquiries@bridgei2i.com" TargetMode="External"/><Relationship Id="rId9" Type="http://schemas.openxmlformats.org/officeDocument/2006/relationships/hyperlink" Target="http://www.twitter.com/bridgei2i"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ster 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6C4224-0102-410A-83D2-829320A87B27}"/>
              </a:ext>
            </a:extLst>
          </p:cNvPr>
          <p:cNvGrpSpPr/>
          <p:nvPr/>
        </p:nvGrpSpPr>
        <p:grpSpPr>
          <a:xfrm>
            <a:off x="-2" y="0"/>
            <a:ext cx="12192003" cy="6858001"/>
            <a:chOff x="-2" y="0"/>
            <a:chExt cx="12192003" cy="6858001"/>
          </a:xfrm>
        </p:grpSpPr>
        <p:pic>
          <p:nvPicPr>
            <p:cNvPr id="19" name="Picture 18">
              <a:extLst>
                <a:ext uri="{FF2B5EF4-FFF2-40B4-BE49-F238E27FC236}">
                  <a16:creationId xmlns:a16="http://schemas.microsoft.com/office/drawing/2014/main" id="{F8468921-A182-4F7F-A191-F6B2C88FEFB0}"/>
                </a:ext>
              </a:extLst>
            </p:cNvPr>
            <p:cNvPicPr>
              <a:picLocks noChangeAspect="1"/>
            </p:cNvPicPr>
            <p:nvPr/>
          </p:nvPicPr>
          <p:blipFill rotWithShape="1">
            <a:blip r:embed="rId2">
              <a:extLst>
                <a:ext uri="{28A0092B-C50C-407E-A947-70E740481C1C}">
                  <a14:useLocalDpi xmlns:a14="http://schemas.microsoft.com/office/drawing/2010/main" val="0"/>
                </a:ext>
              </a:extLst>
            </a:blip>
            <a:srcRect t="9250" r="15432" b="19159"/>
            <a:stretch/>
          </p:blipFill>
          <p:spPr>
            <a:xfrm>
              <a:off x="1" y="1"/>
              <a:ext cx="12192000" cy="6858000"/>
            </a:xfrm>
            <a:prstGeom prst="rect">
              <a:avLst/>
            </a:prstGeom>
          </p:spPr>
        </p:pic>
        <p:sp>
          <p:nvSpPr>
            <p:cNvPr id="20" name="Rectangle 19">
              <a:extLst>
                <a:ext uri="{FF2B5EF4-FFF2-40B4-BE49-F238E27FC236}">
                  <a16:creationId xmlns:a16="http://schemas.microsoft.com/office/drawing/2014/main" id="{BF9C27F1-168A-409C-BD11-6445E6C92323}"/>
                </a:ext>
              </a:extLst>
            </p:cNvPr>
            <p:cNvSpPr/>
            <p:nvPr/>
          </p:nvSpPr>
          <p:spPr>
            <a:xfrm>
              <a:off x="-2" y="0"/>
              <a:ext cx="12192001" cy="6857999"/>
            </a:xfrm>
            <a:prstGeom prst="rect">
              <a:avLst/>
            </a:prstGeom>
            <a:gradFill flip="none" rotWithShape="1">
              <a:gsLst>
                <a:gs pos="0">
                  <a:srgbClr val="00BB9E">
                    <a:alpha val="90000"/>
                    <a:lumMod val="45000"/>
                    <a:lumOff val="55000"/>
                  </a:srgbClr>
                </a:gs>
                <a:gs pos="100000">
                  <a:srgbClr val="0190BF">
                    <a:lumMod val="100000"/>
                    <a:alpha val="6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29640594-1B52-4594-BFF3-D18C2175E05E}"/>
                </a:ext>
              </a:extLst>
            </p:cNvPr>
            <p:cNvSpPr/>
            <p:nvPr/>
          </p:nvSpPr>
          <p:spPr>
            <a:xfrm>
              <a:off x="0" y="1"/>
              <a:ext cx="12192001" cy="6857999"/>
            </a:xfrm>
            <a:prstGeom prst="rect">
              <a:avLst/>
            </a:prstGeom>
            <a:solidFill>
              <a:schemeClr val="accent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2" name="Rectangle 11">
            <a:extLst>
              <a:ext uri="{FF2B5EF4-FFF2-40B4-BE49-F238E27FC236}">
                <a16:creationId xmlns:a16="http://schemas.microsoft.com/office/drawing/2014/main" id="{9B8673AD-5B60-47B7-87DB-1824A1C91154}"/>
              </a:ext>
            </a:extLst>
          </p:cNvPr>
          <p:cNvSpPr/>
          <p:nvPr/>
        </p:nvSpPr>
        <p:spPr>
          <a:xfrm>
            <a:off x="1" y="4536976"/>
            <a:ext cx="11722916" cy="1848336"/>
          </a:xfrm>
          <a:prstGeom prst="rect">
            <a:avLst/>
          </a:prstGeom>
          <a:solidFill>
            <a:schemeClr val="tx2">
              <a:lumMod val="50000"/>
              <a:alpha val="52941"/>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13" name="Title 1">
            <a:extLst>
              <a:ext uri="{FF2B5EF4-FFF2-40B4-BE49-F238E27FC236}">
                <a16:creationId xmlns:a16="http://schemas.microsoft.com/office/drawing/2014/main" id="{BD8FC123-35D1-4ACE-83C4-D95698FB0127}"/>
              </a:ext>
            </a:extLst>
          </p:cNvPr>
          <p:cNvSpPr>
            <a:spLocks noGrp="1"/>
          </p:cNvSpPr>
          <p:nvPr>
            <p:ph type="ctrTitle"/>
          </p:nvPr>
        </p:nvSpPr>
        <p:spPr>
          <a:xfrm>
            <a:off x="693420" y="5185867"/>
            <a:ext cx="10256520" cy="923330"/>
          </a:xfrm>
          <a:prstGeom prst="rect">
            <a:avLst/>
          </a:prstGeom>
          <a:noFill/>
        </p:spPr>
        <p:txBody>
          <a:bodyPr vert="horz" wrap="square" lIns="91440" tIns="45720" rIns="91440" bIns="45720" rtlCol="0" anchor="ctr">
            <a:spAutoFit/>
          </a:bodyPr>
          <a:lstStyle>
            <a:lvl1pPr>
              <a:defRPr kumimoji="0" lang="en-IN" sz="6000" b="0" i="0" u="none" strike="noStrike" cap="none" spc="-20" normalizeH="0" baseline="0" dirty="0">
                <a:ln>
                  <a:noFill/>
                </a:ln>
                <a:solidFill>
                  <a:sysClr val="window" lastClr="FFFFFF"/>
                </a:solidFill>
                <a:effectLst/>
                <a:uLnTx/>
                <a:uFillTx/>
                <a:latin typeface="Segoe UI" panose="020B0502040204020203" pitchFamily="34" charset="0"/>
                <a:ea typeface="+mn-ea"/>
                <a:cs typeface="Segoe UI" panose="020B0502040204020203" pitchFamily="34" charset="0"/>
              </a:defRPr>
            </a:lvl1pPr>
          </a:lstStyle>
          <a:p>
            <a:pPr marL="0" marR="0" lvl="0" indent="0" fontAlgn="auto">
              <a:spcAft>
                <a:spcPts val="0"/>
              </a:spcAft>
              <a:buClrTx/>
              <a:buSzTx/>
              <a:buFontTx/>
              <a:tabLst/>
            </a:pPr>
            <a:r>
              <a:rPr lang="en-US"/>
              <a:t>Click to edit Master title style</a:t>
            </a:r>
            <a:endParaRPr lang="en-IN" dirty="0"/>
          </a:p>
        </p:txBody>
      </p:sp>
      <p:sp>
        <p:nvSpPr>
          <p:cNvPr id="14" name="Subtitle 2">
            <a:extLst>
              <a:ext uri="{FF2B5EF4-FFF2-40B4-BE49-F238E27FC236}">
                <a16:creationId xmlns:a16="http://schemas.microsoft.com/office/drawing/2014/main" id="{03EC7EDC-4675-41D8-8193-BFDDEADD6105}"/>
              </a:ext>
            </a:extLst>
          </p:cNvPr>
          <p:cNvSpPr>
            <a:spLocks noGrp="1"/>
          </p:cNvSpPr>
          <p:nvPr>
            <p:ph type="subTitle" idx="1"/>
          </p:nvPr>
        </p:nvSpPr>
        <p:spPr>
          <a:xfrm>
            <a:off x="693420" y="4813618"/>
            <a:ext cx="10256520" cy="466281"/>
          </a:xfrm>
          <a:noFill/>
        </p:spPr>
        <p:txBody>
          <a:bodyPr vert="horz" wrap="square" lIns="91440" tIns="45720" rIns="91440" bIns="45720" rtlCol="0">
            <a:spAutoFit/>
          </a:bodyPr>
          <a:lstStyle>
            <a:lvl1pPr marL="0" indent="0" algn="l">
              <a:buNone/>
              <a:defRPr kumimoji="0" lang="en-IN" sz="2700" b="0" i="0" u="none" strike="noStrike" cap="none" spc="0" normalizeH="0" baseline="0" dirty="0">
                <a:ln>
                  <a:noFill/>
                </a:ln>
                <a:solidFill>
                  <a:sysClr val="window" lastClr="FFFFFF"/>
                </a:solidFill>
                <a:effectLst/>
                <a:uLnTx/>
                <a:uFillTx/>
                <a:latin typeface="+mj-lt"/>
                <a:cs typeface="Segoe UI Light" panose="020B0502040204020203" pitchFamily="34" charset="0"/>
              </a:defRPr>
            </a:lvl1pPr>
          </a:lstStyle>
          <a:p>
            <a:pPr marL="228600" marR="0" lvl="0" indent="-228600" fontAlgn="auto">
              <a:spcAft>
                <a:spcPts val="0"/>
              </a:spcAft>
              <a:buClrTx/>
              <a:buSzTx/>
              <a:tabLst/>
            </a:pPr>
            <a:r>
              <a:rPr lang="en-US"/>
              <a:t>Click to edit Master subtitle style</a:t>
            </a:r>
            <a:endParaRPr lang="en-IN" dirty="0"/>
          </a:p>
        </p:txBody>
      </p:sp>
      <p:sp>
        <p:nvSpPr>
          <p:cNvPr id="15" name="Rectangle 14">
            <a:extLst>
              <a:ext uri="{FF2B5EF4-FFF2-40B4-BE49-F238E27FC236}">
                <a16:creationId xmlns:a16="http://schemas.microsoft.com/office/drawing/2014/main" id="{D1941973-B22A-471F-80FA-1BECE6E7586B}"/>
              </a:ext>
            </a:extLst>
          </p:cNvPr>
          <p:cNvSpPr/>
          <p:nvPr/>
        </p:nvSpPr>
        <p:spPr>
          <a:xfrm>
            <a:off x="606727" y="4917281"/>
            <a:ext cx="60921" cy="1114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15">
            <a:extLst>
              <a:ext uri="{FF2B5EF4-FFF2-40B4-BE49-F238E27FC236}">
                <a16:creationId xmlns:a16="http://schemas.microsoft.com/office/drawing/2014/main" id="{43427829-1191-4F7B-A54B-528231608566}"/>
              </a:ext>
            </a:extLst>
          </p:cNvPr>
          <p:cNvPicPr>
            <a:picLocks noChangeAspect="1"/>
          </p:cNvPicPr>
          <p:nvPr/>
        </p:nvPicPr>
        <p:blipFill>
          <a:blip r:embed="rId3"/>
          <a:stretch>
            <a:fillRect/>
          </a:stretch>
        </p:blipFill>
        <p:spPr>
          <a:xfrm>
            <a:off x="9940756" y="472688"/>
            <a:ext cx="1778400" cy="888229"/>
          </a:xfrm>
          <a:prstGeom prst="rect">
            <a:avLst/>
          </a:prstGeom>
        </p:spPr>
      </p:pic>
    </p:spTree>
    <p:extLst>
      <p:ext uri="{BB962C8B-B14F-4D97-AF65-F5344CB8AC3E}">
        <p14:creationId xmlns:p14="http://schemas.microsoft.com/office/powerpoint/2010/main" val="403785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Seperato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DA9715A-09D5-4FAF-A99F-5EA5ECDB9DD3}"/>
              </a:ext>
            </a:extLst>
          </p:cNvPr>
          <p:cNvGrpSpPr/>
          <p:nvPr/>
        </p:nvGrpSpPr>
        <p:grpSpPr>
          <a:xfrm>
            <a:off x="-2" y="0"/>
            <a:ext cx="12192003" cy="6858001"/>
            <a:chOff x="-2" y="0"/>
            <a:chExt cx="12192003" cy="6858001"/>
          </a:xfrm>
        </p:grpSpPr>
        <p:pic>
          <p:nvPicPr>
            <p:cNvPr id="11" name="Picture 10">
              <a:extLst>
                <a:ext uri="{FF2B5EF4-FFF2-40B4-BE49-F238E27FC236}">
                  <a16:creationId xmlns:a16="http://schemas.microsoft.com/office/drawing/2014/main" id="{12000788-7247-41AE-90D3-EC7AE0D4CAEC}"/>
                </a:ext>
              </a:extLst>
            </p:cNvPr>
            <p:cNvPicPr>
              <a:picLocks noChangeAspect="1"/>
            </p:cNvPicPr>
            <p:nvPr/>
          </p:nvPicPr>
          <p:blipFill rotWithShape="1">
            <a:blip r:embed="rId2">
              <a:extLst>
                <a:ext uri="{28A0092B-C50C-407E-A947-70E740481C1C}">
                  <a14:useLocalDpi xmlns:a14="http://schemas.microsoft.com/office/drawing/2010/main" val="0"/>
                </a:ext>
              </a:extLst>
            </a:blip>
            <a:srcRect t="9250" r="15432" b="19159"/>
            <a:stretch/>
          </p:blipFill>
          <p:spPr>
            <a:xfrm>
              <a:off x="1" y="1"/>
              <a:ext cx="12192000" cy="6858000"/>
            </a:xfrm>
            <a:prstGeom prst="rect">
              <a:avLst/>
            </a:prstGeom>
          </p:spPr>
        </p:pic>
        <p:sp>
          <p:nvSpPr>
            <p:cNvPr id="12" name="Rectangle 11">
              <a:extLst>
                <a:ext uri="{FF2B5EF4-FFF2-40B4-BE49-F238E27FC236}">
                  <a16:creationId xmlns:a16="http://schemas.microsoft.com/office/drawing/2014/main" id="{68A708A1-B810-40E3-881C-842FCB8C219C}"/>
                </a:ext>
              </a:extLst>
            </p:cNvPr>
            <p:cNvSpPr/>
            <p:nvPr/>
          </p:nvSpPr>
          <p:spPr>
            <a:xfrm>
              <a:off x="-2" y="0"/>
              <a:ext cx="12192001" cy="6857999"/>
            </a:xfrm>
            <a:prstGeom prst="rect">
              <a:avLst/>
            </a:prstGeom>
            <a:gradFill flip="none" rotWithShape="1">
              <a:gsLst>
                <a:gs pos="0">
                  <a:srgbClr val="00BB9E">
                    <a:alpha val="90000"/>
                    <a:lumMod val="45000"/>
                    <a:lumOff val="55000"/>
                  </a:srgbClr>
                </a:gs>
                <a:gs pos="100000">
                  <a:srgbClr val="0190BF">
                    <a:lumMod val="100000"/>
                    <a:alpha val="6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ectangle 12">
              <a:extLst>
                <a:ext uri="{FF2B5EF4-FFF2-40B4-BE49-F238E27FC236}">
                  <a16:creationId xmlns:a16="http://schemas.microsoft.com/office/drawing/2014/main" id="{4C68EA6B-2571-48A2-B5C4-B0ABC894F2D4}"/>
                </a:ext>
              </a:extLst>
            </p:cNvPr>
            <p:cNvSpPr/>
            <p:nvPr/>
          </p:nvSpPr>
          <p:spPr>
            <a:xfrm>
              <a:off x="0" y="1"/>
              <a:ext cx="12192001" cy="6857999"/>
            </a:xfrm>
            <a:prstGeom prst="rect">
              <a:avLst/>
            </a:prstGeom>
            <a:solidFill>
              <a:schemeClr val="accent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1" name="Rectangle 20">
            <a:extLst>
              <a:ext uri="{FF2B5EF4-FFF2-40B4-BE49-F238E27FC236}">
                <a16:creationId xmlns:a16="http://schemas.microsoft.com/office/drawing/2014/main" id="{29CA7D73-3FCF-493D-95A4-EC6DD69AF637}"/>
              </a:ext>
            </a:extLst>
          </p:cNvPr>
          <p:cNvSpPr/>
          <p:nvPr/>
        </p:nvSpPr>
        <p:spPr>
          <a:xfrm>
            <a:off x="469084" y="4536976"/>
            <a:ext cx="11722916" cy="1848336"/>
          </a:xfrm>
          <a:prstGeom prst="rect">
            <a:avLst/>
          </a:prstGeom>
          <a:solidFill>
            <a:schemeClr val="tx2">
              <a:lumMod val="50000"/>
              <a:alpha val="52941"/>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22" name="Title 1">
            <a:extLst>
              <a:ext uri="{FF2B5EF4-FFF2-40B4-BE49-F238E27FC236}">
                <a16:creationId xmlns:a16="http://schemas.microsoft.com/office/drawing/2014/main" id="{F24E622A-41F5-4226-A74A-8C55B7C55BF2}"/>
              </a:ext>
            </a:extLst>
          </p:cNvPr>
          <p:cNvSpPr>
            <a:spLocks noGrp="1"/>
          </p:cNvSpPr>
          <p:nvPr>
            <p:ph type="ctrTitle" hasCustomPrompt="1"/>
          </p:nvPr>
        </p:nvSpPr>
        <p:spPr>
          <a:xfrm>
            <a:off x="693420" y="4964887"/>
            <a:ext cx="11498580" cy="923330"/>
          </a:xfrm>
          <a:prstGeom prst="rect">
            <a:avLst/>
          </a:prstGeom>
          <a:noFill/>
        </p:spPr>
        <p:txBody>
          <a:bodyPr vert="horz" wrap="square" lIns="91440" tIns="45720" rIns="468000" bIns="45720" rtlCol="0" anchor="ctr">
            <a:spAutoFit/>
          </a:bodyPr>
          <a:lstStyle>
            <a:lvl1pPr algn="r">
              <a:defRPr kumimoji="0" lang="en-IN" sz="6000" b="0" i="0" u="none" strike="noStrike" cap="none" spc="-20" normalizeH="0" baseline="0" dirty="0">
                <a:ln>
                  <a:noFill/>
                </a:ln>
                <a:solidFill>
                  <a:sysClr val="window" lastClr="FFFFFF"/>
                </a:solidFill>
                <a:effectLst/>
                <a:uLnTx/>
                <a:uFillTx/>
                <a:latin typeface="Segoe UI" panose="020B0502040204020203" pitchFamily="34" charset="0"/>
                <a:ea typeface="+mn-ea"/>
                <a:cs typeface="Segoe UI" panose="020B0502040204020203" pitchFamily="34" charset="0"/>
              </a:defRPr>
            </a:lvl1pPr>
          </a:lstStyle>
          <a:p>
            <a:pPr marL="0" marR="0" lvl="0" indent="0" fontAlgn="auto">
              <a:spcAft>
                <a:spcPts val="0"/>
              </a:spcAft>
              <a:buClrTx/>
              <a:buSzTx/>
              <a:buFontTx/>
              <a:tabLst/>
            </a:pPr>
            <a:r>
              <a:rPr lang="en-US" dirty="0"/>
              <a:t>Click to add separator title here</a:t>
            </a:r>
            <a:endParaRPr lang="en-IN" dirty="0"/>
          </a:p>
        </p:txBody>
      </p:sp>
      <p:pic>
        <p:nvPicPr>
          <p:cNvPr id="9" name="Picture 8">
            <a:extLst>
              <a:ext uri="{FF2B5EF4-FFF2-40B4-BE49-F238E27FC236}">
                <a16:creationId xmlns:a16="http://schemas.microsoft.com/office/drawing/2014/main" id="{45535239-1299-4900-8EE5-7E7470D6CA88}"/>
              </a:ext>
            </a:extLst>
          </p:cNvPr>
          <p:cNvPicPr>
            <a:picLocks noChangeAspect="1"/>
          </p:cNvPicPr>
          <p:nvPr/>
        </p:nvPicPr>
        <p:blipFill>
          <a:blip r:embed="rId3"/>
          <a:stretch>
            <a:fillRect/>
          </a:stretch>
        </p:blipFill>
        <p:spPr>
          <a:xfrm>
            <a:off x="9940756" y="472688"/>
            <a:ext cx="1778400" cy="888229"/>
          </a:xfrm>
          <a:prstGeom prst="rect">
            <a:avLst/>
          </a:prstGeom>
        </p:spPr>
      </p:pic>
    </p:spTree>
    <p:extLst>
      <p:ext uri="{BB962C8B-B14F-4D97-AF65-F5344CB8AC3E}">
        <p14:creationId xmlns:p14="http://schemas.microsoft.com/office/powerpoint/2010/main" val="256112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96D3CB-3141-498D-ABE3-9424FD9BF26D}"/>
              </a:ext>
            </a:extLst>
          </p:cNvPr>
          <p:cNvSpPr>
            <a:spLocks noGrp="1"/>
          </p:cNvSpPr>
          <p:nvPr>
            <p:ph type="title"/>
          </p:nvPr>
        </p:nvSpPr>
        <p:spPr>
          <a:xfrm>
            <a:off x="300680" y="266271"/>
            <a:ext cx="10499125" cy="670989"/>
          </a:xfrm>
          <a:prstGeom prst="rect">
            <a:avLst/>
          </a:prstGeom>
        </p:spPr>
        <p:txBody>
          <a:bodyPr vert="horz" lIns="91440" tIns="45720" rIns="91440" bIns="45720" rtlCol="0" anchor="t">
            <a:noAutofit/>
          </a:bodyPr>
          <a:lstStyle>
            <a:lvl1pPr>
              <a:defRPr lang="en-IN"/>
            </a:lvl1pPr>
          </a:lstStyle>
          <a:p>
            <a:pPr lvl="0"/>
            <a:r>
              <a:rPr lang="en-US" dirty="0"/>
              <a:t>Click to edit Master title</a:t>
            </a:r>
            <a:endParaRPr lang="en-IN" dirty="0"/>
          </a:p>
        </p:txBody>
      </p:sp>
      <p:sp>
        <p:nvSpPr>
          <p:cNvPr id="10" name="Content Placeholder 2">
            <a:extLst>
              <a:ext uri="{FF2B5EF4-FFF2-40B4-BE49-F238E27FC236}">
                <a16:creationId xmlns:a16="http://schemas.microsoft.com/office/drawing/2014/main" id="{0C4DDE65-8B10-4DDE-B725-1E80C4A25B12}"/>
              </a:ext>
            </a:extLst>
          </p:cNvPr>
          <p:cNvSpPr>
            <a:spLocks noGrp="1"/>
          </p:cNvSpPr>
          <p:nvPr>
            <p:ph idx="1"/>
          </p:nvPr>
        </p:nvSpPr>
        <p:spPr>
          <a:xfrm>
            <a:off x="838200" y="1825625"/>
            <a:ext cx="10515600" cy="4351338"/>
          </a:xfrm>
        </p:spPr>
        <p:txBody>
          <a:bodyPr/>
          <a:lstStyle>
            <a:lvl1pPr>
              <a:defRPr>
                <a:latin typeface="+mn-lt"/>
                <a:cs typeface="Segoe UI" panose="020B0502040204020203" pitchFamily="34" charset="0"/>
              </a:defRPr>
            </a:lvl1pPr>
            <a:lvl2pPr>
              <a:defRPr>
                <a:latin typeface="+mn-lt"/>
                <a:cs typeface="Segoe UI" panose="020B0502040204020203" pitchFamily="34" charset="0"/>
              </a:defRPr>
            </a:lvl2pPr>
            <a:lvl3pPr>
              <a:defRPr>
                <a:latin typeface="+mn-lt"/>
                <a:cs typeface="Segoe UI" panose="020B0502040204020203" pitchFamily="34" charset="0"/>
              </a:defRPr>
            </a:lvl3pPr>
            <a:lvl4pPr>
              <a:defRPr>
                <a:latin typeface="+mn-lt"/>
                <a:cs typeface="Segoe UI" panose="020B0502040204020203" pitchFamily="34" charset="0"/>
              </a:defRPr>
            </a:lvl4pPr>
            <a:lvl5pPr>
              <a:defRPr>
                <a:latin typeface="+mn-lt"/>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795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2124521-A3F9-4B49-A5B2-47DD1C3169F3}"/>
              </a:ext>
            </a:extLst>
          </p:cNvPr>
          <p:cNvGrpSpPr/>
          <p:nvPr/>
        </p:nvGrpSpPr>
        <p:grpSpPr>
          <a:xfrm>
            <a:off x="-2" y="0"/>
            <a:ext cx="12192003" cy="6858001"/>
            <a:chOff x="-2" y="0"/>
            <a:chExt cx="12192003" cy="6858001"/>
          </a:xfrm>
        </p:grpSpPr>
        <p:pic>
          <p:nvPicPr>
            <p:cNvPr id="32" name="Picture 31">
              <a:extLst>
                <a:ext uri="{FF2B5EF4-FFF2-40B4-BE49-F238E27FC236}">
                  <a16:creationId xmlns:a16="http://schemas.microsoft.com/office/drawing/2014/main" id="{B6B6E7AE-91D5-446E-B5A8-6CAFB95980FE}"/>
                </a:ext>
              </a:extLst>
            </p:cNvPr>
            <p:cNvPicPr>
              <a:picLocks noChangeAspect="1"/>
            </p:cNvPicPr>
            <p:nvPr/>
          </p:nvPicPr>
          <p:blipFill rotWithShape="1">
            <a:blip r:embed="rId2">
              <a:extLst>
                <a:ext uri="{28A0092B-C50C-407E-A947-70E740481C1C}">
                  <a14:useLocalDpi xmlns:a14="http://schemas.microsoft.com/office/drawing/2010/main" val="0"/>
                </a:ext>
              </a:extLst>
            </a:blip>
            <a:srcRect t="9250" r="15432" b="19159"/>
            <a:stretch/>
          </p:blipFill>
          <p:spPr>
            <a:xfrm>
              <a:off x="1" y="1"/>
              <a:ext cx="12192000" cy="6858000"/>
            </a:xfrm>
            <a:prstGeom prst="rect">
              <a:avLst/>
            </a:prstGeom>
          </p:spPr>
        </p:pic>
        <p:sp>
          <p:nvSpPr>
            <p:cNvPr id="33" name="Rectangle 32">
              <a:extLst>
                <a:ext uri="{FF2B5EF4-FFF2-40B4-BE49-F238E27FC236}">
                  <a16:creationId xmlns:a16="http://schemas.microsoft.com/office/drawing/2014/main" id="{DA992755-2B75-460E-88F2-33717E73BEFB}"/>
                </a:ext>
              </a:extLst>
            </p:cNvPr>
            <p:cNvSpPr/>
            <p:nvPr/>
          </p:nvSpPr>
          <p:spPr>
            <a:xfrm>
              <a:off x="-2" y="0"/>
              <a:ext cx="12192001" cy="6857999"/>
            </a:xfrm>
            <a:prstGeom prst="rect">
              <a:avLst/>
            </a:prstGeom>
            <a:gradFill flip="none" rotWithShape="1">
              <a:gsLst>
                <a:gs pos="0">
                  <a:srgbClr val="00BB9E">
                    <a:alpha val="90000"/>
                    <a:lumMod val="45000"/>
                    <a:lumOff val="55000"/>
                  </a:srgbClr>
                </a:gs>
                <a:gs pos="100000">
                  <a:srgbClr val="0190BF">
                    <a:lumMod val="100000"/>
                    <a:alpha val="6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egoe UI" panose="020B0502040204020203" pitchFamily="34" charset="0"/>
                <a:cs typeface="Segoe UI" panose="020B0502040204020203" pitchFamily="34" charset="0"/>
              </a:endParaRPr>
            </a:p>
          </p:txBody>
        </p:sp>
        <p:sp>
          <p:nvSpPr>
            <p:cNvPr id="34" name="Rectangle 33">
              <a:extLst>
                <a:ext uri="{FF2B5EF4-FFF2-40B4-BE49-F238E27FC236}">
                  <a16:creationId xmlns:a16="http://schemas.microsoft.com/office/drawing/2014/main" id="{485DFAE6-8AD8-44D3-8B32-A8825B16322B}"/>
                </a:ext>
              </a:extLst>
            </p:cNvPr>
            <p:cNvSpPr/>
            <p:nvPr/>
          </p:nvSpPr>
          <p:spPr>
            <a:xfrm>
              <a:off x="0" y="1"/>
              <a:ext cx="12192001" cy="6857999"/>
            </a:xfrm>
            <a:prstGeom prst="rect">
              <a:avLst/>
            </a:prstGeom>
            <a:solidFill>
              <a:schemeClr val="accent1">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egoe UI" panose="020B0502040204020203" pitchFamily="34" charset="0"/>
                <a:cs typeface="Segoe UI" panose="020B0502040204020203" pitchFamily="34" charset="0"/>
              </a:endParaRPr>
            </a:p>
          </p:txBody>
        </p:sp>
      </p:grpSp>
      <p:grpSp>
        <p:nvGrpSpPr>
          <p:cNvPr id="11" name="Group 10">
            <a:extLst>
              <a:ext uri="{FF2B5EF4-FFF2-40B4-BE49-F238E27FC236}">
                <a16:creationId xmlns:a16="http://schemas.microsoft.com/office/drawing/2014/main" id="{F7DAB84A-84F7-4BF2-BCF9-7369C9E8A13E}"/>
              </a:ext>
            </a:extLst>
          </p:cNvPr>
          <p:cNvGrpSpPr/>
          <p:nvPr/>
        </p:nvGrpSpPr>
        <p:grpSpPr>
          <a:xfrm>
            <a:off x="0" y="3536549"/>
            <a:ext cx="11333162" cy="2392953"/>
            <a:chOff x="0" y="3536549"/>
            <a:chExt cx="11333162" cy="2392953"/>
          </a:xfrm>
        </p:grpSpPr>
        <p:sp>
          <p:nvSpPr>
            <p:cNvPr id="12" name="Rectangle 11">
              <a:extLst>
                <a:ext uri="{FF2B5EF4-FFF2-40B4-BE49-F238E27FC236}">
                  <a16:creationId xmlns:a16="http://schemas.microsoft.com/office/drawing/2014/main" id="{D57535D8-58AB-4602-9E12-B0BD3B2D297A}"/>
                </a:ext>
              </a:extLst>
            </p:cNvPr>
            <p:cNvSpPr/>
            <p:nvPr/>
          </p:nvSpPr>
          <p:spPr>
            <a:xfrm>
              <a:off x="0" y="3536549"/>
              <a:ext cx="11333162" cy="2392953"/>
            </a:xfrm>
            <a:prstGeom prst="rect">
              <a:avLst/>
            </a:prstGeom>
            <a:solidFill>
              <a:schemeClr val="tx2">
                <a:lumMod val="50000"/>
                <a:alpha val="52941"/>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Segoe UI" panose="020B0502040204020203" pitchFamily="34" charset="0"/>
                <a:cs typeface="Segoe UI" panose="020B0502040204020203" pitchFamily="34" charset="0"/>
              </a:endParaRPr>
            </a:p>
          </p:txBody>
        </p:sp>
        <p:grpSp>
          <p:nvGrpSpPr>
            <p:cNvPr id="13" name="Group 12">
              <a:extLst>
                <a:ext uri="{FF2B5EF4-FFF2-40B4-BE49-F238E27FC236}">
                  <a16:creationId xmlns:a16="http://schemas.microsoft.com/office/drawing/2014/main" id="{333C0942-394A-48B0-A8C9-3FF1FBFE9C02}"/>
                </a:ext>
              </a:extLst>
            </p:cNvPr>
            <p:cNvGrpSpPr/>
            <p:nvPr/>
          </p:nvGrpSpPr>
          <p:grpSpPr>
            <a:xfrm>
              <a:off x="146695" y="3841650"/>
              <a:ext cx="10972155" cy="1846659"/>
              <a:chOff x="146695" y="3841650"/>
              <a:chExt cx="10972155" cy="1846659"/>
            </a:xfrm>
          </p:grpSpPr>
          <p:sp>
            <p:nvSpPr>
              <p:cNvPr id="14" name="TextBox 13">
                <a:extLst>
                  <a:ext uri="{FF2B5EF4-FFF2-40B4-BE49-F238E27FC236}">
                    <a16:creationId xmlns:a16="http://schemas.microsoft.com/office/drawing/2014/main" id="{74E3698A-4309-47FD-BA1E-9E2E42555393}"/>
                  </a:ext>
                </a:extLst>
              </p:cNvPr>
              <p:cNvSpPr txBox="1"/>
              <p:nvPr/>
            </p:nvSpPr>
            <p:spPr>
              <a:xfrm>
                <a:off x="146695" y="3841650"/>
                <a:ext cx="4045259" cy="1846659"/>
              </a:xfrm>
              <a:prstGeom prst="rect">
                <a:avLst/>
              </a:prstGeom>
              <a:noFill/>
            </p:spPr>
            <p:txBody>
              <a:bodyPr wrap="square" rtlCol="0">
                <a:spAutoFit/>
              </a:bodyPr>
              <a:lstStyle/>
              <a:p>
                <a:r>
                  <a:rPr lang="en-IN" dirty="0">
                    <a:solidFill>
                      <a:schemeClr val="bg1"/>
                    </a:solidFill>
                    <a:latin typeface="Segoe UI" panose="020B0502040204020203" pitchFamily="34" charset="0"/>
                    <a:ea typeface="Segoe UI" panose="020B0502040204020203" pitchFamily="34" charset="0"/>
                    <a:cs typeface="Segoe UI" panose="020B0502040204020203" pitchFamily="34" charset="0"/>
                  </a:rPr>
                  <a:t>India Office</a:t>
                </a:r>
              </a:p>
              <a:p>
                <a:endParaRPr lang="en-IN" sz="1600" dirty="0">
                  <a:solidFill>
                    <a:schemeClr val="bg1"/>
                  </a:solidFill>
                  <a:latin typeface="Segoe UI" panose="020B0502040204020203" pitchFamily="34" charset="0"/>
                  <a:cs typeface="Segoe UI" panose="020B0502040204020203" pitchFamily="34" charset="0"/>
                </a:endParaRPr>
              </a:p>
              <a:p>
                <a:r>
                  <a:rPr lang="en-IN" sz="1600" dirty="0">
                    <a:solidFill>
                      <a:schemeClr val="bg1"/>
                    </a:solidFill>
                    <a:latin typeface="Segoe UI" panose="020B0502040204020203" pitchFamily="34" charset="0"/>
                    <a:cs typeface="Segoe UI" panose="020B0502040204020203" pitchFamily="34" charset="0"/>
                  </a:rPr>
                  <a:t>Umiya Business Bay, Tower 2, 2nd Floor,</a:t>
                </a:r>
              </a:p>
              <a:p>
                <a:r>
                  <a:rPr lang="en-IN" sz="1600" dirty="0">
                    <a:solidFill>
                      <a:schemeClr val="bg1"/>
                    </a:solidFill>
                    <a:latin typeface="Segoe UI" panose="020B0502040204020203" pitchFamily="34" charset="0"/>
                    <a:cs typeface="Segoe UI" panose="020B0502040204020203" pitchFamily="34" charset="0"/>
                  </a:rPr>
                  <a:t>Cessna Business Park, Kadubeesanahalli,</a:t>
                </a:r>
              </a:p>
              <a:p>
                <a:r>
                  <a:rPr lang="en-IN" sz="1600" dirty="0">
                    <a:solidFill>
                      <a:schemeClr val="bg1"/>
                    </a:solidFill>
                    <a:latin typeface="Segoe UI" panose="020B0502040204020203" pitchFamily="34" charset="0"/>
                    <a:cs typeface="Segoe UI" panose="020B0502040204020203" pitchFamily="34" charset="0"/>
                  </a:rPr>
                  <a:t>Outer Ring Road, Bangalore-560103, </a:t>
                </a:r>
                <a:br>
                  <a:rPr lang="en-IN" sz="1600" dirty="0">
                    <a:solidFill>
                      <a:schemeClr val="bg1"/>
                    </a:solidFill>
                    <a:latin typeface="Segoe UI" panose="020B0502040204020203" pitchFamily="34" charset="0"/>
                    <a:cs typeface="Segoe UI" panose="020B0502040204020203" pitchFamily="34" charset="0"/>
                  </a:rPr>
                </a:br>
                <a:r>
                  <a:rPr lang="en-IN" sz="1600" dirty="0">
                    <a:solidFill>
                      <a:schemeClr val="bg1"/>
                    </a:solidFill>
                    <a:latin typeface="Segoe UI" panose="020B0502040204020203" pitchFamily="34" charset="0"/>
                    <a:cs typeface="Segoe UI" panose="020B0502040204020203" pitchFamily="34" charset="0"/>
                  </a:rPr>
                  <a:t>Phone: +91-80-67422100</a:t>
                </a:r>
              </a:p>
              <a:p>
                <a:endParaRPr lang="en-IN" sz="1600" dirty="0">
                  <a:solidFill>
                    <a:schemeClr val="bg1"/>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7FE4BFF2-18D2-45BA-8958-2333733110FA}"/>
                  </a:ext>
                </a:extLst>
              </p:cNvPr>
              <p:cNvSpPr txBox="1"/>
              <p:nvPr/>
            </p:nvSpPr>
            <p:spPr>
              <a:xfrm>
                <a:off x="4536021" y="3841650"/>
                <a:ext cx="3013961" cy="1354217"/>
              </a:xfrm>
              <a:prstGeom prst="rect">
                <a:avLst/>
              </a:prstGeom>
              <a:noFill/>
            </p:spPr>
            <p:txBody>
              <a:bodyPr wrap="square" rtlCol="0">
                <a:spAutoFit/>
              </a:bodyPr>
              <a:lstStyle/>
              <a:p>
                <a:r>
                  <a:rPr lang="en-IN" dirty="0">
                    <a:solidFill>
                      <a:schemeClr val="bg1"/>
                    </a:solidFill>
                    <a:latin typeface="Segoe UI" panose="020B0502040204020203" pitchFamily="34" charset="0"/>
                    <a:ea typeface="Segoe UI" panose="020B0502040204020203" pitchFamily="34" charset="0"/>
                    <a:cs typeface="Segoe UI" panose="020B0502040204020203" pitchFamily="34" charset="0"/>
                  </a:rPr>
                  <a:t>U.S. Office</a:t>
                </a:r>
              </a:p>
              <a:p>
                <a:endParaRPr lang="en-IN" sz="1600" dirty="0">
                  <a:solidFill>
                    <a:schemeClr val="bg1"/>
                  </a:solidFill>
                  <a:latin typeface="Segoe UI" panose="020B0502040204020203" pitchFamily="34" charset="0"/>
                  <a:cs typeface="Segoe UI" panose="020B0502040204020203" pitchFamily="34" charset="0"/>
                </a:endParaRPr>
              </a:p>
              <a:p>
                <a:r>
                  <a:rPr lang="en-IN" sz="1600" dirty="0">
                    <a:solidFill>
                      <a:schemeClr val="bg1"/>
                    </a:solidFill>
                    <a:latin typeface="Segoe UI" panose="020B0502040204020203" pitchFamily="34" charset="0"/>
                    <a:cs typeface="Segoe UI" panose="020B0502040204020203" pitchFamily="34" charset="0"/>
                  </a:rPr>
                  <a:t>42808 Christy St., Suite 226, Fremont, CA, 94538, </a:t>
                </a:r>
                <a:br>
                  <a:rPr lang="en-IN" sz="1600" dirty="0">
                    <a:solidFill>
                      <a:schemeClr val="bg1"/>
                    </a:solidFill>
                    <a:latin typeface="Segoe UI" panose="020B0502040204020203" pitchFamily="34" charset="0"/>
                    <a:cs typeface="Segoe UI" panose="020B0502040204020203" pitchFamily="34" charset="0"/>
                  </a:rPr>
                </a:br>
                <a:r>
                  <a:rPr lang="en-IN" sz="1600" dirty="0">
                    <a:solidFill>
                      <a:schemeClr val="bg1"/>
                    </a:solidFill>
                    <a:latin typeface="Segoe UI" panose="020B0502040204020203" pitchFamily="34" charset="0"/>
                    <a:cs typeface="Segoe UI" panose="020B0502040204020203" pitchFamily="34" charset="0"/>
                  </a:rPr>
                  <a:t>Phone: +1-650-666-0005</a:t>
                </a:r>
              </a:p>
            </p:txBody>
          </p:sp>
          <p:cxnSp>
            <p:nvCxnSpPr>
              <p:cNvPr id="16" name="Straight Connector 15">
                <a:extLst>
                  <a:ext uri="{FF2B5EF4-FFF2-40B4-BE49-F238E27FC236}">
                    <a16:creationId xmlns:a16="http://schemas.microsoft.com/office/drawing/2014/main" id="{02FBEA8C-5922-4943-AA96-CE8626D85A8F}"/>
                  </a:ext>
                </a:extLst>
              </p:cNvPr>
              <p:cNvCxnSpPr/>
              <p:nvPr/>
            </p:nvCxnSpPr>
            <p:spPr>
              <a:xfrm>
                <a:off x="4241632" y="3841650"/>
                <a:ext cx="0" cy="15886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F4174E-CA5E-4E86-AA98-BF4AA9E560CE}"/>
                  </a:ext>
                </a:extLst>
              </p:cNvPr>
              <p:cNvCxnSpPr/>
              <p:nvPr/>
            </p:nvCxnSpPr>
            <p:spPr>
              <a:xfrm>
                <a:off x="7549982" y="3841650"/>
                <a:ext cx="0" cy="15886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93C4609-3228-4A93-BD9C-3585428BD118}"/>
                  </a:ext>
                </a:extLst>
              </p:cNvPr>
              <p:cNvGrpSpPr/>
              <p:nvPr/>
            </p:nvGrpSpPr>
            <p:grpSpPr>
              <a:xfrm>
                <a:off x="7719747" y="3883762"/>
                <a:ext cx="3399103" cy="536897"/>
                <a:chOff x="15436319" y="7391200"/>
                <a:chExt cx="6798206" cy="1073794"/>
              </a:xfrm>
            </p:grpSpPr>
            <p:sp>
              <p:nvSpPr>
                <p:cNvPr id="28" name="TextBox 27">
                  <a:hlinkClick r:id="rId3"/>
                  <a:extLst>
                    <a:ext uri="{FF2B5EF4-FFF2-40B4-BE49-F238E27FC236}">
                      <a16:creationId xmlns:a16="http://schemas.microsoft.com/office/drawing/2014/main" id="{E87D9984-DD4E-4249-AA67-5EF7A455BDD9}"/>
                    </a:ext>
                  </a:extLst>
                </p:cNvPr>
                <p:cNvSpPr txBox="1"/>
                <p:nvPr/>
              </p:nvSpPr>
              <p:spPr>
                <a:xfrm>
                  <a:off x="15436319" y="7910996"/>
                  <a:ext cx="3263896" cy="553998"/>
                </a:xfrm>
                <a:prstGeom prst="rect">
                  <a:avLst/>
                </a:prstGeom>
                <a:noFill/>
              </p:spPr>
              <p:txBody>
                <a:bodyPr wrap="square" rtlCol="0">
                  <a:spAutoFit/>
                </a:bodyPr>
                <a:lstStyle/>
                <a:p>
                  <a:r>
                    <a:rPr lang="en-IN" sz="1200" dirty="0">
                      <a:solidFill>
                        <a:schemeClr val="bg1"/>
                      </a:solidFill>
                      <a:latin typeface="Segoe UI" panose="020B0502040204020203" pitchFamily="34" charset="0"/>
                      <a:cs typeface="Segoe UI" panose="020B0502040204020203" pitchFamily="34" charset="0"/>
                    </a:rPr>
                    <a:t>www.bridgei2i.com </a:t>
                  </a:r>
                </a:p>
              </p:txBody>
            </p:sp>
            <p:sp>
              <p:nvSpPr>
                <p:cNvPr id="29" name="TextBox 28">
                  <a:extLst>
                    <a:ext uri="{FF2B5EF4-FFF2-40B4-BE49-F238E27FC236}">
                      <a16:creationId xmlns:a16="http://schemas.microsoft.com/office/drawing/2014/main" id="{A831B14C-8457-4178-A614-D036EF9FECF0}"/>
                    </a:ext>
                  </a:extLst>
                </p:cNvPr>
                <p:cNvSpPr txBox="1"/>
                <p:nvPr/>
              </p:nvSpPr>
              <p:spPr>
                <a:xfrm>
                  <a:off x="15436319" y="7391200"/>
                  <a:ext cx="6798206" cy="677108"/>
                </a:xfrm>
                <a:prstGeom prst="rect">
                  <a:avLst/>
                </a:prstGeom>
                <a:noFill/>
              </p:spPr>
              <p:txBody>
                <a:bodyPr wrap="square" rtlCol="0">
                  <a:spAutoFit/>
                </a:bodyPr>
                <a:lstStyle>
                  <a:defPPr>
                    <a:defRPr lang="en-US"/>
                  </a:defPPr>
                  <a:lvl1pPr>
                    <a:defRPr sz="3199">
                      <a:solidFill>
                        <a:schemeClr val="bg1"/>
                      </a:solidFill>
                      <a:latin typeface="Quicksand" panose="00000500000000000000" pitchFamily="2" charset="0"/>
                    </a:defRPr>
                  </a:lvl1pPr>
                </a:lstStyle>
                <a:p>
                  <a:r>
                    <a:rPr lang="en-IN" sz="1600" dirty="0">
                      <a:latin typeface="Segoe UI" panose="020B0502040204020203" pitchFamily="34" charset="0"/>
                      <a:cs typeface="Segoe UI" panose="020B0502040204020203" pitchFamily="34" charset="0"/>
                    </a:rPr>
                    <a:t>Visit our Website</a:t>
                  </a:r>
                </a:p>
              </p:txBody>
            </p:sp>
          </p:grpSp>
          <p:grpSp>
            <p:nvGrpSpPr>
              <p:cNvPr id="19" name="Group 18">
                <a:extLst>
                  <a:ext uri="{FF2B5EF4-FFF2-40B4-BE49-F238E27FC236}">
                    <a16:creationId xmlns:a16="http://schemas.microsoft.com/office/drawing/2014/main" id="{82967807-EA73-4EC9-B1E0-5EAC410EA5C4}"/>
                  </a:ext>
                </a:extLst>
              </p:cNvPr>
              <p:cNvGrpSpPr/>
              <p:nvPr/>
            </p:nvGrpSpPr>
            <p:grpSpPr>
              <a:xfrm>
                <a:off x="7719747" y="4431109"/>
                <a:ext cx="2629826" cy="540022"/>
                <a:chOff x="15436319" y="8430753"/>
                <a:chExt cx="5259652" cy="1080044"/>
              </a:xfrm>
            </p:grpSpPr>
            <p:sp>
              <p:nvSpPr>
                <p:cNvPr id="26" name="TextBox 25">
                  <a:hlinkClick r:id="rId4"/>
                  <a:extLst>
                    <a:ext uri="{FF2B5EF4-FFF2-40B4-BE49-F238E27FC236}">
                      <a16:creationId xmlns:a16="http://schemas.microsoft.com/office/drawing/2014/main" id="{0894E2BE-2171-40D0-9D8B-005C2A916861}"/>
                    </a:ext>
                  </a:extLst>
                </p:cNvPr>
                <p:cNvSpPr txBox="1"/>
                <p:nvPr/>
              </p:nvSpPr>
              <p:spPr>
                <a:xfrm>
                  <a:off x="15436319" y="8956799"/>
                  <a:ext cx="4736218" cy="553998"/>
                </a:xfrm>
                <a:prstGeom prst="rect">
                  <a:avLst/>
                </a:prstGeom>
                <a:noFill/>
              </p:spPr>
              <p:txBody>
                <a:bodyPr wrap="square" rtlCol="0">
                  <a:spAutoFit/>
                </a:bodyPr>
                <a:lstStyle>
                  <a:defPPr>
                    <a:defRPr lang="en-US"/>
                  </a:defPPr>
                  <a:lvl1pPr algn="ctr">
                    <a:defRPr sz="2400">
                      <a:solidFill>
                        <a:schemeClr val="bg1"/>
                      </a:solidFill>
                      <a:latin typeface="Quicksand" panose="00000500000000000000" pitchFamily="2" charset="0"/>
                    </a:defRPr>
                  </a:lvl1pPr>
                </a:lstStyle>
                <a:p>
                  <a:pPr algn="l"/>
                  <a:r>
                    <a:rPr lang="en-IN" sz="1200" dirty="0">
                      <a:latin typeface="Segoe UI" panose="020B0502040204020203" pitchFamily="34" charset="0"/>
                      <a:cs typeface="Segoe UI" panose="020B0502040204020203" pitchFamily="34" charset="0"/>
                    </a:rPr>
                    <a:t>enquiries@bridgei2i.com </a:t>
                  </a:r>
                </a:p>
              </p:txBody>
            </p:sp>
            <p:sp>
              <p:nvSpPr>
                <p:cNvPr id="27" name="TextBox 26">
                  <a:extLst>
                    <a:ext uri="{FF2B5EF4-FFF2-40B4-BE49-F238E27FC236}">
                      <a16:creationId xmlns:a16="http://schemas.microsoft.com/office/drawing/2014/main" id="{BB0378DA-3D3D-4DFD-9467-4A8DD029D4B3}"/>
                    </a:ext>
                  </a:extLst>
                </p:cNvPr>
                <p:cNvSpPr txBox="1"/>
                <p:nvPr/>
              </p:nvSpPr>
              <p:spPr>
                <a:xfrm>
                  <a:off x="15458657" y="8430753"/>
                  <a:ext cx="5237314" cy="677108"/>
                </a:xfrm>
                <a:prstGeom prst="rect">
                  <a:avLst/>
                </a:prstGeom>
                <a:noFill/>
              </p:spPr>
              <p:txBody>
                <a:bodyPr wrap="square" rtlCol="0">
                  <a:spAutoFit/>
                </a:bodyPr>
                <a:lstStyle/>
                <a:p>
                  <a:r>
                    <a:rPr lang="en-IN" sz="1600" dirty="0">
                      <a:solidFill>
                        <a:schemeClr val="bg1"/>
                      </a:solidFill>
                      <a:latin typeface="Segoe UI" panose="020B0502040204020203" pitchFamily="34" charset="0"/>
                      <a:cs typeface="Segoe UI" panose="020B0502040204020203" pitchFamily="34" charset="0"/>
                    </a:rPr>
                    <a:t>For Enquiries</a:t>
                  </a:r>
                </a:p>
              </p:txBody>
            </p:sp>
          </p:grpSp>
          <p:grpSp>
            <p:nvGrpSpPr>
              <p:cNvPr id="20" name="Group 19">
                <a:extLst>
                  <a:ext uri="{FF2B5EF4-FFF2-40B4-BE49-F238E27FC236}">
                    <a16:creationId xmlns:a16="http://schemas.microsoft.com/office/drawing/2014/main" id="{6EC491C2-93B5-4118-8FD7-D8A28DEF0031}"/>
                  </a:ext>
                </a:extLst>
              </p:cNvPr>
              <p:cNvGrpSpPr/>
              <p:nvPr/>
            </p:nvGrpSpPr>
            <p:grpSpPr>
              <a:xfrm>
                <a:off x="7738992" y="5020600"/>
                <a:ext cx="2176301" cy="364001"/>
                <a:chOff x="15458659" y="9535945"/>
                <a:chExt cx="4352602" cy="728002"/>
              </a:xfrm>
            </p:grpSpPr>
            <p:sp>
              <p:nvSpPr>
                <p:cNvPr id="22" name="TextBox 21">
                  <a:extLst>
                    <a:ext uri="{FF2B5EF4-FFF2-40B4-BE49-F238E27FC236}">
                      <a16:creationId xmlns:a16="http://schemas.microsoft.com/office/drawing/2014/main" id="{11EEC508-4FE8-4547-BB01-C0AC03D4593C}"/>
                    </a:ext>
                  </a:extLst>
                </p:cNvPr>
                <p:cNvSpPr txBox="1"/>
                <p:nvPr/>
              </p:nvSpPr>
              <p:spPr>
                <a:xfrm>
                  <a:off x="15458659" y="9586839"/>
                  <a:ext cx="2098208" cy="677108"/>
                </a:xfrm>
                <a:prstGeom prst="rect">
                  <a:avLst/>
                </a:prstGeom>
                <a:noFill/>
              </p:spPr>
              <p:txBody>
                <a:bodyPr wrap="square" rtlCol="0">
                  <a:spAutoFit/>
                </a:bodyPr>
                <a:lstStyle/>
                <a:p>
                  <a:r>
                    <a:rPr lang="en-IN" sz="1600" dirty="0">
                      <a:solidFill>
                        <a:schemeClr val="bg1"/>
                      </a:solidFill>
                      <a:latin typeface="Segoe UI" panose="020B0502040204020203" pitchFamily="34" charset="0"/>
                      <a:cs typeface="Segoe UI" panose="020B0502040204020203" pitchFamily="34" charset="0"/>
                    </a:rPr>
                    <a:t>Follow Us</a:t>
                  </a:r>
                </a:p>
              </p:txBody>
            </p:sp>
            <p:grpSp>
              <p:nvGrpSpPr>
                <p:cNvPr id="21" name="Group 20">
                  <a:extLst>
                    <a:ext uri="{FF2B5EF4-FFF2-40B4-BE49-F238E27FC236}">
                      <a16:creationId xmlns:a16="http://schemas.microsoft.com/office/drawing/2014/main" id="{01F9976A-028F-455E-885D-4872B06B3234}"/>
                    </a:ext>
                  </a:extLst>
                </p:cNvPr>
                <p:cNvGrpSpPr/>
                <p:nvPr/>
              </p:nvGrpSpPr>
              <p:grpSpPr>
                <a:xfrm>
                  <a:off x="17556868" y="9535945"/>
                  <a:ext cx="2254393" cy="660338"/>
                  <a:chOff x="5853105" y="9597766"/>
                  <a:chExt cx="3792643" cy="1110909"/>
                </a:xfrm>
              </p:grpSpPr>
              <p:pic>
                <p:nvPicPr>
                  <p:cNvPr id="23" name="Picture 22">
                    <a:hlinkClick r:id="rId5"/>
                    <a:extLst>
                      <a:ext uri="{FF2B5EF4-FFF2-40B4-BE49-F238E27FC236}">
                        <a16:creationId xmlns:a16="http://schemas.microsoft.com/office/drawing/2014/main" id="{427B6815-A70E-4441-8696-C98E7AED1B0F}"/>
                      </a:ext>
                    </a:extLst>
                  </p:cNvPr>
                  <p:cNvPicPr>
                    <a:picLocks noChangeAspect="1"/>
                  </p:cNvPicPr>
                  <p:nvPr/>
                </p:nvPicPr>
                <p:blipFill>
                  <a:blip r:embed="rId6"/>
                  <a:stretch>
                    <a:fillRect/>
                  </a:stretch>
                </p:blipFill>
                <p:spPr>
                  <a:xfrm>
                    <a:off x="8537063" y="9597766"/>
                    <a:ext cx="1108685" cy="1108686"/>
                  </a:xfrm>
                  <a:prstGeom prst="rect">
                    <a:avLst/>
                  </a:prstGeom>
                </p:spPr>
              </p:pic>
              <p:pic>
                <p:nvPicPr>
                  <p:cNvPr id="24" name="Picture 23">
                    <a:hlinkClick r:id="rId7"/>
                    <a:extLst>
                      <a:ext uri="{FF2B5EF4-FFF2-40B4-BE49-F238E27FC236}">
                        <a16:creationId xmlns:a16="http://schemas.microsoft.com/office/drawing/2014/main" id="{F67C00BC-6A5F-4C38-A682-862AD7BF5300}"/>
                      </a:ext>
                    </a:extLst>
                  </p:cNvPr>
                  <p:cNvPicPr>
                    <a:picLocks noChangeAspect="1"/>
                  </p:cNvPicPr>
                  <p:nvPr/>
                </p:nvPicPr>
                <p:blipFill>
                  <a:blip r:embed="rId8"/>
                  <a:stretch>
                    <a:fillRect/>
                  </a:stretch>
                </p:blipFill>
                <p:spPr>
                  <a:xfrm>
                    <a:off x="7194185" y="9598189"/>
                    <a:ext cx="1110487" cy="1110486"/>
                  </a:xfrm>
                  <a:prstGeom prst="rect">
                    <a:avLst/>
                  </a:prstGeom>
                </p:spPr>
              </p:pic>
              <p:pic>
                <p:nvPicPr>
                  <p:cNvPr id="25" name="Picture 24">
                    <a:hlinkClick r:id="rId9"/>
                    <a:extLst>
                      <a:ext uri="{FF2B5EF4-FFF2-40B4-BE49-F238E27FC236}">
                        <a16:creationId xmlns:a16="http://schemas.microsoft.com/office/drawing/2014/main" id="{043D5B24-6250-43DE-AB4D-72A04479D93F}"/>
                      </a:ext>
                    </a:extLst>
                  </p:cNvPr>
                  <p:cNvPicPr>
                    <a:picLocks noChangeAspect="1"/>
                  </p:cNvPicPr>
                  <p:nvPr/>
                </p:nvPicPr>
                <p:blipFill>
                  <a:blip r:embed="rId10"/>
                  <a:stretch>
                    <a:fillRect/>
                  </a:stretch>
                </p:blipFill>
                <p:spPr>
                  <a:xfrm>
                    <a:off x="5853105" y="9597768"/>
                    <a:ext cx="1108686" cy="1108686"/>
                  </a:xfrm>
                  <a:prstGeom prst="rect">
                    <a:avLst/>
                  </a:prstGeom>
                </p:spPr>
              </p:pic>
            </p:grpSp>
          </p:grpSp>
        </p:grpSp>
      </p:grpSp>
      <p:pic>
        <p:nvPicPr>
          <p:cNvPr id="30" name="Picture 29">
            <a:extLst>
              <a:ext uri="{FF2B5EF4-FFF2-40B4-BE49-F238E27FC236}">
                <a16:creationId xmlns:a16="http://schemas.microsoft.com/office/drawing/2014/main" id="{F21AE1B3-5D9D-440C-B094-1D9EFDDB70E5}"/>
              </a:ext>
            </a:extLst>
          </p:cNvPr>
          <p:cNvPicPr>
            <a:picLocks noChangeAspect="1"/>
          </p:cNvPicPr>
          <p:nvPr/>
        </p:nvPicPr>
        <p:blipFill>
          <a:blip r:embed="rId11"/>
          <a:stretch>
            <a:fillRect/>
          </a:stretch>
        </p:blipFill>
        <p:spPr>
          <a:xfrm>
            <a:off x="9940756" y="472688"/>
            <a:ext cx="1778400" cy="888229"/>
          </a:xfrm>
          <a:prstGeom prst="rect">
            <a:avLst/>
          </a:prstGeom>
        </p:spPr>
      </p:pic>
    </p:spTree>
    <p:extLst>
      <p:ext uri="{BB962C8B-B14F-4D97-AF65-F5344CB8AC3E}">
        <p14:creationId xmlns:p14="http://schemas.microsoft.com/office/powerpoint/2010/main" val="175086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745C-B492-405B-963A-A30D254FA4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5CBBD1-2A9E-4356-B767-E3DF471716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A5E287-7ECF-4713-9E4C-7425F16548E4}"/>
              </a:ext>
            </a:extLst>
          </p:cNvPr>
          <p:cNvSpPr>
            <a:spLocks noGrp="1"/>
          </p:cNvSpPr>
          <p:nvPr>
            <p:ph type="dt" sz="half" idx="10"/>
          </p:nvPr>
        </p:nvSpPr>
        <p:spPr/>
        <p:txBody>
          <a:bodyPr/>
          <a:lstStyle/>
          <a:p>
            <a:fld id="{16AD4434-C72F-4399-92DC-EC1DEE4E0BC1}" type="datetimeFigureOut">
              <a:rPr lang="en-US" smtClean="0"/>
              <a:t>1/6/2021</a:t>
            </a:fld>
            <a:endParaRPr lang="en-US" dirty="0"/>
          </a:p>
        </p:txBody>
      </p:sp>
      <p:sp>
        <p:nvSpPr>
          <p:cNvPr id="5" name="Footer Placeholder 4">
            <a:extLst>
              <a:ext uri="{FF2B5EF4-FFF2-40B4-BE49-F238E27FC236}">
                <a16:creationId xmlns:a16="http://schemas.microsoft.com/office/drawing/2014/main" id="{AD2454ED-62CC-46E6-843D-E61B8ED183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4F3FED-D239-4C84-B072-709BB54E38BB}"/>
              </a:ext>
            </a:extLst>
          </p:cNvPr>
          <p:cNvSpPr>
            <a:spLocks noGrp="1"/>
          </p:cNvSpPr>
          <p:nvPr>
            <p:ph type="sldNum" sz="quarter" idx="12"/>
          </p:nvPr>
        </p:nvSpPr>
        <p:spPr/>
        <p:txBody>
          <a:bodyPr/>
          <a:lstStyle/>
          <a:p>
            <a:fld id="{0EBCED81-C0B3-4054-BCF4-8C59BC143ACF}" type="slidenum">
              <a:rPr lang="en-US" smtClean="0"/>
              <a:t>‹#›</a:t>
            </a:fld>
            <a:endParaRPr lang="en-US" dirty="0"/>
          </a:p>
        </p:txBody>
      </p:sp>
    </p:spTree>
    <p:extLst>
      <p:ext uri="{BB962C8B-B14F-4D97-AF65-F5344CB8AC3E}">
        <p14:creationId xmlns:p14="http://schemas.microsoft.com/office/powerpoint/2010/main" val="324910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E941D4EC-4600-44F4-A130-8DB3EECB1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Box 7">
            <a:extLst>
              <a:ext uri="{FF2B5EF4-FFF2-40B4-BE49-F238E27FC236}">
                <a16:creationId xmlns:a16="http://schemas.microsoft.com/office/drawing/2014/main" id="{1531F8DD-DC6B-4FA9-94B5-F83434A4FD0A}"/>
              </a:ext>
            </a:extLst>
          </p:cNvPr>
          <p:cNvSpPr txBox="1"/>
          <p:nvPr/>
        </p:nvSpPr>
        <p:spPr>
          <a:xfrm>
            <a:off x="2768600" y="6537262"/>
            <a:ext cx="6382181" cy="246221"/>
          </a:xfrm>
          <a:prstGeom prst="rect">
            <a:avLst/>
          </a:prstGeom>
          <a:noFill/>
        </p:spPr>
        <p:txBody>
          <a:bodyPr wrap="square"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IN" sz="1000" b="0" kern="1200" dirty="0">
                <a:solidFill>
                  <a:schemeClr val="bg2">
                    <a:lumMod val="75000"/>
                  </a:schemeClr>
                </a:solidFill>
                <a:latin typeface="Segoe UI" panose="020B0502040204020203" pitchFamily="34" charset="0"/>
                <a:ea typeface="+mn-ea"/>
                <a:cs typeface="Segoe UI" panose="020B0502040204020203" pitchFamily="34" charset="0"/>
              </a:rPr>
              <a:t>© Copyright BRIDGEi2i Analytics Solutions Pvt. Ltd. All Rights Reserved.</a:t>
            </a:r>
            <a:endParaRPr lang="id-ID" sz="1000" b="0" dirty="0">
              <a:solidFill>
                <a:schemeClr val="bg2">
                  <a:lumMod val="75000"/>
                </a:schemeClr>
              </a:solidFill>
              <a:latin typeface="Segoe UI" panose="020B0502040204020203" pitchFamily="34" charset="0"/>
              <a:ea typeface="Lato" panose="020F0502020204030203" pitchFamily="34" charset="0"/>
              <a:cs typeface="Segoe UI" panose="020B0502040204020203" pitchFamily="34" charset="0"/>
            </a:endParaRPr>
          </a:p>
        </p:txBody>
      </p:sp>
      <p:pic>
        <p:nvPicPr>
          <p:cNvPr id="9" name="Picture 8">
            <a:extLst>
              <a:ext uri="{FF2B5EF4-FFF2-40B4-BE49-F238E27FC236}">
                <a16:creationId xmlns:a16="http://schemas.microsoft.com/office/drawing/2014/main" id="{A4EA7AD6-8BA0-40EB-AF83-B6D3EE257A3B}"/>
              </a:ext>
            </a:extLst>
          </p:cNvPr>
          <p:cNvPicPr>
            <a:picLocks noChangeAspect="1"/>
          </p:cNvPicPr>
          <p:nvPr/>
        </p:nvPicPr>
        <p:blipFill>
          <a:blip r:embed="rId7"/>
          <a:stretch>
            <a:fillRect/>
          </a:stretch>
        </p:blipFill>
        <p:spPr>
          <a:xfrm>
            <a:off x="10921104" y="230188"/>
            <a:ext cx="1041473" cy="520800"/>
          </a:xfrm>
          <a:prstGeom prst="rect">
            <a:avLst/>
          </a:prstGeom>
        </p:spPr>
      </p:pic>
      <p:sp>
        <p:nvSpPr>
          <p:cNvPr id="10" name="TextBox 9">
            <a:extLst>
              <a:ext uri="{FF2B5EF4-FFF2-40B4-BE49-F238E27FC236}">
                <a16:creationId xmlns:a16="http://schemas.microsoft.com/office/drawing/2014/main" id="{D11E5C94-ADBD-4012-9CD1-310BACB62811}"/>
              </a:ext>
            </a:extLst>
          </p:cNvPr>
          <p:cNvSpPr txBox="1"/>
          <p:nvPr/>
        </p:nvSpPr>
        <p:spPr>
          <a:xfrm>
            <a:off x="11636734" y="6491113"/>
            <a:ext cx="524749" cy="338518"/>
          </a:xfrm>
          <a:prstGeom prst="rect">
            <a:avLst/>
          </a:prstGeom>
          <a:noFill/>
        </p:spPr>
        <p:txBody>
          <a:bodyPr wrap="none" lIns="182843" tIns="91422" rIns="182843" bIns="91422" rtlCol="0">
            <a:spAutoFit/>
          </a:bodyPr>
          <a:lstStyle/>
          <a:p>
            <a:pPr algn="ctr"/>
            <a:fld id="{260E2A6B-A809-4840-BF14-8648BC0BDF87}" type="slidenum">
              <a:rPr lang="id-ID" sz="1000" b="0" smtClean="0">
                <a:solidFill>
                  <a:schemeClr val="bg2">
                    <a:lumMod val="50000"/>
                  </a:schemeClr>
                </a:solidFill>
                <a:latin typeface="Segoe UI" panose="020B0502040204020203" pitchFamily="34" charset="0"/>
                <a:cs typeface="Segoe UI" panose="020B0502040204020203" pitchFamily="34" charset="0"/>
              </a:rPr>
              <a:pPr algn="ctr"/>
              <a:t>‹#›</a:t>
            </a:fld>
            <a:endParaRPr lang="id-ID" sz="1000" b="0" dirty="0">
              <a:solidFill>
                <a:schemeClr val="bg2">
                  <a:lumMod val="50000"/>
                </a:schemeClr>
              </a:solidFill>
              <a:latin typeface="Segoe UI" panose="020B0502040204020203"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4EBB91C1-F9FD-4307-93FD-2848DFE37F22}"/>
              </a:ext>
            </a:extLst>
          </p:cNvPr>
          <p:cNvGrpSpPr/>
          <p:nvPr/>
        </p:nvGrpSpPr>
        <p:grpSpPr>
          <a:xfrm>
            <a:off x="11607666" y="6278252"/>
            <a:ext cx="584333" cy="228597"/>
            <a:chOff x="11590461" y="6343172"/>
            <a:chExt cx="584333" cy="228597"/>
          </a:xfrm>
        </p:grpSpPr>
        <p:sp>
          <p:nvSpPr>
            <p:cNvPr id="12" name="Rectangle 11">
              <a:extLst>
                <a:ext uri="{FF2B5EF4-FFF2-40B4-BE49-F238E27FC236}">
                  <a16:creationId xmlns:a16="http://schemas.microsoft.com/office/drawing/2014/main" id="{3C809EDD-9624-410A-98F0-A472F66348D8}"/>
                </a:ext>
              </a:extLst>
            </p:cNvPr>
            <p:cNvSpPr/>
            <p:nvPr/>
          </p:nvSpPr>
          <p:spPr>
            <a:xfrm flipH="1">
              <a:off x="12031010" y="6526047"/>
              <a:ext cx="142876" cy="45722"/>
            </a:xfrm>
            <a:prstGeom prst="rect">
              <a:avLst/>
            </a:prstGeom>
            <a:solidFill>
              <a:srgbClr val="29B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3" name="Rectangle 12">
              <a:extLst>
                <a:ext uri="{FF2B5EF4-FFF2-40B4-BE49-F238E27FC236}">
                  <a16:creationId xmlns:a16="http://schemas.microsoft.com/office/drawing/2014/main" id="{71B058E2-89D0-42A5-8EBF-BF0478FA6647}"/>
                </a:ext>
              </a:extLst>
            </p:cNvPr>
            <p:cNvSpPr/>
            <p:nvPr/>
          </p:nvSpPr>
          <p:spPr>
            <a:xfrm flipH="1">
              <a:off x="11888558" y="6434611"/>
              <a:ext cx="285328" cy="45719"/>
            </a:xfrm>
            <a:prstGeom prst="rect">
              <a:avLst/>
            </a:prstGeom>
            <a:solidFill>
              <a:srgbClr val="A0CC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4" name="Rectangle 13">
              <a:extLst>
                <a:ext uri="{FF2B5EF4-FFF2-40B4-BE49-F238E27FC236}">
                  <a16:creationId xmlns:a16="http://schemas.microsoft.com/office/drawing/2014/main" id="{4FCEBD57-4F3B-45B0-B3FC-4CA374020CE5}"/>
                </a:ext>
              </a:extLst>
            </p:cNvPr>
            <p:cNvSpPr/>
            <p:nvPr/>
          </p:nvSpPr>
          <p:spPr>
            <a:xfrm flipH="1">
              <a:off x="12013079" y="6343172"/>
              <a:ext cx="161715" cy="45719"/>
            </a:xfrm>
            <a:prstGeom prst="rect">
              <a:avLst/>
            </a:prstGeom>
            <a:solidFill>
              <a:srgbClr val="2BB6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5" name="Rectangle 14">
              <a:extLst>
                <a:ext uri="{FF2B5EF4-FFF2-40B4-BE49-F238E27FC236}">
                  <a16:creationId xmlns:a16="http://schemas.microsoft.com/office/drawing/2014/main" id="{C96C2F4B-BC9F-44C9-AAF5-B5AE492D8F38}"/>
                </a:ext>
              </a:extLst>
            </p:cNvPr>
            <p:cNvSpPr/>
            <p:nvPr/>
          </p:nvSpPr>
          <p:spPr>
            <a:xfrm flipH="1">
              <a:off x="11682033" y="6343173"/>
              <a:ext cx="285328" cy="45719"/>
            </a:xfrm>
            <a:prstGeom prst="rect">
              <a:avLst/>
            </a:prstGeom>
            <a:solidFill>
              <a:srgbClr val="2BB6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Rectangle 15">
              <a:extLst>
                <a:ext uri="{FF2B5EF4-FFF2-40B4-BE49-F238E27FC236}">
                  <a16:creationId xmlns:a16="http://schemas.microsoft.com/office/drawing/2014/main" id="{AB62E8D5-3BD1-4BE0-8926-B1B57E942B88}"/>
                </a:ext>
              </a:extLst>
            </p:cNvPr>
            <p:cNvSpPr/>
            <p:nvPr/>
          </p:nvSpPr>
          <p:spPr>
            <a:xfrm rot="5400000" flipH="1">
              <a:off x="11590461" y="6343172"/>
              <a:ext cx="45719" cy="45719"/>
            </a:xfrm>
            <a:prstGeom prst="rect">
              <a:avLst/>
            </a:prstGeom>
            <a:solidFill>
              <a:srgbClr val="2BB6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7" name="Rectangle 16">
              <a:extLst>
                <a:ext uri="{FF2B5EF4-FFF2-40B4-BE49-F238E27FC236}">
                  <a16:creationId xmlns:a16="http://schemas.microsoft.com/office/drawing/2014/main" id="{0067075D-FF12-4839-8507-72B3FBD6ACFE}"/>
                </a:ext>
              </a:extLst>
            </p:cNvPr>
            <p:cNvSpPr/>
            <p:nvPr/>
          </p:nvSpPr>
          <p:spPr>
            <a:xfrm rot="5400000" flipH="1">
              <a:off x="11939566" y="6526048"/>
              <a:ext cx="45719" cy="45719"/>
            </a:xfrm>
            <a:prstGeom prst="rect">
              <a:avLst/>
            </a:prstGeom>
            <a:solidFill>
              <a:srgbClr val="29B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8" name="Rectangle 17">
              <a:extLst>
                <a:ext uri="{FF2B5EF4-FFF2-40B4-BE49-F238E27FC236}">
                  <a16:creationId xmlns:a16="http://schemas.microsoft.com/office/drawing/2014/main" id="{36D8B8F2-1560-4DE3-89B7-EE2D7A7C1139}"/>
                </a:ext>
              </a:extLst>
            </p:cNvPr>
            <p:cNvSpPr/>
            <p:nvPr/>
          </p:nvSpPr>
          <p:spPr>
            <a:xfrm rot="5400000" flipH="1">
              <a:off x="11796798" y="6434611"/>
              <a:ext cx="45719" cy="45719"/>
            </a:xfrm>
            <a:prstGeom prst="rect">
              <a:avLst/>
            </a:prstGeom>
            <a:solidFill>
              <a:srgbClr val="A0CC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9" name="Title Placeholder 1">
            <a:extLst>
              <a:ext uri="{FF2B5EF4-FFF2-40B4-BE49-F238E27FC236}">
                <a16:creationId xmlns:a16="http://schemas.microsoft.com/office/drawing/2014/main" id="{6EA2F5A5-1ACC-4242-9F84-97C29F88A813}"/>
              </a:ext>
            </a:extLst>
          </p:cNvPr>
          <p:cNvSpPr>
            <a:spLocks noGrp="1"/>
          </p:cNvSpPr>
          <p:nvPr>
            <p:ph type="title"/>
          </p:nvPr>
        </p:nvSpPr>
        <p:spPr>
          <a:xfrm>
            <a:off x="300680" y="266271"/>
            <a:ext cx="10499125" cy="506026"/>
          </a:xfrm>
          <a:prstGeom prst="rect">
            <a:avLst/>
          </a:prstGeom>
        </p:spPr>
        <p:txBody>
          <a:bodyPr vert="horz" lIns="91440" tIns="45720" rIns="91440" bIns="45720" rtlCol="0" anchor="t">
            <a:noAutofit/>
          </a:bodyPr>
          <a:lstStyle/>
          <a:p>
            <a:pPr lvl="0"/>
            <a:r>
              <a:rPr lang="en-US" dirty="0"/>
              <a:t>Click to edit Master title</a:t>
            </a:r>
            <a:endParaRPr lang="en-IN" dirty="0"/>
          </a:p>
        </p:txBody>
      </p:sp>
    </p:spTree>
    <p:extLst>
      <p:ext uri="{BB962C8B-B14F-4D97-AF65-F5344CB8AC3E}">
        <p14:creationId xmlns:p14="http://schemas.microsoft.com/office/powerpoint/2010/main" val="30430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lang="en-IN" sz="3200" kern="1200" dirty="0">
          <a:solidFill>
            <a:schemeClr val="tx1">
              <a:lumMod val="95000"/>
              <a:lumOff val="5000"/>
            </a:schemeClr>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9.xm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hyperlink" Target="https://www.linkedin.com/in/gonca-latif-schmitt-2755b45/" TargetMode="External"/><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9.xml"/><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linkedin.com/in/sergio-zanatti-7903385/?originalSubdomain=sg" TargetMode="External"/><Relationship Id="rId5" Type="http://schemas.openxmlformats.org/officeDocument/2006/relationships/hyperlink" Target="https://www.linkedin.com/in/mikecorbat/" TargetMode="External"/><Relationship Id="rId4" Type="http://schemas.openxmlformats.org/officeDocument/2006/relationships/hyperlink" Target="https://www.linkedin.com/in/silas-findley-7213013/?originalSubdomain=uk"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hyperlink" Target="https://www.linkedin.com/in/sergio-zanatti-7903385/?originalSubdomain=sg"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linkedin.com/in/mikecorba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20.xml"/><Relationship Id="rId2"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FA337AD-9991-4EEF-AB80-573C793535D1}"/>
              </a:ext>
            </a:extLst>
          </p:cNvPr>
          <p:cNvGrpSpPr/>
          <p:nvPr/>
        </p:nvGrpSpPr>
        <p:grpSpPr>
          <a:xfrm>
            <a:off x="0" y="0"/>
            <a:ext cx="12192000" cy="6858000"/>
            <a:chOff x="0" y="-7144"/>
            <a:chExt cx="12192000" cy="6858000"/>
          </a:xfrm>
        </p:grpSpPr>
        <p:sp>
          <p:nvSpPr>
            <p:cNvPr id="13" name="Rectangle 12">
              <a:extLst>
                <a:ext uri="{FF2B5EF4-FFF2-40B4-BE49-F238E27FC236}">
                  <a16:creationId xmlns:a16="http://schemas.microsoft.com/office/drawing/2014/main" id="{605B539B-FE77-4DA3-89C4-0D65DDA7DD7B}"/>
                </a:ext>
              </a:extLst>
            </p:cNvPr>
            <p:cNvSpPr/>
            <p:nvPr/>
          </p:nvSpPr>
          <p:spPr>
            <a:xfrm>
              <a:off x="0" y="-7144"/>
              <a:ext cx="70104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1C46976-F71C-423E-ADF3-015D219A7173}"/>
                </a:ext>
              </a:extLst>
            </p:cNvPr>
            <p:cNvSpPr/>
            <p:nvPr/>
          </p:nvSpPr>
          <p:spPr>
            <a:xfrm>
              <a:off x="7010400" y="-7144"/>
              <a:ext cx="5181600" cy="300989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2F37C78-7CFE-4CA1-976F-11C06042582F}"/>
                </a:ext>
              </a:extLst>
            </p:cNvPr>
            <p:cNvSpPr/>
            <p:nvPr/>
          </p:nvSpPr>
          <p:spPr>
            <a:xfrm>
              <a:off x="7010400" y="3002754"/>
              <a:ext cx="5181600" cy="38481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ubtitle 2">
            <a:extLst>
              <a:ext uri="{FF2B5EF4-FFF2-40B4-BE49-F238E27FC236}">
                <a16:creationId xmlns:a16="http://schemas.microsoft.com/office/drawing/2014/main" id="{8F5CF94F-615F-4208-BA82-15E0F6CB7118}"/>
              </a:ext>
            </a:extLst>
          </p:cNvPr>
          <p:cNvSpPr>
            <a:spLocks noGrp="1"/>
          </p:cNvSpPr>
          <p:nvPr>
            <p:ph type="subTitle" idx="1"/>
          </p:nvPr>
        </p:nvSpPr>
        <p:spPr>
          <a:xfrm>
            <a:off x="7225900" y="3941053"/>
            <a:ext cx="5181600" cy="1011835"/>
          </a:xfrm>
        </p:spPr>
        <p:txBody>
          <a:bodyPr>
            <a:noAutofit/>
          </a:bodyPr>
          <a:lstStyle/>
          <a:p>
            <a:pPr algn="l">
              <a:lnSpc>
                <a:spcPct val="110000"/>
              </a:lnSpc>
            </a:pPr>
            <a:r>
              <a:rPr lang="en-IN" sz="4400" dirty="0">
                <a:solidFill>
                  <a:schemeClr val="bg1"/>
                </a:solidFill>
              </a:rPr>
              <a:t>E Account intel</a:t>
            </a:r>
          </a:p>
          <a:p>
            <a:pPr algn="l">
              <a:lnSpc>
                <a:spcPct val="110000"/>
              </a:lnSpc>
            </a:pPr>
            <a:r>
              <a:rPr lang="en-IN" sz="4400" dirty="0">
                <a:solidFill>
                  <a:schemeClr val="bg1"/>
                </a:solidFill>
              </a:rPr>
              <a:t>Citibank</a:t>
            </a:r>
            <a:br>
              <a:rPr lang="en-IN" sz="4400" dirty="0">
                <a:solidFill>
                  <a:schemeClr val="bg1"/>
                </a:solidFill>
              </a:rPr>
            </a:br>
            <a:r>
              <a:rPr lang="en-IN" sz="3200" dirty="0">
                <a:solidFill>
                  <a:schemeClr val="bg1"/>
                </a:solidFill>
              </a:rPr>
              <a:t>8</a:t>
            </a:r>
            <a:r>
              <a:rPr lang="en-IN" sz="3200" baseline="30000" dirty="0">
                <a:solidFill>
                  <a:schemeClr val="bg1"/>
                </a:solidFill>
              </a:rPr>
              <a:t>th</a:t>
            </a:r>
            <a:r>
              <a:rPr lang="en-IN" sz="3200" dirty="0">
                <a:solidFill>
                  <a:schemeClr val="bg1"/>
                </a:solidFill>
              </a:rPr>
              <a:t> Jan 2021</a:t>
            </a:r>
            <a:endParaRPr lang="en-IN" sz="4400" dirty="0">
              <a:solidFill>
                <a:schemeClr val="bg1"/>
              </a:solidFill>
            </a:endParaRPr>
          </a:p>
        </p:txBody>
      </p:sp>
      <p:pic>
        <p:nvPicPr>
          <p:cNvPr id="10" name="Picture 9">
            <a:extLst>
              <a:ext uri="{FF2B5EF4-FFF2-40B4-BE49-F238E27FC236}">
                <a16:creationId xmlns:a16="http://schemas.microsoft.com/office/drawing/2014/main" id="{2F5B3AE6-07B8-471D-B542-7C330F13067A}"/>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4722" r="4444" b="13056"/>
          <a:stretch/>
        </p:blipFill>
        <p:spPr>
          <a:xfrm>
            <a:off x="0" y="221250"/>
            <a:ext cx="6794900" cy="6503987"/>
          </a:xfrm>
          <a:prstGeom prst="rect">
            <a:avLst/>
          </a:prstGeom>
        </p:spPr>
      </p:pic>
      <p:pic>
        <p:nvPicPr>
          <p:cNvPr id="6146" name="Picture 2" descr="Image result for bridgei2i logo">
            <a:extLst>
              <a:ext uri="{FF2B5EF4-FFF2-40B4-BE49-F238E27FC236}">
                <a16:creationId xmlns:a16="http://schemas.microsoft.com/office/drawing/2014/main" id="{91DACF3C-C7D4-4280-A687-B38B0069B29B}"/>
              </a:ext>
            </a:extLst>
          </p:cNvPr>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10042376" y="-257754"/>
            <a:ext cx="2298159" cy="1624885"/>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3">
            <a:extLst>
              <a:ext uri="{FF2B5EF4-FFF2-40B4-BE49-F238E27FC236}">
                <a16:creationId xmlns:a16="http://schemas.microsoft.com/office/drawing/2014/main" id="{9C7D7EFC-4177-4860-826F-A16DFAF5BFA2}"/>
              </a:ext>
            </a:extLst>
          </p:cNvPr>
          <p:cNvSpPr txBox="1">
            <a:spLocks/>
          </p:cNvSpPr>
          <p:nvPr/>
        </p:nvSpPr>
        <p:spPr>
          <a:xfrm>
            <a:off x="7010400" y="5884043"/>
            <a:ext cx="3372466" cy="7203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N" dirty="0">
              <a:solidFill>
                <a:schemeClr val="bg1"/>
              </a:solidFill>
            </a:endParaRPr>
          </a:p>
        </p:txBody>
      </p:sp>
    </p:spTree>
    <p:extLst>
      <p:ext uri="{BB962C8B-B14F-4D97-AF65-F5344CB8AC3E}">
        <p14:creationId xmlns:p14="http://schemas.microsoft.com/office/powerpoint/2010/main" val="416920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5A9D-3122-4BC0-AAB1-0726E74222F4}"/>
              </a:ext>
            </a:extLst>
          </p:cNvPr>
          <p:cNvSpPr>
            <a:spLocks noGrp="1"/>
          </p:cNvSpPr>
          <p:nvPr>
            <p:ph type="ctrTitle"/>
          </p:nvPr>
        </p:nvSpPr>
        <p:spPr>
          <a:xfrm>
            <a:off x="1524000" y="0"/>
            <a:ext cx="9144000" cy="665981"/>
          </a:xfrm>
        </p:spPr>
        <p:txBody>
          <a:bodyPr/>
          <a:lstStyle/>
          <a:p>
            <a:pPr algn="l"/>
            <a:r>
              <a:rPr lang="en-US" sz="3200" dirty="0">
                <a:latin typeface="+mj-lt"/>
              </a:rPr>
              <a:t>Business overview </a:t>
            </a:r>
            <a:endParaRPr lang="en-IN" sz="3200" dirty="0">
              <a:latin typeface="+mj-lt"/>
            </a:endParaRPr>
          </a:p>
        </p:txBody>
      </p:sp>
      <p:sp>
        <p:nvSpPr>
          <p:cNvPr id="3" name="Subtitle 2">
            <a:extLst>
              <a:ext uri="{FF2B5EF4-FFF2-40B4-BE49-F238E27FC236}">
                <a16:creationId xmlns:a16="http://schemas.microsoft.com/office/drawing/2014/main" id="{00CED10D-118B-483B-A48D-C8517A923B15}"/>
              </a:ext>
            </a:extLst>
          </p:cNvPr>
          <p:cNvSpPr>
            <a:spLocks noGrp="1"/>
          </p:cNvSpPr>
          <p:nvPr>
            <p:ph type="subTitle" idx="1"/>
          </p:nvPr>
        </p:nvSpPr>
        <p:spPr>
          <a:xfrm>
            <a:off x="0" y="812070"/>
            <a:ext cx="12192000" cy="2446835"/>
          </a:xfrm>
        </p:spPr>
        <p:txBody>
          <a:bodyPr>
            <a:noAutofit/>
          </a:bodyPr>
          <a:lstStyle/>
          <a:p>
            <a:pPr marL="176213" indent="-176213" algn="l">
              <a:lnSpc>
                <a:spcPct val="100000"/>
              </a:lnSpc>
              <a:spcBef>
                <a:spcPts val="600"/>
              </a:spcBef>
              <a:buFont typeface="Wingdings" panose="05000000000000000000" pitchFamily="2" charset="2"/>
              <a:buChar char="§"/>
            </a:pPr>
            <a:r>
              <a:rPr lang="en-US" sz="1400" b="1" dirty="0"/>
              <a:t>Citigroup </a:t>
            </a:r>
            <a:r>
              <a:rPr lang="en-US" sz="1400" dirty="0"/>
              <a:t>is a multinational investment bank and financial services corporation that was formed by the merger of Citicorp and Travelers Group in 1998. The Travelers was subsequently spun off from the company in 2002.</a:t>
            </a:r>
            <a:endParaRPr lang="en-US" sz="1400" b="1" dirty="0"/>
          </a:p>
          <a:p>
            <a:pPr marL="176213" indent="-176213" algn="l">
              <a:lnSpc>
                <a:spcPct val="100000"/>
              </a:lnSpc>
              <a:spcBef>
                <a:spcPts val="600"/>
              </a:spcBef>
              <a:buFont typeface="Wingdings" panose="05000000000000000000" pitchFamily="2" charset="2"/>
              <a:buChar char="§"/>
            </a:pPr>
            <a:r>
              <a:rPr lang="en-US" sz="1400" b="1" dirty="0"/>
              <a:t>Citibank </a:t>
            </a:r>
            <a:r>
              <a:rPr lang="en-US" sz="1400" dirty="0"/>
              <a:t>is the consumer division of financial services multinational Citigroup. </a:t>
            </a:r>
            <a:endParaRPr lang="en-US" sz="1400" b="1" dirty="0"/>
          </a:p>
          <a:p>
            <a:pPr marL="176213" indent="-176213" algn="l">
              <a:lnSpc>
                <a:spcPct val="100000"/>
              </a:lnSpc>
              <a:spcBef>
                <a:spcPts val="600"/>
              </a:spcBef>
              <a:buFont typeface="Wingdings" panose="05000000000000000000" pitchFamily="2" charset="2"/>
              <a:buChar char="§"/>
            </a:pPr>
            <a:r>
              <a:rPr lang="en-US" sz="1400" dirty="0"/>
              <a:t>For the purpose of management reporting, Citigroup operates in </a:t>
            </a:r>
            <a:r>
              <a:rPr lang="en-US" sz="1400" b="1" dirty="0"/>
              <a:t>three segments</a:t>
            </a:r>
            <a:r>
              <a:rPr lang="en-US" sz="1400" dirty="0"/>
              <a:t>: 1) Global Consumer Banking (GCB), 2) Institutional Clients Group (ICG), and 3) Corporate / Other </a:t>
            </a:r>
          </a:p>
          <a:p>
            <a:pPr marL="176213" indent="-176213" algn="l">
              <a:lnSpc>
                <a:spcPct val="100000"/>
              </a:lnSpc>
              <a:spcBef>
                <a:spcPts val="600"/>
              </a:spcBef>
              <a:buFont typeface="Wingdings" panose="05000000000000000000" pitchFamily="2" charset="2"/>
              <a:buChar char="§"/>
            </a:pPr>
            <a:r>
              <a:rPr lang="en-US" sz="1400" b="1" dirty="0"/>
              <a:t>Global Consumer Banking (GCB)</a:t>
            </a:r>
            <a:r>
              <a:rPr lang="en-US" sz="1400" dirty="0"/>
              <a:t> has </a:t>
            </a:r>
            <a:r>
              <a:rPr lang="en-US" sz="1400" b="1" dirty="0"/>
              <a:t>two revenue streams</a:t>
            </a:r>
            <a:r>
              <a:rPr lang="en-US" sz="1400" dirty="0"/>
              <a:t>: 1) Retail Banking, 2) Cards</a:t>
            </a:r>
            <a:endParaRPr lang="en-US" sz="1400" b="1" dirty="0"/>
          </a:p>
          <a:p>
            <a:pPr marL="176213" indent="-176213" algn="l">
              <a:lnSpc>
                <a:spcPct val="100000"/>
              </a:lnSpc>
              <a:spcBef>
                <a:spcPts val="600"/>
              </a:spcBef>
              <a:buFont typeface="Wingdings" panose="05000000000000000000" pitchFamily="2" charset="2"/>
              <a:buChar char="§"/>
            </a:pPr>
            <a:r>
              <a:rPr lang="en-US" sz="1400" b="1" dirty="0"/>
              <a:t>Headquarters: </a:t>
            </a:r>
            <a:r>
              <a:rPr lang="en-US" sz="1400" dirty="0"/>
              <a:t>New York City, USA</a:t>
            </a:r>
          </a:p>
          <a:p>
            <a:pPr marL="176213" indent="-176213" algn="l">
              <a:lnSpc>
                <a:spcPct val="100000"/>
              </a:lnSpc>
              <a:spcBef>
                <a:spcPts val="600"/>
              </a:spcBef>
              <a:buFont typeface="Wingdings" panose="05000000000000000000" pitchFamily="2" charset="2"/>
              <a:buChar char="§"/>
            </a:pPr>
            <a:r>
              <a:rPr lang="en-US" sz="1400" b="1" dirty="0"/>
              <a:t>Founded:</a:t>
            </a:r>
            <a:r>
              <a:rPr lang="en-US" sz="1400" dirty="0"/>
              <a:t> 1812</a:t>
            </a:r>
          </a:p>
          <a:p>
            <a:pPr marL="176213" indent="-176213" algn="l">
              <a:lnSpc>
                <a:spcPct val="100000"/>
              </a:lnSpc>
              <a:spcBef>
                <a:spcPts val="600"/>
              </a:spcBef>
              <a:buFont typeface="Wingdings" panose="05000000000000000000" pitchFamily="2" charset="2"/>
              <a:buChar char="§"/>
            </a:pPr>
            <a:r>
              <a:rPr lang="en-US" sz="1400" b="1" dirty="0"/>
              <a:t>Employees:</a:t>
            </a:r>
            <a:r>
              <a:rPr lang="en-US" sz="1400" dirty="0"/>
              <a:t> ~ 200,000 as of 31</a:t>
            </a:r>
            <a:r>
              <a:rPr lang="en-US" sz="1400" baseline="30000" dirty="0"/>
              <a:t>st</a:t>
            </a:r>
            <a:r>
              <a:rPr lang="en-US" sz="1400" dirty="0"/>
              <a:t> December 2019 (2019 Annual Report)</a:t>
            </a:r>
          </a:p>
        </p:txBody>
      </p:sp>
      <p:sp>
        <p:nvSpPr>
          <p:cNvPr id="34" name="Arrow: Left 33">
            <a:hlinkClick r:id="rId3" action="ppaction://hlinksldjump"/>
            <a:extLst>
              <a:ext uri="{FF2B5EF4-FFF2-40B4-BE49-F238E27FC236}">
                <a16:creationId xmlns:a16="http://schemas.microsoft.com/office/drawing/2014/main" id="{EEB5A701-AB4A-4492-B8EE-F0D33D016616}"/>
              </a:ext>
            </a:extLst>
          </p:cNvPr>
          <p:cNvSpPr/>
          <p:nvPr/>
        </p:nvSpPr>
        <p:spPr>
          <a:xfrm>
            <a:off x="10233051" y="400159"/>
            <a:ext cx="544981" cy="298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sz="1100" dirty="0">
              <a:solidFill>
                <a:schemeClr val="bg1"/>
              </a:solidFill>
            </a:endParaRPr>
          </a:p>
        </p:txBody>
      </p:sp>
      <p:pic>
        <p:nvPicPr>
          <p:cNvPr id="1026" name="Picture 2" descr="Citi logo | Logok">
            <a:extLst>
              <a:ext uri="{FF2B5EF4-FFF2-40B4-BE49-F238E27FC236}">
                <a16:creationId xmlns:a16="http://schemas.microsoft.com/office/drawing/2014/main" id="{3D9639E0-19E2-41FC-B2B5-F7B5F868B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84154"/>
            <a:ext cx="1276350" cy="95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Chart 15">
            <a:extLst>
              <a:ext uri="{FF2B5EF4-FFF2-40B4-BE49-F238E27FC236}">
                <a16:creationId xmlns:a16="http://schemas.microsoft.com/office/drawing/2014/main" id="{A00F6D7E-B4A5-4567-A13D-5E76ED9A261F}"/>
              </a:ext>
            </a:extLst>
          </p:cNvPr>
          <p:cNvGraphicFramePr>
            <a:graphicFrameLocks/>
          </p:cNvGraphicFramePr>
          <p:nvPr/>
        </p:nvGraphicFramePr>
        <p:xfrm>
          <a:off x="4961827" y="3465537"/>
          <a:ext cx="3461657"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31441618-029D-4467-86CF-43D871CACC36}"/>
              </a:ext>
            </a:extLst>
          </p:cNvPr>
          <p:cNvGraphicFramePr>
            <a:graphicFrameLocks/>
          </p:cNvGraphicFramePr>
          <p:nvPr/>
        </p:nvGraphicFramePr>
        <p:xfrm>
          <a:off x="8977085" y="3466034"/>
          <a:ext cx="3033485"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C8B2AD99-29A7-40CD-9AD6-4E8FA37626F9}"/>
              </a:ext>
            </a:extLst>
          </p:cNvPr>
          <p:cNvGraphicFramePr>
            <a:graphicFrameLocks/>
          </p:cNvGraphicFramePr>
          <p:nvPr/>
        </p:nvGraphicFramePr>
        <p:xfrm>
          <a:off x="276801" y="3465537"/>
          <a:ext cx="4408226"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10" name="Subtitle 2">
            <a:extLst>
              <a:ext uri="{FF2B5EF4-FFF2-40B4-BE49-F238E27FC236}">
                <a16:creationId xmlns:a16="http://schemas.microsoft.com/office/drawing/2014/main" id="{D8FE1D6E-62BB-474A-8DE8-9EE5816B696A}"/>
              </a:ext>
            </a:extLst>
          </p:cNvPr>
          <p:cNvSpPr txBox="1">
            <a:spLocks/>
          </p:cNvSpPr>
          <p:nvPr/>
        </p:nvSpPr>
        <p:spPr>
          <a:xfrm>
            <a:off x="570802" y="6279778"/>
            <a:ext cx="9319349" cy="2711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pPr>
            <a:r>
              <a:rPr lang="en-US" sz="1050" dirty="0"/>
              <a:t>Note: The financial metrics are based on the 2019 Annual Report. Citi will be announcing its year end results on the 15</a:t>
            </a:r>
            <a:r>
              <a:rPr lang="en-US" sz="1050" baseline="30000" dirty="0"/>
              <a:t>th</a:t>
            </a:r>
            <a:r>
              <a:rPr lang="en-US" sz="1050" dirty="0"/>
              <a:t> of Jan, 2021.</a:t>
            </a:r>
          </a:p>
        </p:txBody>
      </p:sp>
    </p:spTree>
    <p:extLst>
      <p:ext uri="{BB962C8B-B14F-4D97-AF65-F5344CB8AC3E}">
        <p14:creationId xmlns:p14="http://schemas.microsoft.com/office/powerpoint/2010/main" val="99025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5A9D-3122-4BC0-AAB1-0726E74222F4}"/>
              </a:ext>
            </a:extLst>
          </p:cNvPr>
          <p:cNvSpPr>
            <a:spLocks noGrp="1"/>
          </p:cNvSpPr>
          <p:nvPr>
            <p:ph type="ctrTitle"/>
          </p:nvPr>
        </p:nvSpPr>
        <p:spPr>
          <a:xfrm>
            <a:off x="1524000" y="0"/>
            <a:ext cx="9144000" cy="665981"/>
          </a:xfrm>
        </p:spPr>
        <p:txBody>
          <a:bodyPr/>
          <a:lstStyle/>
          <a:p>
            <a:pPr algn="l"/>
            <a:r>
              <a:rPr lang="en-US" sz="3200" dirty="0">
                <a:latin typeface="+mj-lt"/>
              </a:rPr>
              <a:t>Operating segments</a:t>
            </a:r>
            <a:endParaRPr lang="en-IN" sz="3200" dirty="0">
              <a:latin typeface="+mj-lt"/>
            </a:endParaRPr>
          </a:p>
        </p:txBody>
      </p:sp>
      <p:sp>
        <p:nvSpPr>
          <p:cNvPr id="34" name="Arrow: Left 33">
            <a:hlinkClick r:id="rId3" action="ppaction://hlinksldjump"/>
            <a:extLst>
              <a:ext uri="{FF2B5EF4-FFF2-40B4-BE49-F238E27FC236}">
                <a16:creationId xmlns:a16="http://schemas.microsoft.com/office/drawing/2014/main" id="{EEB5A701-AB4A-4492-B8EE-F0D33D016616}"/>
              </a:ext>
            </a:extLst>
          </p:cNvPr>
          <p:cNvSpPr/>
          <p:nvPr/>
        </p:nvSpPr>
        <p:spPr>
          <a:xfrm>
            <a:off x="10233051" y="400159"/>
            <a:ext cx="544981" cy="298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sz="1100" dirty="0">
              <a:solidFill>
                <a:schemeClr val="bg1"/>
              </a:solidFill>
            </a:endParaRPr>
          </a:p>
        </p:txBody>
      </p:sp>
      <p:pic>
        <p:nvPicPr>
          <p:cNvPr id="15" name="Picture 2" descr="Citi logo | Logok">
            <a:extLst>
              <a:ext uri="{FF2B5EF4-FFF2-40B4-BE49-F238E27FC236}">
                <a16:creationId xmlns:a16="http://schemas.microsoft.com/office/drawing/2014/main" id="{31D7AEB5-CDF1-44B2-9169-EE8D6CEB1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84154"/>
            <a:ext cx="1276350" cy="957263"/>
          </a:xfrm>
          <a:prstGeom prst="rect">
            <a:avLst/>
          </a:prstGeom>
          <a:noFill/>
          <a:extLst>
            <a:ext uri="{909E8E84-426E-40DD-AFC4-6F175D3DCCD1}">
              <a14:hiddenFill xmlns:a14="http://schemas.microsoft.com/office/drawing/2010/main">
                <a:solidFill>
                  <a:srgbClr val="FFFFFF"/>
                </a:solidFill>
              </a14:hiddenFill>
            </a:ext>
          </a:extLst>
        </p:spPr>
      </p:pic>
      <p:sp>
        <p:nvSpPr>
          <p:cNvPr id="23" name="Subtitle 2">
            <a:extLst>
              <a:ext uri="{FF2B5EF4-FFF2-40B4-BE49-F238E27FC236}">
                <a16:creationId xmlns:a16="http://schemas.microsoft.com/office/drawing/2014/main" id="{463EFF53-B184-4CD2-BC33-F01124D44F12}"/>
              </a:ext>
            </a:extLst>
          </p:cNvPr>
          <p:cNvSpPr>
            <a:spLocks noGrp="1"/>
          </p:cNvSpPr>
          <p:nvPr>
            <p:ph type="subTitle" idx="1"/>
          </p:nvPr>
        </p:nvSpPr>
        <p:spPr>
          <a:xfrm>
            <a:off x="0" y="723385"/>
            <a:ext cx="12192000" cy="745493"/>
          </a:xfrm>
        </p:spPr>
        <p:txBody>
          <a:bodyPr>
            <a:noAutofit/>
          </a:bodyPr>
          <a:lstStyle/>
          <a:p>
            <a:pPr marL="174625" indent="-174625" algn="l">
              <a:lnSpc>
                <a:spcPct val="100000"/>
              </a:lnSpc>
              <a:spcBef>
                <a:spcPts val="600"/>
              </a:spcBef>
              <a:buFont typeface="Wingdings" panose="05000000000000000000" pitchFamily="2" charset="2"/>
              <a:buChar char="§"/>
            </a:pPr>
            <a:r>
              <a:rPr lang="en-US" sz="1400" dirty="0"/>
              <a:t>Citigroup  </a:t>
            </a:r>
            <a:r>
              <a:rPr lang="en-US" sz="1400" b="1" dirty="0"/>
              <a:t>operates via two main segments</a:t>
            </a:r>
            <a:r>
              <a:rPr lang="en-US" sz="1400" dirty="0"/>
              <a:t>: 1) Global Consumer Banking, and 2) Institutional Clients Group, with the remaining operations in Corporate / Other.</a:t>
            </a:r>
          </a:p>
          <a:p>
            <a:pPr marL="174625" indent="-174625" algn="l">
              <a:lnSpc>
                <a:spcPct val="100000"/>
              </a:lnSpc>
              <a:spcBef>
                <a:spcPts val="600"/>
              </a:spcBef>
              <a:buFont typeface="Wingdings" panose="05000000000000000000" pitchFamily="2" charset="2"/>
              <a:buChar char="§"/>
            </a:pPr>
            <a:r>
              <a:rPr lang="en-US" sz="1400" dirty="0"/>
              <a:t>The presentation will solely focus on </a:t>
            </a:r>
            <a:r>
              <a:rPr lang="en-US" sz="1400" b="1" dirty="0"/>
              <a:t>Citigroup’s Global Consumer Banking</a:t>
            </a:r>
            <a:r>
              <a:rPr lang="en-US" sz="1400" dirty="0"/>
              <a:t>, the division </a:t>
            </a:r>
            <a:r>
              <a:rPr lang="en-US" sz="1400" b="1" dirty="0"/>
              <a:t>focused on Retail Banking</a:t>
            </a:r>
            <a:r>
              <a:rPr lang="en-US" sz="1400" dirty="0"/>
              <a:t>.</a:t>
            </a:r>
          </a:p>
        </p:txBody>
      </p:sp>
      <p:sp>
        <p:nvSpPr>
          <p:cNvPr id="33" name="Rectangle 32">
            <a:extLst>
              <a:ext uri="{FF2B5EF4-FFF2-40B4-BE49-F238E27FC236}">
                <a16:creationId xmlns:a16="http://schemas.microsoft.com/office/drawing/2014/main" id="{13A28E9B-F5D0-400C-8BD0-30D7AB2C82EC}"/>
              </a:ext>
            </a:extLst>
          </p:cNvPr>
          <p:cNvSpPr/>
          <p:nvPr/>
        </p:nvSpPr>
        <p:spPr>
          <a:xfrm>
            <a:off x="3831771" y="6457841"/>
            <a:ext cx="4383315" cy="400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2" name="Group 31">
            <a:extLst>
              <a:ext uri="{FF2B5EF4-FFF2-40B4-BE49-F238E27FC236}">
                <a16:creationId xmlns:a16="http://schemas.microsoft.com/office/drawing/2014/main" id="{12CEA6F5-E0CA-498E-AE2C-62E04BFD376F}"/>
              </a:ext>
            </a:extLst>
          </p:cNvPr>
          <p:cNvGrpSpPr/>
          <p:nvPr/>
        </p:nvGrpSpPr>
        <p:grpSpPr>
          <a:xfrm>
            <a:off x="2086901" y="1591321"/>
            <a:ext cx="8145198" cy="4695693"/>
            <a:chOff x="1948329" y="1465873"/>
            <a:chExt cx="8145198" cy="4695693"/>
          </a:xfrm>
          <a:solidFill>
            <a:schemeClr val="bg1"/>
          </a:solidFill>
        </p:grpSpPr>
        <p:pic>
          <p:nvPicPr>
            <p:cNvPr id="12290" name="Picture 2" descr="Citigroup - Wikipedia">
              <a:extLst>
                <a:ext uri="{FF2B5EF4-FFF2-40B4-BE49-F238E27FC236}">
                  <a16:creationId xmlns:a16="http://schemas.microsoft.com/office/drawing/2014/main" id="{722DF8F4-2AFC-41D0-BFF8-E5BE557B25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502" y="1465873"/>
              <a:ext cx="781652" cy="547837"/>
            </a:xfrm>
            <a:prstGeom prst="rect">
              <a:avLst/>
            </a:prstGeom>
            <a:grpFill/>
          </p:spPr>
        </p:pic>
        <p:sp>
          <p:nvSpPr>
            <p:cNvPr id="10" name="Rectangle 9">
              <a:extLst>
                <a:ext uri="{FF2B5EF4-FFF2-40B4-BE49-F238E27FC236}">
                  <a16:creationId xmlns:a16="http://schemas.microsoft.com/office/drawing/2014/main" id="{A7FEC8D0-FE1B-4F34-B740-119A42C05966}"/>
                </a:ext>
              </a:extLst>
            </p:cNvPr>
            <p:cNvSpPr/>
            <p:nvPr/>
          </p:nvSpPr>
          <p:spPr>
            <a:xfrm>
              <a:off x="1948329" y="3154214"/>
              <a:ext cx="2315708" cy="3007352"/>
            </a:xfrm>
            <a:prstGeom prst="rect">
              <a:avLst/>
            </a:prstGeom>
            <a:grp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6213" indent="-176213">
                <a:spcAft>
                  <a:spcPts val="400"/>
                </a:spcAft>
                <a:buFont typeface="Wingdings" panose="05000000000000000000" pitchFamily="2" charset="2"/>
                <a:buChar char="§"/>
              </a:pPr>
              <a:r>
                <a:rPr lang="en-US" sz="1200" dirty="0">
                  <a:solidFill>
                    <a:schemeClr val="tx2"/>
                  </a:solidFill>
                </a:rPr>
                <a:t>North America</a:t>
              </a:r>
            </a:p>
            <a:p>
              <a:pPr marL="176213" indent="-176213">
                <a:spcAft>
                  <a:spcPts val="400"/>
                </a:spcAft>
                <a:buFont typeface="Wingdings" panose="05000000000000000000" pitchFamily="2" charset="2"/>
                <a:buChar char="§"/>
              </a:pPr>
              <a:r>
                <a:rPr lang="en-IN" sz="1200" dirty="0">
                  <a:solidFill>
                    <a:schemeClr val="tx2"/>
                  </a:solidFill>
                </a:rPr>
                <a:t>Latin America</a:t>
              </a:r>
              <a:r>
                <a:rPr lang="en-IN" sz="1200" baseline="30000" dirty="0">
                  <a:solidFill>
                    <a:schemeClr val="tx2"/>
                  </a:solidFill>
                </a:rPr>
                <a:t>1</a:t>
              </a:r>
            </a:p>
            <a:p>
              <a:pPr marL="176213" indent="-176213">
                <a:spcAft>
                  <a:spcPts val="400"/>
                </a:spcAft>
                <a:buFont typeface="Wingdings" panose="05000000000000000000" pitchFamily="2" charset="2"/>
                <a:buChar char="§"/>
              </a:pPr>
              <a:r>
                <a:rPr lang="en-IN" sz="1200" dirty="0">
                  <a:solidFill>
                    <a:schemeClr val="tx2"/>
                  </a:solidFill>
                </a:rPr>
                <a:t>Asia</a:t>
              </a:r>
              <a:r>
                <a:rPr lang="en-IN" sz="1200" baseline="30000" dirty="0">
                  <a:solidFill>
                    <a:schemeClr val="tx2"/>
                  </a:solidFill>
                </a:rPr>
                <a:t>2</a:t>
              </a:r>
            </a:p>
            <a:p>
              <a:pPr>
                <a:spcAft>
                  <a:spcPts val="400"/>
                </a:spcAft>
              </a:pPr>
              <a:endParaRPr lang="en-IN" sz="1200" dirty="0">
                <a:solidFill>
                  <a:schemeClr val="tx2"/>
                </a:solidFill>
              </a:endParaRPr>
            </a:p>
            <a:p>
              <a:pPr>
                <a:spcAft>
                  <a:spcPts val="400"/>
                </a:spcAft>
              </a:pPr>
              <a:r>
                <a:rPr lang="en-IN" sz="1200" dirty="0">
                  <a:solidFill>
                    <a:schemeClr val="tx2"/>
                  </a:solidFill>
                </a:rPr>
                <a:t>Consisting of:</a:t>
              </a:r>
            </a:p>
            <a:p>
              <a:pPr marL="176213" indent="-176213">
                <a:spcAft>
                  <a:spcPts val="400"/>
                </a:spcAft>
                <a:buFont typeface="Wingdings" panose="05000000000000000000" pitchFamily="2" charset="2"/>
                <a:buChar char="§"/>
              </a:pPr>
              <a:r>
                <a:rPr lang="en-IN" sz="1200" dirty="0">
                  <a:solidFill>
                    <a:schemeClr val="tx2"/>
                  </a:solidFill>
                </a:rPr>
                <a:t>Retail banking and wealth management, including:</a:t>
              </a:r>
            </a:p>
            <a:p>
              <a:pPr marL="354013" lvl="1" indent="-177800">
                <a:spcAft>
                  <a:spcPts val="400"/>
                </a:spcAft>
                <a:buFont typeface="Wingdings" panose="05000000000000000000" pitchFamily="2" charset="2"/>
                <a:buChar char="§"/>
              </a:pPr>
              <a:r>
                <a:rPr lang="en-IN" sz="1200" dirty="0">
                  <a:solidFill>
                    <a:schemeClr val="tx2"/>
                  </a:solidFill>
                </a:rPr>
                <a:t>Resident real estate</a:t>
              </a:r>
            </a:p>
            <a:p>
              <a:pPr marL="354013" lvl="1" indent="-177800">
                <a:spcAft>
                  <a:spcPts val="400"/>
                </a:spcAft>
                <a:buFont typeface="Wingdings" panose="05000000000000000000" pitchFamily="2" charset="2"/>
                <a:buChar char="§"/>
              </a:pPr>
              <a:r>
                <a:rPr lang="en-IN" sz="1200" dirty="0">
                  <a:solidFill>
                    <a:schemeClr val="tx2"/>
                  </a:solidFill>
                </a:rPr>
                <a:t>Small business banking</a:t>
              </a:r>
            </a:p>
            <a:p>
              <a:pPr indent="-195262">
                <a:spcAft>
                  <a:spcPts val="400"/>
                </a:spcAft>
                <a:buFont typeface="Wingdings" panose="05000000000000000000" pitchFamily="2" charset="2"/>
                <a:buChar char="§"/>
              </a:pPr>
              <a:r>
                <a:rPr lang="en-IN" sz="1200" dirty="0">
                  <a:solidFill>
                    <a:schemeClr val="tx2"/>
                  </a:solidFill>
                </a:rPr>
                <a:t>Citi-branded cards in all regions</a:t>
              </a:r>
            </a:p>
            <a:p>
              <a:pPr indent="-195262">
                <a:spcAft>
                  <a:spcPts val="400"/>
                </a:spcAft>
                <a:buFont typeface="Wingdings" panose="05000000000000000000" pitchFamily="2" charset="2"/>
                <a:buChar char="§"/>
              </a:pPr>
              <a:r>
                <a:rPr lang="en-IN" sz="1200" dirty="0">
                  <a:solidFill>
                    <a:schemeClr val="tx2"/>
                  </a:solidFill>
                </a:rPr>
                <a:t>Retail services in North America </a:t>
              </a:r>
            </a:p>
          </p:txBody>
        </p:sp>
        <p:sp>
          <p:nvSpPr>
            <p:cNvPr id="19" name="Rectangle 18">
              <a:extLst>
                <a:ext uri="{FF2B5EF4-FFF2-40B4-BE49-F238E27FC236}">
                  <a16:creationId xmlns:a16="http://schemas.microsoft.com/office/drawing/2014/main" id="{62EF43BF-D454-4458-B100-831382B69D9D}"/>
                </a:ext>
              </a:extLst>
            </p:cNvPr>
            <p:cNvSpPr/>
            <p:nvPr/>
          </p:nvSpPr>
          <p:spPr>
            <a:xfrm>
              <a:off x="4854475" y="3154214"/>
              <a:ext cx="2315708" cy="3007352"/>
            </a:xfrm>
            <a:prstGeom prst="rect">
              <a:avLst/>
            </a:prstGeom>
            <a:grp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spcAft>
                  <a:spcPts val="400"/>
                </a:spcAft>
                <a:buFont typeface="Wingdings" panose="05000000000000000000" pitchFamily="2" charset="2"/>
                <a:buChar char="§"/>
              </a:pPr>
              <a:r>
                <a:rPr lang="en-US" sz="1200" dirty="0">
                  <a:solidFill>
                    <a:schemeClr val="tx2"/>
                  </a:solidFill>
                </a:rPr>
                <a:t>Banking</a:t>
              </a:r>
            </a:p>
            <a:p>
              <a:pPr marL="363538" lvl="1" indent="-188913">
                <a:spcAft>
                  <a:spcPts val="400"/>
                </a:spcAft>
                <a:buFont typeface="Wingdings" panose="05000000000000000000" pitchFamily="2" charset="2"/>
                <a:buChar char="§"/>
              </a:pPr>
              <a:r>
                <a:rPr lang="en-US" sz="1200" dirty="0">
                  <a:solidFill>
                    <a:schemeClr val="tx2"/>
                  </a:solidFill>
                </a:rPr>
                <a:t>Investment banking</a:t>
              </a:r>
            </a:p>
            <a:p>
              <a:pPr marL="363538" lvl="1" indent="-188913">
                <a:spcAft>
                  <a:spcPts val="400"/>
                </a:spcAft>
                <a:buFont typeface="Wingdings" panose="05000000000000000000" pitchFamily="2" charset="2"/>
                <a:buChar char="§"/>
              </a:pPr>
              <a:r>
                <a:rPr lang="en-US" sz="1200" dirty="0">
                  <a:solidFill>
                    <a:schemeClr val="tx2"/>
                  </a:solidFill>
                </a:rPr>
                <a:t>Treasury and trade solutions</a:t>
              </a:r>
            </a:p>
            <a:p>
              <a:pPr marL="363538" lvl="1" indent="-188913">
                <a:spcAft>
                  <a:spcPts val="400"/>
                </a:spcAft>
                <a:buFont typeface="Wingdings" panose="05000000000000000000" pitchFamily="2" charset="2"/>
                <a:buChar char="§"/>
              </a:pPr>
              <a:r>
                <a:rPr lang="en-US" sz="1200" dirty="0">
                  <a:solidFill>
                    <a:schemeClr val="tx2"/>
                  </a:solidFill>
                </a:rPr>
                <a:t>Corporate lending</a:t>
              </a:r>
            </a:p>
            <a:p>
              <a:pPr marL="363538" lvl="1" indent="-188913">
                <a:spcAft>
                  <a:spcPts val="400"/>
                </a:spcAft>
                <a:buFont typeface="Wingdings" panose="05000000000000000000" pitchFamily="2" charset="2"/>
                <a:buChar char="§"/>
              </a:pPr>
              <a:r>
                <a:rPr lang="en-US" sz="1200" dirty="0">
                  <a:solidFill>
                    <a:schemeClr val="tx2"/>
                  </a:solidFill>
                </a:rPr>
                <a:t>Private bank</a:t>
              </a:r>
            </a:p>
            <a:p>
              <a:pPr marL="174625" indent="-174625">
                <a:spcAft>
                  <a:spcPts val="400"/>
                </a:spcAft>
                <a:buFont typeface="Wingdings" panose="05000000000000000000" pitchFamily="2" charset="2"/>
                <a:buChar char="§"/>
              </a:pPr>
              <a:r>
                <a:rPr lang="en-US" sz="1200" dirty="0">
                  <a:solidFill>
                    <a:schemeClr val="tx2"/>
                  </a:solidFill>
                </a:rPr>
                <a:t>Markets and securities services</a:t>
              </a:r>
            </a:p>
            <a:p>
              <a:pPr marL="363538" lvl="1" indent="-188913">
                <a:spcAft>
                  <a:spcPts val="400"/>
                </a:spcAft>
                <a:buFont typeface="Wingdings" panose="05000000000000000000" pitchFamily="2" charset="2"/>
                <a:buChar char="§"/>
              </a:pPr>
              <a:r>
                <a:rPr lang="en-US" sz="1200" dirty="0">
                  <a:solidFill>
                    <a:schemeClr val="tx2"/>
                  </a:solidFill>
                </a:rPr>
                <a:t>Fixed income markets</a:t>
              </a:r>
            </a:p>
            <a:p>
              <a:pPr marL="363538" lvl="1" indent="-188913">
                <a:spcAft>
                  <a:spcPts val="400"/>
                </a:spcAft>
                <a:buFont typeface="Wingdings" panose="05000000000000000000" pitchFamily="2" charset="2"/>
                <a:buChar char="§"/>
              </a:pPr>
              <a:r>
                <a:rPr lang="en-US" sz="1200" dirty="0">
                  <a:solidFill>
                    <a:schemeClr val="tx2"/>
                  </a:solidFill>
                </a:rPr>
                <a:t>Equity markets</a:t>
              </a:r>
            </a:p>
            <a:p>
              <a:pPr marL="363538" lvl="1" indent="-188913">
                <a:spcAft>
                  <a:spcPts val="400"/>
                </a:spcAft>
                <a:buFont typeface="Wingdings" panose="05000000000000000000" pitchFamily="2" charset="2"/>
                <a:buChar char="§"/>
              </a:pPr>
              <a:r>
                <a:rPr lang="en-US" sz="1200" dirty="0">
                  <a:solidFill>
                    <a:schemeClr val="tx2"/>
                  </a:solidFill>
                </a:rPr>
                <a:t>Securities services</a:t>
              </a:r>
            </a:p>
          </p:txBody>
        </p:sp>
        <p:sp>
          <p:nvSpPr>
            <p:cNvPr id="20" name="Rectangle 19">
              <a:extLst>
                <a:ext uri="{FF2B5EF4-FFF2-40B4-BE49-F238E27FC236}">
                  <a16:creationId xmlns:a16="http://schemas.microsoft.com/office/drawing/2014/main" id="{B0AFB9FF-C6AE-46EC-BAC9-8D1768A90ED1}"/>
                </a:ext>
              </a:extLst>
            </p:cNvPr>
            <p:cNvSpPr/>
            <p:nvPr/>
          </p:nvSpPr>
          <p:spPr>
            <a:xfrm>
              <a:off x="7777819" y="3154214"/>
              <a:ext cx="2315708" cy="3007352"/>
            </a:xfrm>
            <a:prstGeom prst="rect">
              <a:avLst/>
            </a:prstGeom>
            <a:grp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spcAft>
                  <a:spcPts val="400"/>
                </a:spcAft>
                <a:buFont typeface="Wingdings" panose="05000000000000000000" pitchFamily="2" charset="2"/>
                <a:buChar char="§"/>
              </a:pPr>
              <a:r>
                <a:rPr lang="en-US" sz="1200" dirty="0">
                  <a:solidFill>
                    <a:schemeClr val="tx2"/>
                  </a:solidFill>
                </a:rPr>
                <a:t>Corporate Treasury</a:t>
              </a:r>
            </a:p>
            <a:p>
              <a:pPr marL="174625" indent="-174625">
                <a:spcAft>
                  <a:spcPts val="400"/>
                </a:spcAft>
                <a:buFont typeface="Wingdings" panose="05000000000000000000" pitchFamily="2" charset="2"/>
                <a:buChar char="§"/>
              </a:pPr>
              <a:r>
                <a:rPr lang="en-US" sz="1200" dirty="0">
                  <a:solidFill>
                    <a:schemeClr val="tx2"/>
                  </a:solidFill>
                </a:rPr>
                <a:t>Operations and Technology</a:t>
              </a:r>
            </a:p>
            <a:p>
              <a:pPr marL="174625" indent="-174625">
                <a:spcAft>
                  <a:spcPts val="400"/>
                </a:spcAft>
                <a:buFont typeface="Wingdings" panose="05000000000000000000" pitchFamily="2" charset="2"/>
                <a:buChar char="§"/>
              </a:pPr>
              <a:r>
                <a:rPr lang="en-US" sz="1200" dirty="0">
                  <a:solidFill>
                    <a:schemeClr val="tx2"/>
                  </a:solidFill>
                </a:rPr>
                <a:t>Global staff functions and other corporate expenses</a:t>
              </a:r>
            </a:p>
            <a:p>
              <a:pPr marL="174625" indent="-174625">
                <a:spcAft>
                  <a:spcPts val="400"/>
                </a:spcAft>
                <a:buFont typeface="Wingdings" panose="05000000000000000000" pitchFamily="2" charset="2"/>
                <a:buChar char="§"/>
              </a:pPr>
              <a:r>
                <a:rPr lang="en-US" sz="1200" dirty="0">
                  <a:solidFill>
                    <a:schemeClr val="tx2"/>
                  </a:solidFill>
                </a:rPr>
                <a:t>Legacy non-core assets:</a:t>
              </a:r>
            </a:p>
            <a:p>
              <a:pPr marL="363538" lvl="1" indent="-188913">
                <a:spcAft>
                  <a:spcPts val="400"/>
                </a:spcAft>
                <a:buFont typeface="Wingdings" panose="05000000000000000000" pitchFamily="2" charset="2"/>
                <a:buChar char="§"/>
              </a:pPr>
              <a:r>
                <a:rPr lang="en-US" sz="1200" dirty="0">
                  <a:solidFill>
                    <a:schemeClr val="tx2"/>
                  </a:solidFill>
                </a:rPr>
                <a:t>Consumer loans</a:t>
              </a:r>
            </a:p>
            <a:p>
              <a:pPr marL="363538" lvl="1" indent="-188913">
                <a:spcAft>
                  <a:spcPts val="400"/>
                </a:spcAft>
                <a:buFont typeface="Wingdings" panose="05000000000000000000" pitchFamily="2" charset="2"/>
                <a:buChar char="§"/>
              </a:pPr>
              <a:r>
                <a:rPr lang="en-US" sz="1200" dirty="0">
                  <a:solidFill>
                    <a:schemeClr val="tx2"/>
                  </a:solidFill>
                </a:rPr>
                <a:t>Certain portfolios of securities, loans and other assets</a:t>
              </a:r>
            </a:p>
            <a:p>
              <a:pPr indent="-195262">
                <a:spcAft>
                  <a:spcPts val="400"/>
                </a:spcAft>
                <a:buFont typeface="Wingdings" panose="05000000000000000000" pitchFamily="2" charset="2"/>
                <a:buChar char="§"/>
              </a:pPr>
              <a:r>
                <a:rPr lang="en-US" sz="1200" dirty="0">
                  <a:solidFill>
                    <a:schemeClr val="tx2"/>
                  </a:solidFill>
                </a:rPr>
                <a:t>Discontinued operations</a:t>
              </a:r>
            </a:p>
          </p:txBody>
        </p:sp>
        <p:grpSp>
          <p:nvGrpSpPr>
            <p:cNvPr id="30" name="Group 29">
              <a:extLst>
                <a:ext uri="{FF2B5EF4-FFF2-40B4-BE49-F238E27FC236}">
                  <a16:creationId xmlns:a16="http://schemas.microsoft.com/office/drawing/2014/main" id="{512088E2-8AE4-4A03-ACF8-FE4F1CAE7FF9}"/>
                </a:ext>
              </a:extLst>
            </p:cNvPr>
            <p:cNvGrpSpPr/>
            <p:nvPr/>
          </p:nvGrpSpPr>
          <p:grpSpPr>
            <a:xfrm>
              <a:off x="3222171" y="2186915"/>
              <a:ext cx="5747657" cy="309541"/>
              <a:chOff x="3222171" y="2186915"/>
              <a:chExt cx="5747657" cy="309541"/>
            </a:xfrm>
            <a:grpFill/>
          </p:grpSpPr>
          <p:cxnSp>
            <p:nvCxnSpPr>
              <p:cNvPr id="22" name="Straight Connector 21">
                <a:extLst>
                  <a:ext uri="{FF2B5EF4-FFF2-40B4-BE49-F238E27FC236}">
                    <a16:creationId xmlns:a16="http://schemas.microsoft.com/office/drawing/2014/main" id="{8D173024-C35E-40DA-A908-9162AA7739A1}"/>
                  </a:ext>
                </a:extLst>
              </p:cNvPr>
              <p:cNvCxnSpPr/>
              <p:nvPr/>
            </p:nvCxnSpPr>
            <p:spPr>
              <a:xfrm>
                <a:off x="3222171" y="2351314"/>
                <a:ext cx="5747657" cy="0"/>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2D44AC-0E03-41F1-86DE-E1C5F2521D5E}"/>
                  </a:ext>
                </a:extLst>
              </p:cNvPr>
              <p:cNvCxnSpPr/>
              <p:nvPr/>
            </p:nvCxnSpPr>
            <p:spPr>
              <a:xfrm>
                <a:off x="3222171" y="2351314"/>
                <a:ext cx="0" cy="145142"/>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25BB14-FADC-4A9A-89B0-4F11B9658C68}"/>
                  </a:ext>
                </a:extLst>
              </p:cNvPr>
              <p:cNvCxnSpPr/>
              <p:nvPr/>
            </p:nvCxnSpPr>
            <p:spPr>
              <a:xfrm>
                <a:off x="8969828" y="2351314"/>
                <a:ext cx="0" cy="145142"/>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9FDAEC-873B-48DE-BCD2-2A4232AE69D5}"/>
                  </a:ext>
                </a:extLst>
              </p:cNvPr>
              <p:cNvCxnSpPr>
                <a:cxnSpLocks/>
              </p:cNvCxnSpPr>
              <p:nvPr/>
            </p:nvCxnSpPr>
            <p:spPr>
              <a:xfrm>
                <a:off x="6037944" y="2186915"/>
                <a:ext cx="0" cy="309541"/>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708AADD5-3343-46BB-8E6A-9B17C69D2948}"/>
                </a:ext>
              </a:extLst>
            </p:cNvPr>
            <p:cNvSpPr/>
            <p:nvPr/>
          </p:nvSpPr>
          <p:spPr>
            <a:xfrm>
              <a:off x="1948329" y="2572170"/>
              <a:ext cx="2315707" cy="5063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Global Consumer Banking (GCB)</a:t>
              </a:r>
              <a:endParaRPr lang="en-IN" sz="1400" b="1" dirty="0">
                <a:solidFill>
                  <a:schemeClr val="tx2"/>
                </a:solidFill>
              </a:endParaRPr>
            </a:p>
          </p:txBody>
        </p:sp>
        <p:sp>
          <p:nvSpPr>
            <p:cNvPr id="35" name="Rectangle 34">
              <a:extLst>
                <a:ext uri="{FF2B5EF4-FFF2-40B4-BE49-F238E27FC236}">
                  <a16:creationId xmlns:a16="http://schemas.microsoft.com/office/drawing/2014/main" id="{388E17D9-4A70-4C55-AB24-0E61A786A840}"/>
                </a:ext>
              </a:extLst>
            </p:cNvPr>
            <p:cNvSpPr/>
            <p:nvPr/>
          </p:nvSpPr>
          <p:spPr>
            <a:xfrm>
              <a:off x="4854475" y="2572170"/>
              <a:ext cx="2315707" cy="5063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Institutional Clients Group (ICG)</a:t>
              </a:r>
              <a:endParaRPr lang="en-IN" sz="1400" b="1" dirty="0">
                <a:solidFill>
                  <a:schemeClr val="tx2"/>
                </a:solidFill>
              </a:endParaRPr>
            </a:p>
          </p:txBody>
        </p:sp>
        <p:sp>
          <p:nvSpPr>
            <p:cNvPr id="36" name="Rectangle 35">
              <a:extLst>
                <a:ext uri="{FF2B5EF4-FFF2-40B4-BE49-F238E27FC236}">
                  <a16:creationId xmlns:a16="http://schemas.microsoft.com/office/drawing/2014/main" id="{FA424588-F8C2-4007-A3AC-4F30DC4138EC}"/>
                </a:ext>
              </a:extLst>
            </p:cNvPr>
            <p:cNvSpPr/>
            <p:nvPr/>
          </p:nvSpPr>
          <p:spPr>
            <a:xfrm>
              <a:off x="7777820" y="2496456"/>
              <a:ext cx="2315707" cy="5063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Corporate / Other</a:t>
              </a:r>
              <a:endParaRPr lang="en-IN" sz="1400" b="1" dirty="0">
                <a:solidFill>
                  <a:schemeClr val="tx2"/>
                </a:solidFill>
              </a:endParaRPr>
            </a:p>
          </p:txBody>
        </p:sp>
      </p:grpSp>
      <p:sp>
        <p:nvSpPr>
          <p:cNvPr id="37" name="Rectangle 36">
            <a:extLst>
              <a:ext uri="{FF2B5EF4-FFF2-40B4-BE49-F238E27FC236}">
                <a16:creationId xmlns:a16="http://schemas.microsoft.com/office/drawing/2014/main" id="{95951DA7-DEB4-4589-A4FD-E84BF104E3C1}"/>
              </a:ext>
            </a:extLst>
          </p:cNvPr>
          <p:cNvSpPr/>
          <p:nvPr/>
        </p:nvSpPr>
        <p:spPr>
          <a:xfrm>
            <a:off x="2023401" y="6503272"/>
            <a:ext cx="7327077" cy="252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2"/>
                </a:solidFill>
              </a:rPr>
              <a:t>Note: </a:t>
            </a:r>
            <a:r>
              <a:rPr lang="en-US" sz="1000" baseline="30000" dirty="0">
                <a:solidFill>
                  <a:schemeClr val="tx2"/>
                </a:solidFill>
              </a:rPr>
              <a:t>1</a:t>
            </a:r>
            <a:r>
              <a:rPr lang="en-US" sz="1000" dirty="0">
                <a:solidFill>
                  <a:schemeClr val="tx2"/>
                </a:solidFill>
              </a:rPr>
              <a:t> Latin America GCB consists of Citi’s consumer banking business in Mexico</a:t>
            </a:r>
          </a:p>
          <a:p>
            <a:r>
              <a:rPr lang="en-US" sz="1000" baseline="30000" dirty="0">
                <a:solidFill>
                  <a:schemeClr val="tx2"/>
                </a:solidFill>
              </a:rPr>
              <a:t>2</a:t>
            </a:r>
            <a:r>
              <a:rPr lang="en-US" sz="1000" dirty="0">
                <a:solidFill>
                  <a:schemeClr val="tx2"/>
                </a:solidFill>
              </a:rPr>
              <a:t> Asia GCB includes the results of operations of GCB activities in certain EMEA countries for all periods presented</a:t>
            </a:r>
            <a:endParaRPr lang="en-IN" sz="1000" dirty="0">
              <a:solidFill>
                <a:schemeClr val="tx2"/>
              </a:solidFill>
            </a:endParaRPr>
          </a:p>
        </p:txBody>
      </p:sp>
      <p:sp>
        <p:nvSpPr>
          <p:cNvPr id="24" name="Rectangle 23">
            <a:extLst>
              <a:ext uri="{FF2B5EF4-FFF2-40B4-BE49-F238E27FC236}">
                <a16:creationId xmlns:a16="http://schemas.microsoft.com/office/drawing/2014/main" id="{AA12BB89-5AAC-4605-9A99-C13CA29ABC00}"/>
              </a:ext>
            </a:extLst>
          </p:cNvPr>
          <p:cNvSpPr/>
          <p:nvPr/>
        </p:nvSpPr>
        <p:spPr>
          <a:xfrm>
            <a:off x="5012312" y="2177016"/>
            <a:ext cx="2315707" cy="29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Citigroup</a:t>
            </a:r>
            <a:endParaRPr lang="en-IN" sz="1400" b="1" dirty="0">
              <a:solidFill>
                <a:schemeClr val="tx2"/>
              </a:solidFill>
            </a:endParaRPr>
          </a:p>
        </p:txBody>
      </p:sp>
    </p:spTree>
    <p:extLst>
      <p:ext uri="{BB962C8B-B14F-4D97-AF65-F5344CB8AC3E}">
        <p14:creationId xmlns:p14="http://schemas.microsoft.com/office/powerpoint/2010/main" val="166456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5A9D-3122-4BC0-AAB1-0726E74222F4}"/>
              </a:ext>
            </a:extLst>
          </p:cNvPr>
          <p:cNvSpPr>
            <a:spLocks noGrp="1"/>
          </p:cNvSpPr>
          <p:nvPr>
            <p:ph type="ctrTitle"/>
          </p:nvPr>
        </p:nvSpPr>
        <p:spPr>
          <a:xfrm>
            <a:off x="1524000" y="0"/>
            <a:ext cx="9144000" cy="665981"/>
          </a:xfrm>
        </p:spPr>
        <p:txBody>
          <a:bodyPr/>
          <a:lstStyle/>
          <a:p>
            <a:pPr algn="l"/>
            <a:r>
              <a:rPr lang="en-US" sz="3200" dirty="0">
                <a:latin typeface="+mj-lt"/>
              </a:rPr>
              <a:t>Global Consumer Banking (GCB) Business units</a:t>
            </a:r>
            <a:endParaRPr lang="en-IN" sz="3200" dirty="0">
              <a:latin typeface="+mj-lt"/>
            </a:endParaRPr>
          </a:p>
        </p:txBody>
      </p:sp>
      <p:sp>
        <p:nvSpPr>
          <p:cNvPr id="34" name="Arrow: Left 33">
            <a:hlinkClick r:id="rId3" action="ppaction://hlinksldjump"/>
            <a:extLst>
              <a:ext uri="{FF2B5EF4-FFF2-40B4-BE49-F238E27FC236}">
                <a16:creationId xmlns:a16="http://schemas.microsoft.com/office/drawing/2014/main" id="{EEB5A701-AB4A-4492-B8EE-F0D33D016616}"/>
              </a:ext>
            </a:extLst>
          </p:cNvPr>
          <p:cNvSpPr/>
          <p:nvPr/>
        </p:nvSpPr>
        <p:spPr>
          <a:xfrm>
            <a:off x="10233051" y="400159"/>
            <a:ext cx="544981" cy="298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sz="1100" dirty="0">
              <a:solidFill>
                <a:schemeClr val="bg1"/>
              </a:solidFill>
            </a:endParaRPr>
          </a:p>
        </p:txBody>
      </p:sp>
      <p:pic>
        <p:nvPicPr>
          <p:cNvPr id="15" name="Picture 2" descr="Citi logo | Logok">
            <a:extLst>
              <a:ext uri="{FF2B5EF4-FFF2-40B4-BE49-F238E27FC236}">
                <a16:creationId xmlns:a16="http://schemas.microsoft.com/office/drawing/2014/main" id="{31D7AEB5-CDF1-44B2-9169-EE8D6CEB1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84154"/>
            <a:ext cx="1276350" cy="95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16B2237A-CC80-475B-BD4D-DBCFE56F7AE4}"/>
              </a:ext>
            </a:extLst>
          </p:cNvPr>
          <p:cNvGraphicFramePr>
            <a:graphicFrameLocks noGrp="1"/>
          </p:cNvGraphicFramePr>
          <p:nvPr>
            <p:extLst>
              <p:ext uri="{D42A27DB-BD31-4B8C-83A1-F6EECF244321}">
                <p14:modId xmlns:p14="http://schemas.microsoft.com/office/powerpoint/2010/main" val="2026303233"/>
              </p:ext>
            </p:extLst>
          </p:nvPr>
        </p:nvGraphicFramePr>
        <p:xfrm>
          <a:off x="64168" y="746739"/>
          <a:ext cx="12070080" cy="580644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4205362783"/>
                    </a:ext>
                  </a:extLst>
                </a:gridCol>
                <a:gridCol w="822960">
                  <a:extLst>
                    <a:ext uri="{9D8B030D-6E8A-4147-A177-3AD203B41FA5}">
                      <a16:colId xmlns:a16="http://schemas.microsoft.com/office/drawing/2014/main" val="4189682137"/>
                    </a:ext>
                  </a:extLst>
                </a:gridCol>
                <a:gridCol w="10149840">
                  <a:extLst>
                    <a:ext uri="{9D8B030D-6E8A-4147-A177-3AD203B41FA5}">
                      <a16:colId xmlns:a16="http://schemas.microsoft.com/office/drawing/2014/main" val="1178441198"/>
                    </a:ext>
                  </a:extLst>
                </a:gridCol>
              </a:tblGrid>
              <a:tr h="298117">
                <a:tc>
                  <a:txBody>
                    <a:bodyPr/>
                    <a:lstStyle/>
                    <a:p>
                      <a:pPr algn="ctr"/>
                      <a:r>
                        <a:rPr lang="en-US" sz="1200" dirty="0"/>
                        <a:t>Business Unit</a:t>
                      </a:r>
                      <a:endParaRPr lang="en-IN" sz="1200" dirty="0"/>
                    </a:p>
                  </a:txBody>
                  <a:tcPr anchor="ctr">
                    <a:solidFill>
                      <a:schemeClr val="tx2"/>
                    </a:solidFill>
                  </a:tcPr>
                </a:tc>
                <a:tc>
                  <a:txBody>
                    <a:bodyPr/>
                    <a:lstStyle/>
                    <a:p>
                      <a:pPr algn="ctr"/>
                      <a:r>
                        <a:rPr lang="en-US" sz="1200" dirty="0"/>
                        <a:t>% of revenues</a:t>
                      </a:r>
                      <a:endParaRPr lang="en-IN" sz="1200" dirty="0"/>
                    </a:p>
                  </a:txBody>
                  <a:tcPr anchor="ctr">
                    <a:solidFill>
                      <a:schemeClr val="tx2"/>
                    </a:solidFill>
                  </a:tcPr>
                </a:tc>
                <a:tc>
                  <a:txBody>
                    <a:bodyPr/>
                    <a:lstStyle/>
                    <a:p>
                      <a:pPr algn="ctr"/>
                      <a:r>
                        <a:rPr lang="en-US" sz="1200" dirty="0"/>
                        <a:t>Overview</a:t>
                      </a:r>
                      <a:endParaRPr lang="en-IN" sz="1200" dirty="0"/>
                    </a:p>
                  </a:txBody>
                  <a:tcPr anchor="ctr">
                    <a:solidFill>
                      <a:schemeClr val="tx2"/>
                    </a:solidFill>
                  </a:tcPr>
                </a:tc>
                <a:extLst>
                  <a:ext uri="{0D108BD9-81ED-4DB2-BD59-A6C34878D82A}">
                    <a16:rowId xmlns:a16="http://schemas.microsoft.com/office/drawing/2014/main" val="1522212884"/>
                  </a:ext>
                </a:extLst>
              </a:tr>
              <a:tr h="1530336">
                <a:tc>
                  <a:txBody>
                    <a:bodyPr/>
                    <a:lstStyle/>
                    <a:p>
                      <a:pPr>
                        <a:spcAft>
                          <a:spcPts val="600"/>
                        </a:spcAft>
                      </a:pPr>
                      <a:r>
                        <a:rPr lang="en-US" sz="1200" dirty="0"/>
                        <a:t>North America GCB</a:t>
                      </a:r>
                      <a:endParaRPr lang="en-IN" sz="1200" dirty="0"/>
                    </a:p>
                  </a:txBody>
                  <a:tcPr anchor="ctr">
                    <a:lnB w="12700" cap="flat" cmpd="sng" algn="ctr">
                      <a:solidFill>
                        <a:schemeClr val="bg1">
                          <a:lumMod val="65000"/>
                        </a:schemeClr>
                      </a:solidFill>
                      <a:prstDash val="sysDash"/>
                      <a:round/>
                      <a:headEnd type="none" w="med" len="med"/>
                      <a:tailEnd type="none" w="med" len="med"/>
                    </a:lnB>
                    <a:noFill/>
                  </a:tcPr>
                </a:tc>
                <a:tc>
                  <a:txBody>
                    <a:bodyPr/>
                    <a:lstStyle/>
                    <a:p>
                      <a:pPr algn="ctr">
                        <a:spcAft>
                          <a:spcPts val="600"/>
                        </a:spcAft>
                      </a:pPr>
                      <a:r>
                        <a:rPr lang="en-US" sz="1200" dirty="0"/>
                        <a:t>62%</a:t>
                      </a:r>
                      <a:endParaRPr lang="en-IN" sz="1200" dirty="0"/>
                    </a:p>
                  </a:txBody>
                  <a:tcPr anchor="ctr">
                    <a:lnB w="12700" cap="flat" cmpd="sng" algn="ctr">
                      <a:solidFill>
                        <a:schemeClr val="bg1">
                          <a:lumMod val="65000"/>
                        </a:schemeClr>
                      </a:solidFill>
                      <a:prstDash val="sysDash"/>
                      <a:round/>
                      <a:headEnd type="none" w="med" len="med"/>
                      <a:tailEnd type="none" w="med" len="med"/>
                    </a:lnB>
                    <a:noFill/>
                  </a:tcPr>
                </a:tc>
                <a:tc>
                  <a:txBody>
                    <a:bodyPr/>
                    <a:lstStyle/>
                    <a:p>
                      <a:pPr marL="177800" indent="-177800">
                        <a:spcAft>
                          <a:spcPts val="300"/>
                        </a:spcAft>
                        <a:buFont typeface="Wingdings" panose="05000000000000000000" pitchFamily="2" charset="2"/>
                        <a:buChar char="§"/>
                      </a:pPr>
                      <a:r>
                        <a:rPr lang="en-US" sz="1200" dirty="0"/>
                        <a:t>Provides </a:t>
                      </a:r>
                      <a:r>
                        <a:rPr lang="en-US" sz="1200" b="1" dirty="0"/>
                        <a:t>traditional retail banking and Citi-branded and Citi retail services card products</a:t>
                      </a:r>
                      <a:r>
                        <a:rPr lang="en-US" sz="1200" dirty="0"/>
                        <a:t> to retail and small business customers</a:t>
                      </a:r>
                    </a:p>
                    <a:p>
                      <a:pPr marL="177800" indent="-177800">
                        <a:spcAft>
                          <a:spcPts val="300"/>
                        </a:spcAft>
                        <a:buFont typeface="Wingdings" panose="05000000000000000000" pitchFamily="2" charset="2"/>
                        <a:buChar char="§"/>
                      </a:pPr>
                      <a:r>
                        <a:rPr lang="en-US" sz="1200" dirty="0"/>
                        <a:t>The cards product portfolio includes: </a:t>
                      </a:r>
                    </a:p>
                    <a:p>
                      <a:pPr marL="355600" lvl="2" indent="-177800">
                        <a:spcAft>
                          <a:spcPts val="300"/>
                        </a:spcAft>
                        <a:buFont typeface="Wingdings" panose="05000000000000000000" pitchFamily="2" charset="2"/>
                        <a:buChar char="§"/>
                      </a:pPr>
                      <a:r>
                        <a:rPr lang="en-US" sz="1200" b="1" dirty="0"/>
                        <a:t>Proprietary portfolio </a:t>
                      </a:r>
                      <a:r>
                        <a:rPr lang="en-US" sz="1200" dirty="0"/>
                        <a:t>(including the Citi Double Cash, Thank You and Value cards) </a:t>
                      </a:r>
                    </a:p>
                    <a:p>
                      <a:pPr marL="355600" lvl="2" indent="-177800">
                        <a:spcAft>
                          <a:spcPts val="300"/>
                        </a:spcAft>
                        <a:buFont typeface="Wingdings" panose="05000000000000000000" pitchFamily="2" charset="2"/>
                        <a:buChar char="§"/>
                      </a:pPr>
                      <a:r>
                        <a:rPr lang="en-US" sz="1200" b="1" dirty="0"/>
                        <a:t>Co-branded cards </a:t>
                      </a:r>
                      <a:r>
                        <a:rPr lang="en-US" sz="1200" dirty="0"/>
                        <a:t>(including, among others, American Airlines and Costco) within Citi-branded cards</a:t>
                      </a:r>
                    </a:p>
                    <a:p>
                      <a:pPr marL="355600" lvl="2" indent="-177800">
                        <a:spcAft>
                          <a:spcPts val="300"/>
                        </a:spcAft>
                        <a:buFont typeface="Wingdings" panose="05000000000000000000" pitchFamily="2" charset="2"/>
                        <a:buChar char="§"/>
                      </a:pPr>
                      <a:r>
                        <a:rPr lang="en-US" sz="1200" b="1" dirty="0"/>
                        <a:t>Co-brand and private label relationships </a:t>
                      </a:r>
                      <a:r>
                        <a:rPr lang="en-US" sz="1200" dirty="0"/>
                        <a:t>(including, among others, Sears, The Home Depot, Best Buy and Macy’s) within Citi retail services</a:t>
                      </a:r>
                    </a:p>
                    <a:p>
                      <a:pPr marL="177800" indent="-177800">
                        <a:spcAft>
                          <a:spcPts val="300"/>
                        </a:spcAft>
                        <a:buFont typeface="Wingdings" panose="05000000000000000000" pitchFamily="2" charset="2"/>
                        <a:buChar char="§"/>
                      </a:pPr>
                      <a:r>
                        <a:rPr lang="en-IN" sz="1200" b="0" dirty="0"/>
                        <a:t>As of Dec 31</a:t>
                      </a:r>
                      <a:r>
                        <a:rPr lang="en-IN" sz="1200" b="0" baseline="30000" dirty="0"/>
                        <a:t>st</a:t>
                      </a:r>
                      <a:r>
                        <a:rPr lang="en-IN" sz="1200" b="0" dirty="0"/>
                        <a:t> 2019:</a:t>
                      </a:r>
                    </a:p>
                    <a:p>
                      <a:pPr marL="355600" lvl="1" indent="-177800">
                        <a:spcAft>
                          <a:spcPts val="300"/>
                        </a:spcAft>
                        <a:buFont typeface="Wingdings" panose="05000000000000000000" pitchFamily="2" charset="2"/>
                        <a:buChar char="§"/>
                        <a:tabLst>
                          <a:tab pos="177800" algn="l"/>
                        </a:tabLst>
                      </a:pPr>
                      <a:r>
                        <a:rPr lang="en-IN" sz="1200" b="1" dirty="0"/>
                        <a:t>Retail banking loans: </a:t>
                      </a:r>
                      <a:r>
                        <a:rPr lang="en-IN" sz="1200" dirty="0"/>
                        <a:t>$50.3 bn</a:t>
                      </a:r>
                    </a:p>
                    <a:p>
                      <a:pPr marL="355600" lvl="1" indent="-177800">
                        <a:spcAft>
                          <a:spcPts val="300"/>
                        </a:spcAft>
                        <a:buFont typeface="Wingdings" panose="05000000000000000000" pitchFamily="2" charset="2"/>
                        <a:buChar char="§"/>
                        <a:tabLst>
                          <a:tab pos="177800" algn="l"/>
                        </a:tabLst>
                      </a:pPr>
                      <a:r>
                        <a:rPr lang="en-IN" sz="1200" b="1" dirty="0"/>
                        <a:t>Deposits: </a:t>
                      </a:r>
                      <a:r>
                        <a:rPr lang="en-IN" sz="1200" dirty="0"/>
                        <a:t>$160.5 bn</a:t>
                      </a:r>
                    </a:p>
                    <a:p>
                      <a:pPr marL="355600" lvl="1" indent="-177800">
                        <a:spcAft>
                          <a:spcPts val="300"/>
                        </a:spcAft>
                        <a:buFont typeface="Wingdings" panose="05000000000000000000" pitchFamily="2" charset="2"/>
                        <a:buChar char="§"/>
                        <a:tabLst>
                          <a:tab pos="177800" algn="l"/>
                        </a:tabLst>
                      </a:pPr>
                      <a:r>
                        <a:rPr lang="en-IN" sz="1200" b="1" dirty="0"/>
                        <a:t>Outstanding card loan balances: </a:t>
                      </a:r>
                      <a:r>
                        <a:rPr lang="en-IN" sz="1200" dirty="0"/>
                        <a:t>$149.2 bn</a:t>
                      </a:r>
                    </a:p>
                  </a:txBody>
                  <a:tcPr anchor="ctr">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2601795626"/>
                  </a:ext>
                </a:extLst>
              </a:tr>
              <a:tr h="973850">
                <a:tc>
                  <a:txBody>
                    <a:bodyPr/>
                    <a:lstStyle/>
                    <a:p>
                      <a:pPr>
                        <a:spcAft>
                          <a:spcPts val="600"/>
                        </a:spcAft>
                      </a:pPr>
                      <a:r>
                        <a:rPr lang="en-US" sz="1200" dirty="0"/>
                        <a:t>Latin America GCB</a:t>
                      </a:r>
                      <a:endParaRPr lang="en-IN" sz="1200" dirty="0"/>
                    </a:p>
                  </a:txBody>
                  <a:tcPr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spcAft>
                          <a:spcPts val="600"/>
                        </a:spcAft>
                      </a:pPr>
                      <a:r>
                        <a:rPr lang="en-US" sz="1200" dirty="0"/>
                        <a:t>16%</a:t>
                      </a:r>
                    </a:p>
                    <a:p>
                      <a:pPr algn="ctr">
                        <a:spcAft>
                          <a:spcPts val="600"/>
                        </a:spcAft>
                      </a:pPr>
                      <a:endParaRPr lang="en-IN" sz="1200" dirty="0"/>
                    </a:p>
                  </a:txBody>
                  <a:tcPr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marL="177800" marR="0" lvl="0" indent="-1778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US" sz="1200" dirty="0"/>
                        <a:t>Provides </a:t>
                      </a:r>
                      <a:r>
                        <a:rPr lang="en-US" sz="1200" b="1" dirty="0"/>
                        <a:t>traditional retail banking and Citi-branded card products </a:t>
                      </a:r>
                      <a:r>
                        <a:rPr lang="en-US" sz="1200" dirty="0"/>
                        <a:t>to retail and small business customers in Mexico through </a:t>
                      </a:r>
                      <a:r>
                        <a:rPr lang="en-US" sz="1200" dirty="0" err="1"/>
                        <a:t>Citibanamex</a:t>
                      </a:r>
                      <a:r>
                        <a:rPr lang="en-US" sz="1200" dirty="0"/>
                        <a:t>, one of Mexico’s largest banks.</a:t>
                      </a:r>
                    </a:p>
                    <a:p>
                      <a:pPr marL="177800" marR="0" lvl="0" indent="-1778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US" sz="1200" dirty="0"/>
                        <a:t>As of Dec 31</a:t>
                      </a:r>
                      <a:r>
                        <a:rPr lang="en-US" sz="1200" baseline="30000" dirty="0"/>
                        <a:t>st</a:t>
                      </a:r>
                      <a:r>
                        <a:rPr lang="en-US" sz="1200" dirty="0"/>
                        <a:t> 2019:</a:t>
                      </a:r>
                    </a:p>
                    <a:p>
                      <a:pPr marL="355600" marR="0" lvl="1" indent="-1778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US" sz="1200" b="1" dirty="0"/>
                        <a:t>Retail banking loans: </a:t>
                      </a:r>
                      <a:r>
                        <a:rPr lang="en-US" sz="1200" dirty="0"/>
                        <a:t>$11.7 bn</a:t>
                      </a:r>
                    </a:p>
                    <a:p>
                      <a:pPr marL="355600" marR="0" lvl="1" indent="-1778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US" sz="1200" b="1" dirty="0"/>
                        <a:t>Deposits: </a:t>
                      </a:r>
                      <a:r>
                        <a:rPr lang="en-US" sz="1200" dirty="0"/>
                        <a:t>$23.8 bn</a:t>
                      </a:r>
                    </a:p>
                    <a:p>
                      <a:pPr marL="355600" marR="0" lvl="1" indent="-17780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US" sz="1200" b="1" dirty="0"/>
                        <a:t>Outstanding card loan balances: </a:t>
                      </a:r>
                      <a:r>
                        <a:rPr lang="en-US" sz="1200" dirty="0"/>
                        <a:t>$6 bn</a:t>
                      </a:r>
                    </a:p>
                  </a:txBody>
                  <a:tcPr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947187196"/>
                  </a:ext>
                </a:extLst>
              </a:tr>
              <a:tr h="1311716">
                <a:tc>
                  <a:txBody>
                    <a:bodyPr/>
                    <a:lstStyle/>
                    <a:p>
                      <a:pPr>
                        <a:spcAft>
                          <a:spcPts val="600"/>
                        </a:spcAft>
                      </a:pPr>
                      <a:r>
                        <a:rPr lang="en-US" sz="1200" dirty="0"/>
                        <a:t>Asia GCB</a:t>
                      </a:r>
                      <a:endParaRPr lang="en-IN" sz="1200" dirty="0"/>
                    </a:p>
                  </a:txBody>
                  <a:tcPr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algn="ctr">
                        <a:spcAft>
                          <a:spcPts val="600"/>
                        </a:spcAft>
                      </a:pPr>
                      <a:r>
                        <a:rPr lang="en-US" sz="1200" dirty="0"/>
                        <a:t>22%</a:t>
                      </a:r>
                      <a:endParaRPr lang="en-IN" sz="1200" dirty="0"/>
                    </a:p>
                  </a:txBody>
                  <a:tcPr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a:txBody>
                    <a:bodyPr/>
                    <a:lstStyle/>
                    <a:p>
                      <a:pPr marL="177800" indent="-177800">
                        <a:spcAft>
                          <a:spcPts val="300"/>
                        </a:spcAft>
                        <a:buFont typeface="Wingdings" panose="05000000000000000000" pitchFamily="2" charset="2"/>
                        <a:buChar char="§"/>
                      </a:pPr>
                      <a:r>
                        <a:rPr lang="en-US" sz="1200" dirty="0"/>
                        <a:t>Provides </a:t>
                      </a:r>
                      <a:r>
                        <a:rPr lang="en-US" sz="1200" b="1" dirty="0"/>
                        <a:t>traditional retail banking and Citi-branded card products </a:t>
                      </a:r>
                      <a:r>
                        <a:rPr lang="en-US" sz="1200" dirty="0"/>
                        <a:t>to retail and small business customers</a:t>
                      </a:r>
                    </a:p>
                    <a:p>
                      <a:pPr marL="177800" indent="-177800">
                        <a:spcAft>
                          <a:spcPts val="300"/>
                        </a:spcAft>
                        <a:buFont typeface="Wingdings" panose="05000000000000000000" pitchFamily="2" charset="2"/>
                        <a:buChar char="§"/>
                      </a:pPr>
                      <a:r>
                        <a:rPr lang="en-US" sz="1200" dirty="0"/>
                        <a:t>Included within Asia GCB, traditional retail banking and Citi-branded card products are also </a:t>
                      </a:r>
                      <a:r>
                        <a:rPr lang="en-US" sz="1200" b="1" dirty="0"/>
                        <a:t>provided to retail customers in certain EMEA countries, primarily Poland, Russia and the United Arab Emirates. </a:t>
                      </a:r>
                    </a:p>
                    <a:p>
                      <a:pPr marL="177800" indent="-177800">
                        <a:spcAft>
                          <a:spcPts val="300"/>
                        </a:spcAft>
                        <a:buFont typeface="Wingdings" panose="05000000000000000000" pitchFamily="2" charset="2"/>
                        <a:buChar char="§"/>
                      </a:pPr>
                      <a:r>
                        <a:rPr lang="en-US" sz="1200" dirty="0"/>
                        <a:t>The divisions most significant revenues came from </a:t>
                      </a:r>
                      <a:r>
                        <a:rPr lang="en-US" sz="1200" b="1" dirty="0"/>
                        <a:t>Hong Kong, Singapore, South Korea, Australia, India, Taiwan, Thailand, Philippines, Indonesia and Malaysia.</a:t>
                      </a:r>
                    </a:p>
                    <a:p>
                      <a:pPr marL="177800" indent="-177800">
                        <a:spcAft>
                          <a:spcPts val="300"/>
                        </a:spcAft>
                        <a:buFont typeface="Wingdings" panose="05000000000000000000" pitchFamily="2" charset="2"/>
                        <a:buChar char="§"/>
                      </a:pPr>
                      <a:r>
                        <a:rPr lang="en-US" sz="1200" dirty="0"/>
                        <a:t>As of Dec 31</a:t>
                      </a:r>
                      <a:r>
                        <a:rPr lang="en-US" sz="1200" baseline="30000" dirty="0"/>
                        <a:t>st</a:t>
                      </a:r>
                      <a:r>
                        <a:rPr lang="en-US" sz="1200" dirty="0"/>
                        <a:t> 2019:</a:t>
                      </a:r>
                    </a:p>
                    <a:p>
                      <a:pPr marL="355600" indent="-177800">
                        <a:spcAft>
                          <a:spcPts val="300"/>
                        </a:spcAft>
                        <a:buFont typeface="Wingdings" panose="05000000000000000000" pitchFamily="2" charset="2"/>
                        <a:buChar char="§"/>
                      </a:pPr>
                      <a:r>
                        <a:rPr lang="en-US" sz="1200" b="1" dirty="0"/>
                        <a:t>Retail banking loans: </a:t>
                      </a:r>
                      <a:r>
                        <a:rPr lang="en-US" sz="1200" dirty="0"/>
                        <a:t>$62.8 bn</a:t>
                      </a:r>
                    </a:p>
                    <a:p>
                      <a:pPr marL="355600" indent="-177800">
                        <a:spcAft>
                          <a:spcPts val="300"/>
                        </a:spcAft>
                        <a:buFont typeface="Wingdings" panose="05000000000000000000" pitchFamily="2" charset="2"/>
                        <a:buChar char="§"/>
                      </a:pPr>
                      <a:r>
                        <a:rPr lang="en-US" sz="1200" b="1" dirty="0"/>
                        <a:t>Deposits: </a:t>
                      </a:r>
                      <a:r>
                        <a:rPr lang="en-US" sz="1200" dirty="0"/>
                        <a:t>$106.7 bn</a:t>
                      </a:r>
                    </a:p>
                    <a:p>
                      <a:pPr marL="355600" indent="-177800">
                        <a:spcAft>
                          <a:spcPts val="300"/>
                        </a:spcAft>
                        <a:buFont typeface="Wingdings" panose="05000000000000000000" pitchFamily="2" charset="2"/>
                        <a:buChar char="§"/>
                      </a:pPr>
                      <a:r>
                        <a:rPr lang="en-US" sz="1200" b="1" dirty="0"/>
                        <a:t>Outstanding card loan balances: </a:t>
                      </a:r>
                      <a:r>
                        <a:rPr lang="en-US" sz="1200" dirty="0"/>
                        <a:t>$19.9 bn</a:t>
                      </a:r>
                      <a:endParaRPr lang="en-IN" sz="1200" dirty="0"/>
                    </a:p>
                  </a:txBody>
                  <a:tcPr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2437657251"/>
                  </a:ext>
                </a:extLst>
              </a:tr>
            </a:tbl>
          </a:graphicData>
        </a:graphic>
      </p:graphicFrame>
    </p:spTree>
    <p:extLst>
      <p:ext uri="{BB962C8B-B14F-4D97-AF65-F5344CB8AC3E}">
        <p14:creationId xmlns:p14="http://schemas.microsoft.com/office/powerpoint/2010/main" val="11386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row: Left 33">
            <a:hlinkClick r:id="rId3" action="ppaction://hlinksldjump"/>
            <a:extLst>
              <a:ext uri="{FF2B5EF4-FFF2-40B4-BE49-F238E27FC236}">
                <a16:creationId xmlns:a16="http://schemas.microsoft.com/office/drawing/2014/main" id="{EEB5A701-AB4A-4492-B8EE-F0D33D016616}"/>
              </a:ext>
            </a:extLst>
          </p:cNvPr>
          <p:cNvSpPr/>
          <p:nvPr/>
        </p:nvSpPr>
        <p:spPr>
          <a:xfrm>
            <a:off x="10233051" y="419209"/>
            <a:ext cx="544981" cy="298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sz="1100" dirty="0">
              <a:solidFill>
                <a:schemeClr val="bg1"/>
              </a:solidFill>
            </a:endParaRPr>
          </a:p>
        </p:txBody>
      </p:sp>
      <p:sp>
        <p:nvSpPr>
          <p:cNvPr id="4" name="Title 1">
            <a:extLst>
              <a:ext uri="{FF2B5EF4-FFF2-40B4-BE49-F238E27FC236}">
                <a16:creationId xmlns:a16="http://schemas.microsoft.com/office/drawing/2014/main" id="{BD7C53B2-F3CF-4724-BC9E-0FDAD8860B90}"/>
              </a:ext>
            </a:extLst>
          </p:cNvPr>
          <p:cNvSpPr>
            <a:spLocks noGrp="1"/>
          </p:cNvSpPr>
          <p:nvPr>
            <p:ph type="ctrTitle"/>
          </p:nvPr>
        </p:nvSpPr>
        <p:spPr>
          <a:xfrm>
            <a:off x="1524000" y="0"/>
            <a:ext cx="9144000" cy="665981"/>
          </a:xfrm>
        </p:spPr>
        <p:txBody>
          <a:bodyPr/>
          <a:lstStyle/>
          <a:p>
            <a:pPr algn="l"/>
            <a:r>
              <a:rPr lang="en-US" sz="3200" dirty="0">
                <a:latin typeface="+mj-lt"/>
              </a:rPr>
              <a:t>Partnerships (1/3)</a:t>
            </a:r>
            <a:endParaRPr lang="en-IN" sz="3200" dirty="0">
              <a:latin typeface="+mj-lt"/>
            </a:endParaRPr>
          </a:p>
        </p:txBody>
      </p:sp>
      <p:graphicFrame>
        <p:nvGraphicFramePr>
          <p:cNvPr id="2" name="Table 4">
            <a:extLst>
              <a:ext uri="{FF2B5EF4-FFF2-40B4-BE49-F238E27FC236}">
                <a16:creationId xmlns:a16="http://schemas.microsoft.com/office/drawing/2014/main" id="{EFBD9308-338D-4215-B15F-54CE6F3944FD}"/>
              </a:ext>
            </a:extLst>
          </p:cNvPr>
          <p:cNvGraphicFramePr>
            <a:graphicFrameLocks noGrp="1"/>
          </p:cNvGraphicFramePr>
          <p:nvPr/>
        </p:nvGraphicFramePr>
        <p:xfrm>
          <a:off x="0" y="807719"/>
          <a:ext cx="12189655" cy="6065836"/>
        </p:xfrm>
        <a:graphic>
          <a:graphicData uri="http://schemas.openxmlformats.org/drawingml/2006/table">
            <a:tbl>
              <a:tblPr firstRow="1" bandRow="1">
                <a:tableStyleId>{5C22544A-7EE6-4342-B048-85BDC9FD1C3A}</a:tableStyleId>
              </a:tblPr>
              <a:tblGrid>
                <a:gridCol w="1125415">
                  <a:extLst>
                    <a:ext uri="{9D8B030D-6E8A-4147-A177-3AD203B41FA5}">
                      <a16:colId xmlns:a16="http://schemas.microsoft.com/office/drawing/2014/main" val="4286506023"/>
                    </a:ext>
                  </a:extLst>
                </a:gridCol>
                <a:gridCol w="1005840">
                  <a:extLst>
                    <a:ext uri="{9D8B030D-6E8A-4147-A177-3AD203B41FA5}">
                      <a16:colId xmlns:a16="http://schemas.microsoft.com/office/drawing/2014/main" val="3171608985"/>
                    </a:ext>
                  </a:extLst>
                </a:gridCol>
                <a:gridCol w="10058400">
                  <a:extLst>
                    <a:ext uri="{9D8B030D-6E8A-4147-A177-3AD203B41FA5}">
                      <a16:colId xmlns:a16="http://schemas.microsoft.com/office/drawing/2014/main" val="44719319"/>
                    </a:ext>
                  </a:extLst>
                </a:gridCol>
              </a:tblGrid>
              <a:tr h="289876">
                <a:tc>
                  <a:txBody>
                    <a:bodyPr/>
                    <a:lstStyle/>
                    <a:p>
                      <a:pPr algn="ctr"/>
                      <a:r>
                        <a:rPr lang="en-US" sz="1200" dirty="0"/>
                        <a:t>Partner</a:t>
                      </a:r>
                      <a:endParaRPr lang="en-IN" sz="1200" dirty="0"/>
                    </a:p>
                  </a:txBody>
                  <a:tcPr anchor="ctr">
                    <a:solidFill>
                      <a:schemeClr val="tx2"/>
                    </a:solidFill>
                  </a:tcPr>
                </a:tc>
                <a:tc>
                  <a:txBody>
                    <a:bodyPr/>
                    <a:lstStyle/>
                    <a:p>
                      <a:pPr algn="ctr"/>
                      <a:r>
                        <a:rPr lang="en-US" sz="1200" dirty="0"/>
                        <a:t>Area</a:t>
                      </a:r>
                      <a:endParaRPr lang="en-IN" sz="1200" dirty="0"/>
                    </a:p>
                  </a:txBody>
                  <a:tcPr anchor="ctr">
                    <a:solidFill>
                      <a:schemeClr val="tx2"/>
                    </a:solidFill>
                  </a:tcPr>
                </a:tc>
                <a:tc>
                  <a:txBody>
                    <a:bodyPr/>
                    <a:lstStyle/>
                    <a:p>
                      <a:pPr algn="ctr"/>
                      <a:r>
                        <a:rPr lang="en-US" sz="1200" dirty="0"/>
                        <a:t>Overview</a:t>
                      </a:r>
                      <a:endParaRPr lang="en-IN" sz="1200" dirty="0"/>
                    </a:p>
                  </a:txBody>
                  <a:tcPr anchor="ctr">
                    <a:solidFill>
                      <a:schemeClr val="tx2"/>
                    </a:solidFill>
                  </a:tcPr>
                </a:tc>
                <a:extLst>
                  <a:ext uri="{0D108BD9-81ED-4DB2-BD59-A6C34878D82A}">
                    <a16:rowId xmlns:a16="http://schemas.microsoft.com/office/drawing/2014/main" val="628077074"/>
                  </a:ext>
                </a:extLst>
              </a:tr>
              <a:tr h="1084506">
                <a:tc>
                  <a:txBody>
                    <a:bodyPr/>
                    <a:lstStyle/>
                    <a:p>
                      <a:endParaRPr lang="en-IN" sz="1200" dirty="0"/>
                    </a:p>
                  </a:txBody>
                  <a:tcPr anchor="ctr">
                    <a:lnB w="1270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US" sz="1200" dirty="0"/>
                        <a:t>CX &amp; Digital capabilities</a:t>
                      </a:r>
                      <a:endParaRPr lang="en-IN" sz="1200" dirty="0"/>
                    </a:p>
                  </a:txBody>
                  <a:tcPr anchor="ctr">
                    <a:lnB w="12700" cap="flat" cmpd="sng" algn="ctr">
                      <a:solidFill>
                        <a:schemeClr val="bg1">
                          <a:lumMod val="65000"/>
                        </a:schemeClr>
                      </a:solidFill>
                      <a:prstDash val="sysDash"/>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
                      </a:pPr>
                      <a:r>
                        <a:rPr lang="en-US" sz="1200" b="0" dirty="0">
                          <a:solidFill>
                            <a:schemeClr val="tx2"/>
                          </a:solidFill>
                        </a:rPr>
                        <a:t>In Mar 2017, Citibank UK partnered with TCS to </a:t>
                      </a:r>
                      <a:r>
                        <a:rPr lang="en-US" sz="1200" b="1" dirty="0">
                          <a:solidFill>
                            <a:schemeClr val="tx2"/>
                          </a:solidFill>
                        </a:rPr>
                        <a:t>improve digital banking and offer more options </a:t>
                      </a:r>
                      <a:r>
                        <a:rPr lang="en-US" sz="1200" b="0" dirty="0">
                          <a:solidFill>
                            <a:schemeClr val="tx2"/>
                          </a:solidFill>
                        </a:rPr>
                        <a:t>to their customers.</a:t>
                      </a:r>
                    </a:p>
                    <a:p>
                      <a:pPr marL="171450" indent="-171450">
                        <a:spcAft>
                          <a:spcPts val="300"/>
                        </a:spcAft>
                        <a:buFont typeface="Wingdings" panose="05000000000000000000" pitchFamily="2" charset="2"/>
                        <a:buChar char="§"/>
                      </a:pPr>
                      <a:r>
                        <a:rPr lang="en-US" sz="1200" b="0" dirty="0">
                          <a:solidFill>
                            <a:schemeClr val="tx2"/>
                          </a:solidFill>
                        </a:rPr>
                        <a:t>Though online transactions cost 100 times less than brick-and-mortar activities, </a:t>
                      </a:r>
                      <a:r>
                        <a:rPr lang="en-US" sz="1200" b="1" dirty="0">
                          <a:solidFill>
                            <a:schemeClr val="tx2"/>
                          </a:solidFill>
                        </a:rPr>
                        <a:t>only 22 percent of their customers were using the website, ATMs, or kiosks</a:t>
                      </a:r>
                      <a:r>
                        <a:rPr lang="en-US" sz="1200" b="0" dirty="0">
                          <a:solidFill>
                            <a:schemeClr val="tx2"/>
                          </a:solidFill>
                        </a:rPr>
                        <a:t>. Citibank UK </a:t>
                      </a:r>
                      <a:r>
                        <a:rPr lang="en-US" sz="1200" b="1" dirty="0">
                          <a:solidFill>
                            <a:schemeClr val="tx2"/>
                          </a:solidFill>
                        </a:rPr>
                        <a:t>wanted more customers to adopt online banking </a:t>
                      </a:r>
                      <a:r>
                        <a:rPr lang="en-US" sz="1200" b="0" dirty="0">
                          <a:solidFill>
                            <a:schemeClr val="tx2"/>
                          </a:solidFill>
                        </a:rPr>
                        <a:t>by making it user-friendly and easy.</a:t>
                      </a:r>
                    </a:p>
                    <a:p>
                      <a:pPr marL="171450" indent="-171450">
                        <a:spcAft>
                          <a:spcPts val="300"/>
                        </a:spcAft>
                        <a:buFont typeface="Wingdings" panose="05000000000000000000" pitchFamily="2" charset="2"/>
                        <a:buChar char="§"/>
                      </a:pPr>
                      <a:r>
                        <a:rPr lang="en-US" sz="1200" b="0" dirty="0">
                          <a:solidFill>
                            <a:schemeClr val="tx2"/>
                          </a:solidFill>
                        </a:rPr>
                        <a:t>TCS suggested implementation of Interactive Voice Response (IVR) messages and ATM screen promotions to boost awareness of digital banking options.</a:t>
                      </a:r>
                    </a:p>
                    <a:p>
                      <a:pPr marL="171450" indent="-171450">
                        <a:spcAft>
                          <a:spcPts val="300"/>
                        </a:spcAft>
                        <a:buFont typeface="Wingdings" panose="05000000000000000000" pitchFamily="2" charset="2"/>
                        <a:buChar char="§"/>
                      </a:pPr>
                      <a:r>
                        <a:rPr lang="en-US" sz="1200" b="0" dirty="0">
                          <a:solidFill>
                            <a:schemeClr val="tx2"/>
                          </a:solidFill>
                        </a:rPr>
                        <a:t>TCS had also revamped the website for people to navigate easily by adding user-friendly features such as quick links and online banking demos</a:t>
                      </a:r>
                    </a:p>
                  </a:txBody>
                  <a:tcPr anchor="ctr">
                    <a:lnB w="12700" cap="flat" cmpd="sng" algn="ctr">
                      <a:solidFill>
                        <a:schemeClr val="bg1">
                          <a:lumMod val="6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703626603"/>
                  </a:ext>
                </a:extLst>
              </a:tr>
              <a:tr h="675252">
                <a:tc>
                  <a:txBody>
                    <a:bodyPr/>
                    <a:lstStyle/>
                    <a:p>
                      <a:endParaRPr lang="en-IN" sz="1200" dirty="0"/>
                    </a:p>
                  </a:txBody>
                  <a:tcPr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algn="ctr"/>
                      <a:r>
                        <a:rPr lang="en-US" sz="1200" dirty="0"/>
                        <a:t>CX</a:t>
                      </a:r>
                      <a:endParaRPr lang="en-IN" sz="1200" dirty="0"/>
                    </a:p>
                  </a:txBody>
                  <a:tcPr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
                      </a:pPr>
                      <a:r>
                        <a:rPr lang="en-US" sz="1200" b="0" dirty="0">
                          <a:solidFill>
                            <a:schemeClr val="tx2"/>
                          </a:solidFill>
                        </a:rPr>
                        <a:t>Salesforce’s Innovation &amp; Transformation Center team helped modernize Citi through introducing Outcomes-based thinking and new ways to drive digital transformation to become the Digital bank of the future.</a:t>
                      </a:r>
                    </a:p>
                    <a:p>
                      <a:pPr marL="171450" indent="-171450">
                        <a:spcAft>
                          <a:spcPts val="300"/>
                        </a:spcAft>
                        <a:buFont typeface="Wingdings" panose="05000000000000000000" pitchFamily="2" charset="2"/>
                        <a:buChar char="§"/>
                      </a:pPr>
                      <a:r>
                        <a:rPr lang="en-US" sz="1200" b="0" dirty="0">
                          <a:solidFill>
                            <a:schemeClr val="tx2"/>
                          </a:solidFill>
                        </a:rPr>
                        <a:t>The company has a long-standing relationship with Salesforce since 2007, whereby the first project was pertaining to CRM implementation.</a:t>
                      </a:r>
                    </a:p>
                  </a:txBody>
                  <a:tcPr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673052973"/>
                  </a:ext>
                </a:extLst>
              </a:tr>
              <a:tr h="1401742">
                <a:tc>
                  <a:txBody>
                    <a:bodyPr/>
                    <a:lstStyle/>
                    <a:p>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CX - Chatbots</a:t>
                      </a:r>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177800" indent="-177800">
                        <a:spcAft>
                          <a:spcPts val="300"/>
                        </a:spcAft>
                        <a:buFont typeface="Wingdings" panose="05000000000000000000" pitchFamily="2" charset="2"/>
                        <a:buChar char="§"/>
                      </a:pPr>
                      <a:r>
                        <a:rPr lang="en-US" sz="1200" b="0" dirty="0" err="1"/>
                        <a:t>ClickZ</a:t>
                      </a:r>
                      <a:r>
                        <a:rPr lang="en-US" sz="1200" b="0" dirty="0"/>
                        <a:t> spoke with </a:t>
                      </a:r>
                      <a:r>
                        <a:rPr lang="en-US" sz="1200" b="0" dirty="0">
                          <a:solidFill>
                            <a:srgbClr val="0070C0"/>
                          </a:solidFill>
                          <a:hlinkClick r:id="rId4">
                            <a:extLst>
                              <a:ext uri="{A12FA001-AC4F-418D-AE19-62706E023703}">
                                <ahyp:hlinkClr xmlns:ahyp="http://schemas.microsoft.com/office/drawing/2018/hyperlinkcolor" val="tx"/>
                              </a:ext>
                            </a:extLst>
                          </a:hlinkClick>
                        </a:rPr>
                        <a:t>Gonca Latif-Schmitt</a:t>
                      </a:r>
                      <a:r>
                        <a:rPr lang="en-US" sz="1200" b="0" dirty="0"/>
                        <a:t>, Managing Director at Citi, to discuss their technologically-savvy approach </a:t>
                      </a:r>
                      <a:r>
                        <a:rPr lang="en-US" sz="1200" b="1" dirty="0"/>
                        <a:t>to improving customer experience (CX) for their business card holders and clients</a:t>
                      </a:r>
                      <a:r>
                        <a:rPr lang="en-US" sz="1200" b="0" dirty="0"/>
                        <a:t>. Citi engaged work with Interactions for their Citi Commercial Card initiative. </a:t>
                      </a:r>
                    </a:p>
                    <a:p>
                      <a:pPr marL="177800" indent="-177800">
                        <a:spcAft>
                          <a:spcPts val="300"/>
                        </a:spcAft>
                        <a:buFont typeface="Wingdings" panose="05000000000000000000" pitchFamily="2" charset="2"/>
                        <a:buChar char="§"/>
                      </a:pPr>
                      <a:r>
                        <a:rPr lang="en-US" sz="1200" b="0" dirty="0"/>
                        <a:t>Interactions is a </a:t>
                      </a:r>
                      <a:r>
                        <a:rPr lang="en-US" sz="1200" b="1" dirty="0"/>
                        <a:t>provider of intelligent virtual assistants (IVAs) focused on helping companies improve CX via the use of AI chatbot technology. </a:t>
                      </a:r>
                      <a:r>
                        <a:rPr lang="en-US" sz="1200" b="0" dirty="0"/>
                        <a:t>They offers several products that fall within the customer experience space, including an IVA tool.</a:t>
                      </a:r>
                    </a:p>
                    <a:p>
                      <a:pPr marL="177800" indent="-177800">
                        <a:spcAft>
                          <a:spcPts val="300"/>
                        </a:spcAft>
                        <a:buFont typeface="Wingdings" panose="05000000000000000000" pitchFamily="2" charset="2"/>
                        <a:buChar char="§"/>
                      </a:pPr>
                      <a:r>
                        <a:rPr lang="en-US" sz="1200" b="1" dirty="0"/>
                        <a:t>Currently the chatbot initiative is still a pilot program</a:t>
                      </a:r>
                      <a:r>
                        <a:rPr lang="en-US" sz="1200" b="0" dirty="0"/>
                        <a:t>. The tool addresses </a:t>
                      </a:r>
                      <a:r>
                        <a:rPr lang="en-US" sz="1200" b="1" dirty="0"/>
                        <a:t>five relatively simple issues </a:t>
                      </a:r>
                      <a:r>
                        <a:rPr lang="en-US" sz="1200" b="0" dirty="0"/>
                        <a:t>that can be easily addressed with an automated agent: lost and stolen cards, updating email information, updating the card holder phone number, updating the card holder mailing address, handling ID and authentication.</a:t>
                      </a:r>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085266008"/>
                  </a:ext>
                </a:extLst>
              </a:tr>
              <a:tr h="1224680">
                <a:tc>
                  <a:txBody>
                    <a:bodyPr/>
                    <a:lstStyle/>
                    <a:p>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algn="ctr"/>
                      <a:r>
                        <a:rPr lang="en-US" sz="1200" dirty="0"/>
                        <a:t>Operational efficiency</a:t>
                      </a:r>
                      <a:br>
                        <a:rPr lang="en-US" sz="1200" dirty="0"/>
                      </a:br>
                      <a:r>
                        <a:rPr lang="en-US" sz="1200" dirty="0"/>
                        <a:t>(OE)</a:t>
                      </a:r>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177800" indent="-177800">
                        <a:spcAft>
                          <a:spcPts val="300"/>
                        </a:spcAft>
                        <a:buFont typeface="Wingdings" panose="05000000000000000000" pitchFamily="2" charset="2"/>
                        <a:buChar char="§"/>
                      </a:pPr>
                      <a:r>
                        <a:rPr lang="en-US" sz="1200" b="0" dirty="0"/>
                        <a:t>In Feb 2020, New York headquartered Nammu21, the developer of a digitization and analytics platform for the finance ecosystem, has announced a second round of financing from Citi.</a:t>
                      </a:r>
                    </a:p>
                    <a:p>
                      <a:pPr marL="177800" indent="-177800">
                        <a:spcAft>
                          <a:spcPts val="300"/>
                        </a:spcAft>
                        <a:buFont typeface="Wingdings" panose="05000000000000000000" pitchFamily="2" charset="2"/>
                        <a:buChar char="§"/>
                      </a:pPr>
                      <a:r>
                        <a:rPr lang="en-US" sz="1200" b="0" dirty="0"/>
                        <a:t>Nammu21's proprietary technology </a:t>
                      </a:r>
                      <a:r>
                        <a:rPr lang="en-US" sz="1200" b="1" dirty="0"/>
                        <a:t>generates operational efficiencies across transaction lifecycles, creates digital data sets to generate new value by unlocking previously "hidden" and inaccessible data, and provides the tools required for the emerging digital ecosystem</a:t>
                      </a:r>
                      <a:r>
                        <a:rPr lang="en-US" sz="1200" b="0" dirty="0"/>
                        <a:t>.  </a:t>
                      </a:r>
                    </a:p>
                    <a:p>
                      <a:pPr marL="177800" indent="-177800">
                        <a:spcAft>
                          <a:spcPts val="300"/>
                        </a:spcAft>
                        <a:buFont typeface="Wingdings" panose="05000000000000000000" pitchFamily="2" charset="2"/>
                        <a:buChar char="§"/>
                      </a:pPr>
                      <a:r>
                        <a:rPr lang="en-US" sz="1200" b="0" dirty="0"/>
                        <a:t>As a market neutral, end-to-end transaction management platform, Nammu21 aims to </a:t>
                      </a:r>
                      <a:r>
                        <a:rPr lang="en-US" sz="1200" b="1" dirty="0"/>
                        <a:t>eliminate the disparate, time intensive and inefficient transaction processes </a:t>
                      </a:r>
                      <a:r>
                        <a:rPr lang="en-US" sz="1200" b="0" dirty="0"/>
                        <a:t>existing in the market. </a:t>
                      </a:r>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910552358"/>
                  </a:ext>
                </a:extLst>
              </a:tr>
              <a:tr h="1224680">
                <a:tc>
                  <a:txBody>
                    <a:bodyPr/>
                    <a:lstStyle/>
                    <a:p>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CX - </a:t>
                      </a:r>
                      <a:r>
                        <a:rPr lang="en-US" sz="1200" dirty="0" err="1"/>
                        <a:t>Personalisation</a:t>
                      </a:r>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
                      </a:pPr>
                      <a:r>
                        <a:rPr lang="en-US" sz="1200" b="0" dirty="0"/>
                        <a:t>In July 2019, Citi Ventures invested in </a:t>
                      </a:r>
                      <a:r>
                        <a:rPr lang="en-US" sz="1200" b="0" dirty="0" err="1"/>
                        <a:t>Flybits</a:t>
                      </a:r>
                      <a:r>
                        <a:rPr lang="en-US" sz="1200" b="0" dirty="0"/>
                        <a:t> for its series C funding. </a:t>
                      </a:r>
                      <a:r>
                        <a:rPr lang="en-US" sz="1200" b="0" dirty="0" err="1"/>
                        <a:t>Flybits</a:t>
                      </a:r>
                      <a:r>
                        <a:rPr lang="en-US" sz="1200" b="0" dirty="0"/>
                        <a:t> </a:t>
                      </a:r>
                      <a:r>
                        <a:rPr lang="en-US" sz="1200" b="1" dirty="0"/>
                        <a:t>personalizes customer experiences </a:t>
                      </a:r>
                      <a:r>
                        <a:rPr lang="en-US" sz="1200" b="0" dirty="0"/>
                        <a:t>by combining bank data, like balances and investments, with contextual data like location, weather, and calendar availability. This </a:t>
                      </a:r>
                      <a:r>
                        <a:rPr lang="en-US" sz="1200" b="1" dirty="0"/>
                        <a:t>enables the firm’s customers to surface investment options </a:t>
                      </a:r>
                      <a:r>
                        <a:rPr lang="en-US" sz="1200" b="0" dirty="0"/>
                        <a:t>for people who received bonuses, for instance, or </a:t>
                      </a:r>
                      <a:r>
                        <a:rPr lang="en-US" sz="1200" b="1" dirty="0"/>
                        <a:t>extend credit card holders access to exclusive lounges and travel insurance </a:t>
                      </a:r>
                      <a:r>
                        <a:rPr lang="en-US" sz="1200" b="0" dirty="0"/>
                        <a:t>when they arrive at the airport.</a:t>
                      </a:r>
                    </a:p>
                    <a:p>
                      <a:pPr marL="171450" indent="-171450">
                        <a:spcAft>
                          <a:spcPts val="300"/>
                        </a:spcAft>
                        <a:buFont typeface="Wingdings" panose="05000000000000000000" pitchFamily="2" charset="2"/>
                        <a:buChar char="§"/>
                      </a:pPr>
                      <a:r>
                        <a:rPr lang="en-US" sz="1200" b="0" dirty="0" err="1"/>
                        <a:t>Flybits</a:t>
                      </a:r>
                      <a:r>
                        <a:rPr lang="en-US" sz="1200" b="0" dirty="0"/>
                        <a:t>’ </a:t>
                      </a:r>
                      <a:r>
                        <a:rPr lang="en-US" sz="1200" b="1" dirty="0"/>
                        <a:t>Concierge integrates with digital channels and sends alerts and notifications that promote relevant products, services, and offers. </a:t>
                      </a:r>
                    </a:p>
                    <a:p>
                      <a:pPr marL="171450" indent="-171450">
                        <a:spcAft>
                          <a:spcPts val="300"/>
                        </a:spcAft>
                        <a:buFont typeface="Wingdings" panose="05000000000000000000" pitchFamily="2" charset="2"/>
                        <a:buChar char="§"/>
                      </a:pPr>
                      <a:r>
                        <a:rPr lang="en-US" sz="1200" b="0" dirty="0"/>
                        <a:t>Before, after, and during campaigns, </a:t>
                      </a:r>
                      <a:r>
                        <a:rPr lang="en-US" sz="1200" b="0" dirty="0" err="1"/>
                        <a:t>Flybits</a:t>
                      </a:r>
                      <a:r>
                        <a:rPr lang="en-US" sz="1200" b="0" dirty="0"/>
                        <a:t>’ analytics dashboard </a:t>
                      </a:r>
                      <a:r>
                        <a:rPr lang="en-US" sz="1200" b="1" dirty="0"/>
                        <a:t>records and surfaces metrics like reach, impressions, engagement, and top-performing plugins</a:t>
                      </a:r>
                      <a:r>
                        <a:rPr lang="en-US" sz="1200" b="0" dirty="0"/>
                        <a:t>. AI and machine learning algorithms use the captured data </a:t>
                      </a:r>
                      <a:r>
                        <a:rPr lang="en-US" sz="1200" b="1" dirty="0"/>
                        <a:t>to optimize future experiences.</a:t>
                      </a:r>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129835597"/>
                  </a:ext>
                </a:extLst>
              </a:tr>
            </a:tbl>
          </a:graphicData>
        </a:graphic>
      </p:graphicFrame>
      <p:pic>
        <p:nvPicPr>
          <p:cNvPr id="11" name="Picture 2" descr="Citi logo | Logok">
            <a:extLst>
              <a:ext uri="{FF2B5EF4-FFF2-40B4-BE49-F238E27FC236}">
                <a16:creationId xmlns:a16="http://schemas.microsoft.com/office/drawing/2014/main" id="{A575E5AF-E951-40D1-AA79-52EF2984B9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84154"/>
            <a:ext cx="1276350" cy="95726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Tata Consultancy Services (TCS) Logo Download - AI - All Vector Logo">
            <a:extLst>
              <a:ext uri="{FF2B5EF4-FFF2-40B4-BE49-F238E27FC236}">
                <a16:creationId xmlns:a16="http://schemas.microsoft.com/office/drawing/2014/main" id="{06ADAE06-FDFF-4D8C-8A66-8AC729514D7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41" y="1288036"/>
            <a:ext cx="1276434" cy="69371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alesforce: We Bring Companies and Customers Together">
            <a:extLst>
              <a:ext uri="{FF2B5EF4-FFF2-40B4-BE49-F238E27FC236}">
                <a16:creationId xmlns:a16="http://schemas.microsoft.com/office/drawing/2014/main" id="{1B456051-5F41-458A-9BE1-AEE15DEAB2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511" y="2246644"/>
            <a:ext cx="771729" cy="60503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nteractions - Intelligent Virtual Assistant">
            <a:extLst>
              <a:ext uri="{FF2B5EF4-FFF2-40B4-BE49-F238E27FC236}">
                <a16:creationId xmlns:a16="http://schemas.microsoft.com/office/drawing/2014/main" id="{29241F81-1B3F-44C8-8269-9B37FC2998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421" y="3211296"/>
            <a:ext cx="955908" cy="95590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N NAMMU21 Trademark Application of Nammu21, Inc. - Serial Number ...">
            <a:extLst>
              <a:ext uri="{FF2B5EF4-FFF2-40B4-BE49-F238E27FC236}">
                <a16:creationId xmlns:a16="http://schemas.microsoft.com/office/drawing/2014/main" id="{BF74ABD6-EBD2-4DC4-9846-F0610F12810D}"/>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55" y="4526821"/>
            <a:ext cx="1023839" cy="10207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lybits | Helping Banks and Credit Unions deliver personalized ...">
            <a:extLst>
              <a:ext uri="{FF2B5EF4-FFF2-40B4-BE49-F238E27FC236}">
                <a16:creationId xmlns:a16="http://schemas.microsoft.com/office/drawing/2014/main" id="{036AF62E-A8D5-4652-B441-A8855338B0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55" y="6050281"/>
            <a:ext cx="895010" cy="39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269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row: Left 33">
            <a:hlinkClick r:id="rId3" action="ppaction://hlinksldjump"/>
            <a:extLst>
              <a:ext uri="{FF2B5EF4-FFF2-40B4-BE49-F238E27FC236}">
                <a16:creationId xmlns:a16="http://schemas.microsoft.com/office/drawing/2014/main" id="{EEB5A701-AB4A-4492-B8EE-F0D33D016616}"/>
              </a:ext>
            </a:extLst>
          </p:cNvPr>
          <p:cNvSpPr/>
          <p:nvPr/>
        </p:nvSpPr>
        <p:spPr>
          <a:xfrm>
            <a:off x="10233051" y="419209"/>
            <a:ext cx="544981" cy="298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sz="1100" dirty="0">
              <a:solidFill>
                <a:schemeClr val="bg1"/>
              </a:solidFill>
            </a:endParaRPr>
          </a:p>
        </p:txBody>
      </p:sp>
      <p:sp>
        <p:nvSpPr>
          <p:cNvPr id="4" name="Title 1">
            <a:extLst>
              <a:ext uri="{FF2B5EF4-FFF2-40B4-BE49-F238E27FC236}">
                <a16:creationId xmlns:a16="http://schemas.microsoft.com/office/drawing/2014/main" id="{BD7C53B2-F3CF-4724-BC9E-0FDAD8860B90}"/>
              </a:ext>
            </a:extLst>
          </p:cNvPr>
          <p:cNvSpPr>
            <a:spLocks noGrp="1"/>
          </p:cNvSpPr>
          <p:nvPr>
            <p:ph type="ctrTitle"/>
          </p:nvPr>
        </p:nvSpPr>
        <p:spPr>
          <a:xfrm>
            <a:off x="1524000" y="0"/>
            <a:ext cx="9144000" cy="665981"/>
          </a:xfrm>
        </p:spPr>
        <p:txBody>
          <a:bodyPr/>
          <a:lstStyle/>
          <a:p>
            <a:pPr algn="l"/>
            <a:r>
              <a:rPr lang="en-US" sz="3200" dirty="0">
                <a:latin typeface="+mj-lt"/>
              </a:rPr>
              <a:t>Partnerships (2/3)</a:t>
            </a:r>
            <a:endParaRPr lang="en-IN" sz="3200" dirty="0">
              <a:latin typeface="+mj-lt"/>
            </a:endParaRPr>
          </a:p>
        </p:txBody>
      </p:sp>
      <p:graphicFrame>
        <p:nvGraphicFramePr>
          <p:cNvPr id="2" name="Table 4">
            <a:extLst>
              <a:ext uri="{FF2B5EF4-FFF2-40B4-BE49-F238E27FC236}">
                <a16:creationId xmlns:a16="http://schemas.microsoft.com/office/drawing/2014/main" id="{EFBD9308-338D-4215-B15F-54CE6F3944FD}"/>
              </a:ext>
            </a:extLst>
          </p:cNvPr>
          <p:cNvGraphicFramePr>
            <a:graphicFrameLocks noGrp="1"/>
          </p:cNvGraphicFramePr>
          <p:nvPr>
            <p:extLst>
              <p:ext uri="{D42A27DB-BD31-4B8C-83A1-F6EECF244321}">
                <p14:modId xmlns:p14="http://schemas.microsoft.com/office/powerpoint/2010/main" val="3815723966"/>
              </p:ext>
            </p:extLst>
          </p:nvPr>
        </p:nvGraphicFramePr>
        <p:xfrm>
          <a:off x="0" y="898032"/>
          <a:ext cx="12191999" cy="5495707"/>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4286506023"/>
                    </a:ext>
                  </a:extLst>
                </a:gridCol>
                <a:gridCol w="1222130">
                  <a:extLst>
                    <a:ext uri="{9D8B030D-6E8A-4147-A177-3AD203B41FA5}">
                      <a16:colId xmlns:a16="http://schemas.microsoft.com/office/drawing/2014/main" val="3171608985"/>
                    </a:ext>
                  </a:extLst>
                </a:gridCol>
                <a:gridCol w="9941169">
                  <a:extLst>
                    <a:ext uri="{9D8B030D-6E8A-4147-A177-3AD203B41FA5}">
                      <a16:colId xmlns:a16="http://schemas.microsoft.com/office/drawing/2014/main" val="44719319"/>
                    </a:ext>
                  </a:extLst>
                </a:gridCol>
              </a:tblGrid>
              <a:tr h="267045">
                <a:tc>
                  <a:txBody>
                    <a:bodyPr/>
                    <a:lstStyle/>
                    <a:p>
                      <a:pPr algn="ctr"/>
                      <a:r>
                        <a:rPr lang="en-US" sz="1200" dirty="0"/>
                        <a:t>Partner</a:t>
                      </a:r>
                      <a:endParaRPr lang="en-IN" sz="1200" dirty="0"/>
                    </a:p>
                  </a:txBody>
                  <a:tcPr anchor="ctr">
                    <a:solidFill>
                      <a:schemeClr val="tx2"/>
                    </a:solidFill>
                  </a:tcPr>
                </a:tc>
                <a:tc>
                  <a:txBody>
                    <a:bodyPr/>
                    <a:lstStyle/>
                    <a:p>
                      <a:pPr algn="ctr"/>
                      <a:r>
                        <a:rPr lang="en-US" sz="1200" dirty="0"/>
                        <a:t>Area</a:t>
                      </a:r>
                      <a:endParaRPr lang="en-IN" sz="1200" dirty="0"/>
                    </a:p>
                  </a:txBody>
                  <a:tcPr anchor="ctr">
                    <a:solidFill>
                      <a:schemeClr val="tx2"/>
                    </a:solidFill>
                  </a:tcPr>
                </a:tc>
                <a:tc>
                  <a:txBody>
                    <a:bodyPr/>
                    <a:lstStyle/>
                    <a:p>
                      <a:pPr algn="ctr"/>
                      <a:r>
                        <a:rPr lang="en-US" sz="1200" dirty="0"/>
                        <a:t>Overview</a:t>
                      </a:r>
                      <a:endParaRPr lang="en-IN" sz="1200" dirty="0"/>
                    </a:p>
                  </a:txBody>
                  <a:tcPr anchor="ctr">
                    <a:solidFill>
                      <a:schemeClr val="tx2"/>
                    </a:solidFill>
                  </a:tcPr>
                </a:tc>
                <a:extLst>
                  <a:ext uri="{0D108BD9-81ED-4DB2-BD59-A6C34878D82A}">
                    <a16:rowId xmlns:a16="http://schemas.microsoft.com/office/drawing/2014/main" val="628077074"/>
                  </a:ext>
                </a:extLst>
              </a:tr>
              <a:tr h="823888">
                <a:tc>
                  <a:txBody>
                    <a:bodyPr/>
                    <a:lstStyle/>
                    <a:p>
                      <a:endParaRPr lang="en-IN" sz="1200" dirty="0"/>
                    </a:p>
                  </a:txBody>
                  <a:tcPr anchor="ctr">
                    <a:lnB w="1270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US" sz="1200" dirty="0"/>
                        <a:t>CX - Content Analytics</a:t>
                      </a:r>
                      <a:endParaRPr lang="en-IN" sz="1200" dirty="0"/>
                    </a:p>
                  </a:txBody>
                  <a:tcPr anchor="ctr">
                    <a:lnB w="12700" cap="flat" cmpd="sng" algn="ctr">
                      <a:solidFill>
                        <a:schemeClr val="bg1">
                          <a:lumMod val="65000"/>
                        </a:schemeClr>
                      </a:solidFill>
                      <a:prstDash val="sysDash"/>
                      <a:round/>
                      <a:headEnd type="none" w="med" len="med"/>
                      <a:tailEnd type="none" w="med" len="med"/>
                    </a:lnB>
                    <a:solidFill>
                      <a:schemeClr val="bg1"/>
                    </a:solidFill>
                  </a:tcPr>
                </a:tc>
                <a:tc>
                  <a:txBody>
                    <a:bodyPr/>
                    <a:lstStyle/>
                    <a:p>
                      <a:pPr marL="171450" indent="-171450">
                        <a:spcAft>
                          <a:spcPts val="600"/>
                        </a:spcAft>
                        <a:buFont typeface="Wingdings" panose="05000000000000000000" pitchFamily="2" charset="2"/>
                        <a:buChar char="§"/>
                      </a:pPr>
                      <a:r>
                        <a:rPr lang="en-US" sz="1200" b="0" dirty="0">
                          <a:solidFill>
                            <a:schemeClr val="tx2"/>
                          </a:solidFill>
                        </a:rPr>
                        <a:t>In 2012, Citi partnered with IBM to </a:t>
                      </a:r>
                      <a:r>
                        <a:rPr lang="en-US" sz="1200" b="1" dirty="0">
                          <a:solidFill>
                            <a:schemeClr val="tx2"/>
                          </a:solidFill>
                        </a:rPr>
                        <a:t>integrate IBM’s Watson technology with consumer banking solutions</a:t>
                      </a:r>
                      <a:r>
                        <a:rPr lang="en-US" sz="1200" b="0" dirty="0">
                          <a:solidFill>
                            <a:schemeClr val="tx2"/>
                          </a:solidFill>
                        </a:rPr>
                        <a:t>.</a:t>
                      </a:r>
                    </a:p>
                    <a:p>
                      <a:pPr marL="171450" indent="-171450">
                        <a:spcAft>
                          <a:spcPts val="600"/>
                        </a:spcAft>
                        <a:buFont typeface="Wingdings" panose="05000000000000000000" pitchFamily="2" charset="2"/>
                        <a:buChar char="§"/>
                      </a:pPr>
                      <a:r>
                        <a:rPr lang="en-US" sz="1200" b="0" dirty="0">
                          <a:solidFill>
                            <a:schemeClr val="tx2"/>
                          </a:solidFill>
                        </a:rPr>
                        <a:t>Under the partnership the two enterprises were to </a:t>
                      </a:r>
                      <a:r>
                        <a:rPr lang="en-US" sz="1200" b="1" dirty="0">
                          <a:solidFill>
                            <a:schemeClr val="tx2"/>
                          </a:solidFill>
                        </a:rPr>
                        <a:t>research how Watson's content analysis and evidence-based learning abilities can improve customer transactions and simplify the overall banking service.</a:t>
                      </a:r>
                      <a:endParaRPr lang="en-US" sz="1200" b="0" dirty="0">
                        <a:solidFill>
                          <a:schemeClr val="tx2"/>
                        </a:solidFill>
                      </a:endParaRPr>
                    </a:p>
                  </a:txBody>
                  <a:tcPr anchor="ctr">
                    <a:lnB w="12700" cap="flat" cmpd="sng" algn="ctr">
                      <a:solidFill>
                        <a:schemeClr val="bg1">
                          <a:lumMod val="6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703626603"/>
                  </a:ext>
                </a:extLst>
              </a:tr>
              <a:tr h="1293410">
                <a:tc>
                  <a:txBody>
                    <a:bodyPr/>
                    <a:lstStyle/>
                    <a:p>
                      <a:endParaRPr lang="en-IN" sz="1200" dirty="0"/>
                    </a:p>
                  </a:txBody>
                  <a:tcPr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algn="ctr"/>
                      <a:r>
                        <a:rPr lang="en-US" sz="1200" dirty="0"/>
                        <a:t>OE - Location Analytics</a:t>
                      </a:r>
                      <a:endParaRPr lang="en-IN" sz="1200" dirty="0"/>
                    </a:p>
                  </a:txBody>
                  <a:tcPr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171450" indent="-171450">
                        <a:spcAft>
                          <a:spcPts val="600"/>
                        </a:spcAft>
                        <a:buFont typeface="Wingdings" panose="05000000000000000000" pitchFamily="2" charset="2"/>
                        <a:buChar char="§"/>
                      </a:pPr>
                      <a:r>
                        <a:rPr lang="en-US" sz="1200" b="0" dirty="0">
                          <a:solidFill>
                            <a:schemeClr val="tx2"/>
                          </a:solidFill>
                        </a:rPr>
                        <a:t>Citibank needed a way to </a:t>
                      </a:r>
                      <a:r>
                        <a:rPr lang="en-US" sz="1200" b="1" dirty="0">
                          <a:solidFill>
                            <a:schemeClr val="tx2"/>
                          </a:solidFill>
                        </a:rPr>
                        <a:t>identify where its customers and potential customers were coming from in relation to its numerous branch offices</a:t>
                      </a:r>
                      <a:r>
                        <a:rPr lang="en-US" sz="1200" b="0" dirty="0">
                          <a:solidFill>
                            <a:schemeClr val="tx2"/>
                          </a:solidFill>
                        </a:rPr>
                        <a:t>. They wanted to determine whether locations were meeting population needs, and where there might be branch service redundancies or over saturations.</a:t>
                      </a:r>
                    </a:p>
                    <a:p>
                      <a:pPr marL="171450" indent="-171450">
                        <a:spcAft>
                          <a:spcPts val="600"/>
                        </a:spcAft>
                        <a:buFont typeface="Wingdings" panose="05000000000000000000" pitchFamily="2" charset="2"/>
                        <a:buChar char="§"/>
                      </a:pPr>
                      <a:r>
                        <a:rPr lang="en-US" sz="1200" b="0" dirty="0">
                          <a:solidFill>
                            <a:schemeClr val="tx2"/>
                          </a:solidFill>
                        </a:rPr>
                        <a:t>Analytics8 </a:t>
                      </a:r>
                      <a:r>
                        <a:rPr lang="en-US" sz="1200" b="1" dirty="0">
                          <a:solidFill>
                            <a:schemeClr val="tx2"/>
                          </a:solidFill>
                        </a:rPr>
                        <a:t>implemented </a:t>
                      </a:r>
                      <a:r>
                        <a:rPr lang="en-US" sz="1200" b="1" dirty="0" err="1">
                          <a:solidFill>
                            <a:schemeClr val="tx2"/>
                          </a:solidFill>
                        </a:rPr>
                        <a:t>QlikMaps</a:t>
                      </a:r>
                      <a:r>
                        <a:rPr lang="en-US" sz="1200" b="0" dirty="0">
                          <a:solidFill>
                            <a:schemeClr val="tx2"/>
                          </a:solidFill>
                        </a:rPr>
                        <a:t>, </a:t>
                      </a:r>
                      <a:r>
                        <a:rPr lang="en-US" sz="1200" b="1" dirty="0">
                          <a:solidFill>
                            <a:schemeClr val="tx2"/>
                          </a:solidFill>
                        </a:rPr>
                        <a:t>a location analytics engine</a:t>
                      </a:r>
                      <a:r>
                        <a:rPr lang="en-US" sz="1200" b="0" dirty="0">
                          <a:solidFill>
                            <a:schemeClr val="tx2"/>
                          </a:solidFill>
                        </a:rPr>
                        <a:t>, and Citibank was able to </a:t>
                      </a:r>
                      <a:r>
                        <a:rPr lang="en-US" sz="1200" b="1" dirty="0">
                          <a:solidFill>
                            <a:schemeClr val="tx2"/>
                          </a:solidFill>
                        </a:rPr>
                        <a:t>analyze geographical market penetration and compare it against competitor banks by specific regions. </a:t>
                      </a:r>
                    </a:p>
                    <a:p>
                      <a:pPr marL="171450" indent="-171450">
                        <a:spcAft>
                          <a:spcPts val="600"/>
                        </a:spcAft>
                        <a:buFont typeface="Wingdings" panose="05000000000000000000" pitchFamily="2" charset="2"/>
                        <a:buChar char="§"/>
                      </a:pPr>
                      <a:r>
                        <a:rPr lang="en-US" sz="1200" b="0" dirty="0">
                          <a:solidFill>
                            <a:schemeClr val="tx2"/>
                          </a:solidFill>
                        </a:rPr>
                        <a:t>Using </a:t>
                      </a:r>
                      <a:r>
                        <a:rPr lang="en-US" sz="1200" b="0" dirty="0" err="1">
                          <a:solidFill>
                            <a:schemeClr val="tx2"/>
                          </a:solidFill>
                        </a:rPr>
                        <a:t>QlikMaps</a:t>
                      </a:r>
                      <a:r>
                        <a:rPr lang="en-US" sz="1200" b="0" dirty="0">
                          <a:solidFill>
                            <a:schemeClr val="tx2"/>
                          </a:solidFill>
                        </a:rPr>
                        <a:t>, Citibank could determine market coverage for its own branches compared against its competitors. As a result, they could </a:t>
                      </a:r>
                      <a:r>
                        <a:rPr lang="en-US" sz="1200" b="1" dirty="0">
                          <a:solidFill>
                            <a:schemeClr val="tx2"/>
                          </a:solidFill>
                        </a:rPr>
                        <a:t>identify underserved markets and minimize the cannibalization of areas </a:t>
                      </a:r>
                      <a:r>
                        <a:rPr lang="en-US" sz="1200" b="0" dirty="0">
                          <a:solidFill>
                            <a:schemeClr val="tx2"/>
                          </a:solidFill>
                        </a:rPr>
                        <a:t>with multiple Citibank branches.</a:t>
                      </a:r>
                    </a:p>
                  </a:txBody>
                  <a:tcPr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673052973"/>
                  </a:ext>
                </a:extLst>
              </a:tr>
              <a:tr h="958501">
                <a:tc>
                  <a:txBody>
                    <a:bodyPr/>
                    <a:lstStyle/>
                    <a:p>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algn="ctr"/>
                      <a:r>
                        <a:rPr lang="en-US" sz="1200" dirty="0"/>
                        <a:t>CX - Form </a:t>
                      </a:r>
                    </a:p>
                    <a:p>
                      <a:pPr algn="ctr"/>
                      <a:r>
                        <a:rPr lang="en-US" sz="1200" dirty="0"/>
                        <a:t>analytics</a:t>
                      </a:r>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171450" indent="-171450">
                        <a:spcAft>
                          <a:spcPts val="600"/>
                        </a:spcAft>
                        <a:buFont typeface="Wingdings" panose="05000000000000000000" pitchFamily="2" charset="2"/>
                        <a:buChar char="§"/>
                      </a:pPr>
                      <a:r>
                        <a:rPr lang="en-US" sz="1200" b="0" dirty="0"/>
                        <a:t>Citi has partnered with </a:t>
                      </a:r>
                      <a:r>
                        <a:rPr lang="en-US" sz="1200" b="0" dirty="0" err="1"/>
                        <a:t>Formisimo</a:t>
                      </a:r>
                      <a:r>
                        <a:rPr lang="en-US" sz="1200" b="0" dirty="0"/>
                        <a:t> for its form analytics platform, Zuko.</a:t>
                      </a:r>
                    </a:p>
                    <a:p>
                      <a:pPr marL="171450" indent="-171450">
                        <a:spcAft>
                          <a:spcPts val="600"/>
                        </a:spcAft>
                        <a:buFont typeface="Wingdings" panose="05000000000000000000" pitchFamily="2" charset="2"/>
                        <a:buChar char="§"/>
                      </a:pPr>
                      <a:r>
                        <a:rPr lang="en-US" sz="1200" b="0" dirty="0"/>
                        <a:t>Zuko measures form behavior and visualizes information pertaining to custom segmentation, custom events, </a:t>
                      </a:r>
                      <a:r>
                        <a:rPr lang="en-US" sz="1200" b="0" dirty="0" err="1"/>
                        <a:t>behavioural</a:t>
                      </a:r>
                      <a:r>
                        <a:rPr lang="en-US" sz="1200" b="0" dirty="0"/>
                        <a:t> alerting, etc.</a:t>
                      </a:r>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085266008"/>
                  </a:ext>
                </a:extLst>
              </a:tr>
              <a:tr h="690799">
                <a:tc>
                  <a:txBody>
                    <a:bodyPr/>
                    <a:lstStyle/>
                    <a:p>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algn="ctr"/>
                      <a:r>
                        <a:rPr lang="en-US" sz="1200" dirty="0"/>
                        <a:t>NLP</a:t>
                      </a:r>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171450" indent="-171450">
                        <a:spcAft>
                          <a:spcPts val="600"/>
                        </a:spcAft>
                        <a:buFont typeface="Wingdings" panose="05000000000000000000" pitchFamily="2" charset="2"/>
                        <a:buChar char="§"/>
                      </a:pPr>
                      <a:r>
                        <a:rPr lang="en-US" sz="1200" b="0" dirty="0"/>
                        <a:t>It is reported that Citi is a client of Amenity Analytics.</a:t>
                      </a:r>
                    </a:p>
                    <a:p>
                      <a:pPr marL="171450" indent="-171450">
                        <a:spcAft>
                          <a:spcPts val="600"/>
                        </a:spcAft>
                        <a:buFont typeface="Wingdings" panose="05000000000000000000" pitchFamily="2" charset="2"/>
                        <a:buChar char="§"/>
                      </a:pPr>
                      <a:r>
                        <a:rPr lang="en-US" sz="1200" b="0" dirty="0"/>
                        <a:t>The firm is a New York based startup that describes itself as a text-mining AI platform for enterprises. It develops cloud-based text analytics solutions using NLP and ML.</a:t>
                      </a:r>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910552358"/>
                  </a:ext>
                </a:extLst>
              </a:tr>
              <a:tr h="690799">
                <a:tc>
                  <a:txBody>
                    <a:bodyPr/>
                    <a:lstStyle/>
                    <a:p>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algn="ctr"/>
                      <a:r>
                        <a:rPr lang="en-US" sz="1200" dirty="0"/>
                        <a:t>Risk</a:t>
                      </a:r>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
                      </a:pPr>
                      <a:r>
                        <a:rPr lang="en-US" sz="1200" b="0" dirty="0">
                          <a:solidFill>
                            <a:schemeClr val="tx2"/>
                          </a:solidFill>
                        </a:rPr>
                        <a:t>In Jul 2020, Citi expanded its relationship with BlackRock to gain access to BlackRock’s Aladdin investment management platform.</a:t>
                      </a:r>
                    </a:p>
                    <a:p>
                      <a:pPr marL="171450" indent="-171450">
                        <a:spcAft>
                          <a:spcPts val="300"/>
                        </a:spcAft>
                        <a:buFont typeface="Wingdings" panose="05000000000000000000" pitchFamily="2" charset="2"/>
                        <a:buChar char="§"/>
                      </a:pPr>
                      <a:r>
                        <a:rPr lang="en-US" sz="1200" b="0" dirty="0">
                          <a:solidFill>
                            <a:schemeClr val="tx2"/>
                          </a:solidFill>
                        </a:rPr>
                        <a:t>Aladdin is BlackRock’s end-to-end investment management platform that combines risk analytics with portfolio management, trading and operations tools.</a:t>
                      </a:r>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503127433"/>
                  </a:ext>
                </a:extLst>
              </a:tr>
              <a:tr h="690799">
                <a:tc>
                  <a:txBody>
                    <a:bodyPr/>
                    <a:lstStyle/>
                    <a:p>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algn="ctr"/>
                      <a:r>
                        <a:rPr lang="en-US" sz="1200" dirty="0"/>
                        <a:t>Reporting</a:t>
                      </a:r>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171450" indent="-171450">
                        <a:spcAft>
                          <a:spcPts val="300"/>
                        </a:spcAft>
                        <a:buFont typeface="Wingdings" panose="05000000000000000000" pitchFamily="2" charset="2"/>
                        <a:buChar char="§"/>
                      </a:pPr>
                      <a:r>
                        <a:rPr lang="en-US" sz="1200" b="0" dirty="0">
                          <a:solidFill>
                            <a:schemeClr val="tx2"/>
                          </a:solidFill>
                        </a:rPr>
                        <a:t>In Sept 2020, Citi launched a new client reporting solution to enhance its middle officer services. </a:t>
                      </a:r>
                    </a:p>
                    <a:p>
                      <a:pPr marL="171450" indent="-171450">
                        <a:spcAft>
                          <a:spcPts val="300"/>
                        </a:spcAft>
                        <a:buFont typeface="Wingdings" panose="05000000000000000000" pitchFamily="2" charset="2"/>
                        <a:buChar char="§"/>
                      </a:pPr>
                      <a:r>
                        <a:rPr lang="en-US" sz="1200" b="0" dirty="0">
                          <a:solidFill>
                            <a:schemeClr val="tx2"/>
                          </a:solidFill>
                        </a:rPr>
                        <a:t>The new reporting service was built on </a:t>
                      </a:r>
                      <a:r>
                        <a:rPr lang="en-US" sz="1200" b="0" dirty="0" err="1">
                          <a:solidFill>
                            <a:schemeClr val="tx2"/>
                          </a:solidFill>
                        </a:rPr>
                        <a:t>Factset’s</a:t>
                      </a:r>
                      <a:r>
                        <a:rPr lang="en-US" sz="1200" b="0" dirty="0">
                          <a:solidFill>
                            <a:schemeClr val="tx2"/>
                          </a:solidFill>
                        </a:rPr>
                        <a:t> Vermilion Reporting Suite, a global client reporting platform, coupled with Citi’s own Clarity data and analytics platform.</a:t>
                      </a:r>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161260473"/>
                  </a:ext>
                </a:extLst>
              </a:tr>
            </a:tbl>
          </a:graphicData>
        </a:graphic>
      </p:graphicFrame>
      <p:pic>
        <p:nvPicPr>
          <p:cNvPr id="11" name="Picture 2" descr="Citi logo | Logok">
            <a:extLst>
              <a:ext uri="{FF2B5EF4-FFF2-40B4-BE49-F238E27FC236}">
                <a16:creationId xmlns:a16="http://schemas.microsoft.com/office/drawing/2014/main" id="{A575E5AF-E951-40D1-AA79-52EF2984B9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84154"/>
            <a:ext cx="1276350" cy="95726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BM Logo Artwork Files and Guidelines">
            <a:extLst>
              <a:ext uri="{FF2B5EF4-FFF2-40B4-BE49-F238E27FC236}">
                <a16:creationId xmlns:a16="http://schemas.microsoft.com/office/drawing/2014/main" id="{CB7A5A57-7067-4741-AD8E-D3813A278A97}"/>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4506" y="1214249"/>
            <a:ext cx="1144588" cy="76188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ata &amp; Analytics Experts | Analytics8">
            <a:extLst>
              <a:ext uri="{FF2B5EF4-FFF2-40B4-BE49-F238E27FC236}">
                <a16:creationId xmlns:a16="http://schemas.microsoft.com/office/drawing/2014/main" id="{42B536EC-62C5-4635-B77F-A7FD8EB9A5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140" y="2546608"/>
            <a:ext cx="707571" cy="26307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Formisimo releases next generation form analytics platform ...">
            <a:extLst>
              <a:ext uri="{FF2B5EF4-FFF2-40B4-BE49-F238E27FC236}">
                <a16:creationId xmlns:a16="http://schemas.microsoft.com/office/drawing/2014/main" id="{D191949E-B623-42F1-9FB7-AD4D3FA58B2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271" y="3731521"/>
            <a:ext cx="853168" cy="48015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Formisimo Logo Large (Original Version, 2013)">
            <a:extLst>
              <a:ext uri="{FF2B5EF4-FFF2-40B4-BE49-F238E27FC236}">
                <a16:creationId xmlns:a16="http://schemas.microsoft.com/office/drawing/2014/main" id="{03A02FA1-461F-40E3-B078-188C76E3A748}"/>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28" y="3514064"/>
            <a:ext cx="1016454" cy="35764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Amenity Analytics - Wikipedia">
            <a:extLst>
              <a:ext uri="{FF2B5EF4-FFF2-40B4-BE49-F238E27FC236}">
                <a16:creationId xmlns:a16="http://schemas.microsoft.com/office/drawing/2014/main" id="{4B87011F-06E5-4FF1-8420-00B5A5EBB5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140" y="4305145"/>
            <a:ext cx="859064" cy="859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lackRock Aladdin – portfolio management software">
            <a:extLst>
              <a:ext uri="{FF2B5EF4-FFF2-40B4-BE49-F238E27FC236}">
                <a16:creationId xmlns:a16="http://schemas.microsoft.com/office/drawing/2014/main" id="{A6940E56-A814-4A04-85E2-0DC4EA4202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444" y="5232229"/>
            <a:ext cx="1016454" cy="3280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Vermilion Software - The Wealth Mosaic">
            <a:extLst>
              <a:ext uri="{FF2B5EF4-FFF2-40B4-BE49-F238E27FC236}">
                <a16:creationId xmlns:a16="http://schemas.microsoft.com/office/drawing/2014/main" id="{AD8FC7D4-7589-4A1E-8C60-EFC46D2A73FF}"/>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48" y="5908012"/>
            <a:ext cx="1132245" cy="22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3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row: Left 33">
            <a:hlinkClick r:id="rId3" action="ppaction://hlinksldjump"/>
            <a:extLst>
              <a:ext uri="{FF2B5EF4-FFF2-40B4-BE49-F238E27FC236}">
                <a16:creationId xmlns:a16="http://schemas.microsoft.com/office/drawing/2014/main" id="{EEB5A701-AB4A-4492-B8EE-F0D33D016616}"/>
              </a:ext>
            </a:extLst>
          </p:cNvPr>
          <p:cNvSpPr/>
          <p:nvPr/>
        </p:nvSpPr>
        <p:spPr>
          <a:xfrm>
            <a:off x="10233051" y="419209"/>
            <a:ext cx="544981" cy="298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sz="1100" dirty="0">
              <a:solidFill>
                <a:schemeClr val="bg1"/>
              </a:solidFill>
            </a:endParaRPr>
          </a:p>
        </p:txBody>
      </p:sp>
      <p:sp>
        <p:nvSpPr>
          <p:cNvPr id="4" name="Title 1">
            <a:extLst>
              <a:ext uri="{FF2B5EF4-FFF2-40B4-BE49-F238E27FC236}">
                <a16:creationId xmlns:a16="http://schemas.microsoft.com/office/drawing/2014/main" id="{BD7C53B2-F3CF-4724-BC9E-0FDAD8860B90}"/>
              </a:ext>
            </a:extLst>
          </p:cNvPr>
          <p:cNvSpPr>
            <a:spLocks noGrp="1"/>
          </p:cNvSpPr>
          <p:nvPr>
            <p:ph type="ctrTitle"/>
          </p:nvPr>
        </p:nvSpPr>
        <p:spPr>
          <a:xfrm>
            <a:off x="1524000" y="0"/>
            <a:ext cx="9144000" cy="665981"/>
          </a:xfrm>
        </p:spPr>
        <p:txBody>
          <a:bodyPr/>
          <a:lstStyle/>
          <a:p>
            <a:pPr algn="l"/>
            <a:r>
              <a:rPr lang="en-US" sz="3200" dirty="0">
                <a:latin typeface="+mj-lt"/>
              </a:rPr>
              <a:t>Partnerships (3/3)</a:t>
            </a:r>
            <a:endParaRPr lang="en-IN" sz="3200" dirty="0">
              <a:latin typeface="+mj-lt"/>
            </a:endParaRPr>
          </a:p>
        </p:txBody>
      </p:sp>
      <p:graphicFrame>
        <p:nvGraphicFramePr>
          <p:cNvPr id="2" name="Table 4">
            <a:extLst>
              <a:ext uri="{FF2B5EF4-FFF2-40B4-BE49-F238E27FC236}">
                <a16:creationId xmlns:a16="http://schemas.microsoft.com/office/drawing/2014/main" id="{EFBD9308-338D-4215-B15F-54CE6F3944FD}"/>
              </a:ext>
            </a:extLst>
          </p:cNvPr>
          <p:cNvGraphicFramePr>
            <a:graphicFrameLocks noGrp="1"/>
          </p:cNvGraphicFramePr>
          <p:nvPr>
            <p:extLst>
              <p:ext uri="{D42A27DB-BD31-4B8C-83A1-F6EECF244321}">
                <p14:modId xmlns:p14="http://schemas.microsoft.com/office/powerpoint/2010/main" val="276396697"/>
              </p:ext>
            </p:extLst>
          </p:nvPr>
        </p:nvGraphicFramePr>
        <p:xfrm>
          <a:off x="0" y="898032"/>
          <a:ext cx="12191999" cy="267462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4286506023"/>
                    </a:ext>
                  </a:extLst>
                </a:gridCol>
                <a:gridCol w="1222130">
                  <a:extLst>
                    <a:ext uri="{9D8B030D-6E8A-4147-A177-3AD203B41FA5}">
                      <a16:colId xmlns:a16="http://schemas.microsoft.com/office/drawing/2014/main" val="3171608985"/>
                    </a:ext>
                  </a:extLst>
                </a:gridCol>
                <a:gridCol w="9941169">
                  <a:extLst>
                    <a:ext uri="{9D8B030D-6E8A-4147-A177-3AD203B41FA5}">
                      <a16:colId xmlns:a16="http://schemas.microsoft.com/office/drawing/2014/main" val="44719319"/>
                    </a:ext>
                  </a:extLst>
                </a:gridCol>
              </a:tblGrid>
              <a:tr h="267045">
                <a:tc>
                  <a:txBody>
                    <a:bodyPr/>
                    <a:lstStyle/>
                    <a:p>
                      <a:pPr algn="ctr"/>
                      <a:r>
                        <a:rPr lang="en-US" sz="1200" dirty="0"/>
                        <a:t>Partner</a:t>
                      </a:r>
                      <a:endParaRPr lang="en-IN" sz="1200" dirty="0"/>
                    </a:p>
                  </a:txBody>
                  <a:tcPr anchor="ctr">
                    <a:solidFill>
                      <a:schemeClr val="tx2"/>
                    </a:solidFill>
                  </a:tcPr>
                </a:tc>
                <a:tc>
                  <a:txBody>
                    <a:bodyPr/>
                    <a:lstStyle/>
                    <a:p>
                      <a:pPr algn="ctr"/>
                      <a:r>
                        <a:rPr lang="en-US" sz="1200" dirty="0"/>
                        <a:t>Area</a:t>
                      </a:r>
                      <a:endParaRPr lang="en-IN" sz="1200" dirty="0"/>
                    </a:p>
                  </a:txBody>
                  <a:tcPr anchor="ctr">
                    <a:solidFill>
                      <a:schemeClr val="tx2"/>
                    </a:solidFill>
                  </a:tcPr>
                </a:tc>
                <a:tc>
                  <a:txBody>
                    <a:bodyPr/>
                    <a:lstStyle/>
                    <a:p>
                      <a:pPr algn="ctr"/>
                      <a:r>
                        <a:rPr lang="en-US" sz="1200" dirty="0"/>
                        <a:t>Overview</a:t>
                      </a:r>
                      <a:endParaRPr lang="en-IN" sz="1200" dirty="0"/>
                    </a:p>
                  </a:txBody>
                  <a:tcPr anchor="ctr">
                    <a:solidFill>
                      <a:schemeClr val="tx2"/>
                    </a:solidFill>
                  </a:tcPr>
                </a:tc>
                <a:extLst>
                  <a:ext uri="{0D108BD9-81ED-4DB2-BD59-A6C34878D82A}">
                    <a16:rowId xmlns:a16="http://schemas.microsoft.com/office/drawing/2014/main" val="628077074"/>
                  </a:ext>
                </a:extLst>
              </a:tr>
              <a:tr h="617309">
                <a:tc>
                  <a:txBody>
                    <a:bodyPr/>
                    <a:lstStyle/>
                    <a:p>
                      <a:endParaRPr lang="en-IN" sz="1200" dirty="0"/>
                    </a:p>
                  </a:txBody>
                  <a:tcPr anchor="ctr">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Analytics &amp; Operations management</a:t>
                      </a:r>
                      <a:endParaRPr lang="en-IN" sz="1200" dirty="0"/>
                    </a:p>
                  </a:txBody>
                  <a:tcPr anchor="ctr">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177800" indent="-177800">
                        <a:spcAft>
                          <a:spcPts val="300"/>
                        </a:spcAft>
                        <a:buFont typeface="Wingdings" panose="05000000000000000000" pitchFamily="2" charset="2"/>
                        <a:buChar char="§"/>
                      </a:pPr>
                      <a:r>
                        <a:rPr lang="en-US" sz="1200" b="0" dirty="0"/>
                        <a:t>In Aug 2020, Citibank made a strategic investment in metadata management software provider </a:t>
                      </a:r>
                      <a:r>
                        <a:rPr lang="en-US" sz="1200" b="0" dirty="0" err="1"/>
                        <a:t>Solidatus</a:t>
                      </a:r>
                      <a:r>
                        <a:rPr lang="en-US" sz="1200" b="0" dirty="0"/>
                        <a:t>.</a:t>
                      </a:r>
                    </a:p>
                    <a:p>
                      <a:pPr marL="177800" indent="-177800">
                        <a:spcAft>
                          <a:spcPts val="300"/>
                        </a:spcAft>
                        <a:buFont typeface="Wingdings" panose="05000000000000000000" pitchFamily="2" charset="2"/>
                        <a:buChar char="§"/>
                      </a:pPr>
                      <a:r>
                        <a:rPr lang="en-US" sz="1200" b="0" dirty="0"/>
                        <a:t>Citi will be deploying the </a:t>
                      </a:r>
                      <a:r>
                        <a:rPr lang="en-US" sz="1200" b="0" dirty="0" err="1"/>
                        <a:t>Solidatus</a:t>
                      </a:r>
                      <a:r>
                        <a:rPr lang="en-US" sz="1200" b="0" dirty="0"/>
                        <a:t> platform at a global enterprise level. The platform helps in managing data, workforce, and operations by mitigating risks through transparency, automation, and collaboration.</a:t>
                      </a:r>
                    </a:p>
                  </a:txBody>
                  <a:tcPr anchor="ctr">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962977631"/>
                  </a:ext>
                </a:extLst>
              </a:tr>
              <a:tr h="617309">
                <a:tc>
                  <a:txBody>
                    <a:bodyPr/>
                    <a:lstStyle/>
                    <a:p>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algn="ctr"/>
                      <a:r>
                        <a:rPr lang="en-US" sz="1200" dirty="0"/>
                        <a:t>Analytics &amp; Operations management</a:t>
                      </a:r>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169863" indent="-169863">
                        <a:spcAft>
                          <a:spcPts val="300"/>
                        </a:spcAft>
                        <a:buFont typeface="Wingdings" panose="05000000000000000000" pitchFamily="2" charset="2"/>
                        <a:buChar char="§"/>
                      </a:pPr>
                      <a:r>
                        <a:rPr lang="en-US" sz="1200" b="0" i="0" dirty="0">
                          <a:solidFill>
                            <a:schemeClr val="tx2"/>
                          </a:solidFill>
                          <a:effectLst/>
                          <a:latin typeface="+mn-lt"/>
                        </a:rPr>
                        <a:t>It is reported that Citi is a client of EXL, an American multinational professional services company mainly involved in the operations management and analytics.</a:t>
                      </a:r>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624629100"/>
                  </a:ext>
                </a:extLst>
              </a:tr>
              <a:tr h="1043547">
                <a:tc>
                  <a:txBody>
                    <a:bodyPr/>
                    <a:lstStyle/>
                    <a:p>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algn="ctr"/>
                      <a:r>
                        <a:rPr lang="en-US" sz="1200" dirty="0"/>
                        <a:t>Recruitment</a:t>
                      </a:r>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marL="169863" indent="-169863">
                        <a:spcAft>
                          <a:spcPts val="300"/>
                        </a:spcAft>
                        <a:buFont typeface="Wingdings" panose="05000000000000000000" pitchFamily="2" charset="2"/>
                        <a:buChar char="§"/>
                      </a:pPr>
                      <a:r>
                        <a:rPr lang="en-US" sz="1200" dirty="0">
                          <a:solidFill>
                            <a:schemeClr val="tx2"/>
                          </a:solidFill>
                        </a:rPr>
                        <a:t>Citi EMEA implemented the </a:t>
                      </a:r>
                      <a:r>
                        <a:rPr lang="en-US" sz="1200" dirty="0" err="1">
                          <a:solidFill>
                            <a:schemeClr val="tx2"/>
                          </a:solidFill>
                        </a:rPr>
                        <a:t>PathMotion</a:t>
                      </a:r>
                      <a:r>
                        <a:rPr lang="en-US" sz="1200" dirty="0">
                          <a:solidFill>
                            <a:schemeClr val="tx2"/>
                          </a:solidFill>
                        </a:rPr>
                        <a:t> platform in 2014 to improve engagement with participating candidates in live chat events and discussions. </a:t>
                      </a:r>
                    </a:p>
                    <a:p>
                      <a:pPr marL="169863" indent="-169863">
                        <a:spcAft>
                          <a:spcPts val="300"/>
                        </a:spcAft>
                        <a:buFont typeface="Wingdings" panose="05000000000000000000" pitchFamily="2" charset="2"/>
                        <a:buChar char="§"/>
                      </a:pPr>
                      <a:r>
                        <a:rPr lang="en-US" sz="1200" dirty="0">
                          <a:solidFill>
                            <a:schemeClr val="tx2"/>
                          </a:solidFill>
                        </a:rPr>
                        <a:t>The combined effect of generating discussions and hosting live chats is the </a:t>
                      </a:r>
                      <a:r>
                        <a:rPr lang="en-US" sz="1200" b="1" dirty="0">
                          <a:solidFill>
                            <a:schemeClr val="tx2"/>
                          </a:solidFill>
                        </a:rPr>
                        <a:t>cultivation of better relationships with candidates while reducing recruiting costs and time to recruit by replacing campus recruiting events with online live chats</a:t>
                      </a:r>
                      <a:r>
                        <a:rPr lang="en-US" sz="1200" dirty="0">
                          <a:solidFill>
                            <a:schemeClr val="tx2"/>
                          </a:solidFill>
                        </a:rPr>
                        <a:t>.</a:t>
                      </a:r>
                    </a:p>
                    <a:p>
                      <a:pPr marL="169863" indent="-169863">
                        <a:spcAft>
                          <a:spcPts val="300"/>
                        </a:spcAft>
                        <a:buFont typeface="Wingdings" panose="05000000000000000000" pitchFamily="2" charset="2"/>
                        <a:buChar char="§"/>
                      </a:pPr>
                      <a:r>
                        <a:rPr lang="en-US" sz="1200" b="0" i="0" dirty="0">
                          <a:solidFill>
                            <a:schemeClr val="tx2"/>
                          </a:solidFill>
                          <a:effectLst/>
                          <a:latin typeface="+mn-lt"/>
                        </a:rPr>
                        <a:t>Citi implemented Candidate Engagement features alongside Employer Branding features including SEO, social media, plug-ins, for candidates to better engage with the content, resulting in improved conversion of high quality, diverse talent. </a:t>
                      </a:r>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742032312"/>
                  </a:ext>
                </a:extLst>
              </a:tr>
            </a:tbl>
          </a:graphicData>
        </a:graphic>
      </p:graphicFrame>
      <p:pic>
        <p:nvPicPr>
          <p:cNvPr id="11" name="Picture 2" descr="Citi logo | Logok">
            <a:extLst>
              <a:ext uri="{FF2B5EF4-FFF2-40B4-BE49-F238E27FC236}">
                <a16:creationId xmlns:a16="http://schemas.microsoft.com/office/drawing/2014/main" id="{A575E5AF-E951-40D1-AA79-52EF2984B9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84154"/>
            <a:ext cx="1276350" cy="9572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PathMotion - HRTechBook">
            <a:extLst>
              <a:ext uri="{FF2B5EF4-FFF2-40B4-BE49-F238E27FC236}">
                <a16:creationId xmlns:a16="http://schemas.microsoft.com/office/drawing/2014/main" id="{BCF07255-8BB5-4187-B9AA-EFDF82D5FEE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51" y="2701518"/>
            <a:ext cx="1284968" cy="5422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XL Service - Wikipedia">
            <a:extLst>
              <a:ext uri="{FF2B5EF4-FFF2-40B4-BE49-F238E27FC236}">
                <a16:creationId xmlns:a16="http://schemas.microsoft.com/office/drawing/2014/main" id="{5BA82DCD-1FC1-4B72-9277-6C8752CFFF3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98" y="1613916"/>
            <a:ext cx="1284968" cy="9991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lidatus | FinTech Alliance">
            <a:extLst>
              <a:ext uri="{FF2B5EF4-FFF2-40B4-BE49-F238E27FC236}">
                <a16:creationId xmlns:a16="http://schemas.microsoft.com/office/drawing/2014/main" id="{DEC26A81-54AC-4698-932D-4389434C806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96" y="1366362"/>
            <a:ext cx="1132245" cy="27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2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row: Left 33">
            <a:hlinkClick r:id="rId3" action="ppaction://hlinksldjump"/>
            <a:extLst>
              <a:ext uri="{FF2B5EF4-FFF2-40B4-BE49-F238E27FC236}">
                <a16:creationId xmlns:a16="http://schemas.microsoft.com/office/drawing/2014/main" id="{EEB5A701-AB4A-4492-B8EE-F0D33D016616}"/>
              </a:ext>
            </a:extLst>
          </p:cNvPr>
          <p:cNvSpPr/>
          <p:nvPr/>
        </p:nvSpPr>
        <p:spPr>
          <a:xfrm>
            <a:off x="10233051" y="400159"/>
            <a:ext cx="544981" cy="298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sz="1100" dirty="0">
              <a:solidFill>
                <a:schemeClr val="bg1"/>
              </a:solidFill>
            </a:endParaRPr>
          </a:p>
        </p:txBody>
      </p:sp>
      <p:sp>
        <p:nvSpPr>
          <p:cNvPr id="4" name="Title 1">
            <a:extLst>
              <a:ext uri="{FF2B5EF4-FFF2-40B4-BE49-F238E27FC236}">
                <a16:creationId xmlns:a16="http://schemas.microsoft.com/office/drawing/2014/main" id="{BD7C53B2-F3CF-4724-BC9E-0FDAD8860B90}"/>
              </a:ext>
            </a:extLst>
          </p:cNvPr>
          <p:cNvSpPr>
            <a:spLocks noGrp="1"/>
          </p:cNvSpPr>
          <p:nvPr>
            <p:ph type="ctrTitle"/>
          </p:nvPr>
        </p:nvSpPr>
        <p:spPr>
          <a:xfrm>
            <a:off x="1524000" y="0"/>
            <a:ext cx="9144000" cy="665981"/>
          </a:xfrm>
        </p:spPr>
        <p:txBody>
          <a:bodyPr/>
          <a:lstStyle/>
          <a:p>
            <a:pPr algn="l"/>
            <a:r>
              <a:rPr lang="en-US" sz="3200" dirty="0">
                <a:latin typeface="+mj-lt"/>
              </a:rPr>
              <a:t>Analytics initiatives (1/4)</a:t>
            </a:r>
            <a:endParaRPr lang="en-IN" sz="3200" dirty="0">
              <a:latin typeface="+mj-lt"/>
            </a:endParaRPr>
          </a:p>
        </p:txBody>
      </p:sp>
      <p:sp>
        <p:nvSpPr>
          <p:cNvPr id="3" name="Rectangle 2">
            <a:extLst>
              <a:ext uri="{FF2B5EF4-FFF2-40B4-BE49-F238E27FC236}">
                <a16:creationId xmlns:a16="http://schemas.microsoft.com/office/drawing/2014/main" id="{D8BF6E41-E83C-4B01-9EF0-CBACF4E1675D}"/>
              </a:ext>
            </a:extLst>
          </p:cNvPr>
          <p:cNvSpPr/>
          <p:nvPr/>
        </p:nvSpPr>
        <p:spPr>
          <a:xfrm>
            <a:off x="247650" y="742760"/>
            <a:ext cx="11580556" cy="611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400"/>
              </a:spcAft>
            </a:pPr>
            <a:r>
              <a:rPr lang="en-US" sz="1400" b="1" dirty="0">
                <a:solidFill>
                  <a:schemeClr val="tx1"/>
                </a:solidFill>
              </a:rPr>
              <a:t>Risk Management and Compliance program overhaul</a:t>
            </a:r>
          </a:p>
          <a:p>
            <a:pPr marL="171450" indent="-171450">
              <a:spcAft>
                <a:spcPts val="400"/>
              </a:spcAft>
              <a:buFont typeface="Wingdings" panose="05000000000000000000" pitchFamily="2" charset="2"/>
              <a:buChar char="§"/>
            </a:pPr>
            <a:r>
              <a:rPr lang="en-US" sz="1200" dirty="0">
                <a:solidFill>
                  <a:schemeClr val="tx1"/>
                </a:solidFill>
              </a:rPr>
              <a:t>In Oct 2020, Citigroup </a:t>
            </a:r>
            <a:r>
              <a:rPr lang="en-US" sz="1200" b="1" dirty="0">
                <a:solidFill>
                  <a:schemeClr val="tx1"/>
                </a:solidFill>
              </a:rPr>
              <a:t>faced an $400 </a:t>
            </a:r>
            <a:r>
              <a:rPr lang="en-US" sz="1200" b="1" dirty="0" err="1">
                <a:solidFill>
                  <a:schemeClr val="tx1"/>
                </a:solidFill>
              </a:rPr>
              <a:t>mn</a:t>
            </a:r>
            <a:r>
              <a:rPr lang="en-US" sz="1200" b="1" dirty="0">
                <a:solidFill>
                  <a:schemeClr val="tx1"/>
                </a:solidFill>
              </a:rPr>
              <a:t> enforcement action  for failing to address risk and compliance failures.</a:t>
            </a:r>
          </a:p>
          <a:p>
            <a:pPr marL="171450" indent="-171450">
              <a:spcAft>
                <a:spcPts val="400"/>
              </a:spcAft>
              <a:buFont typeface="Wingdings" panose="05000000000000000000" pitchFamily="2" charset="2"/>
              <a:buChar char="§"/>
            </a:pPr>
            <a:r>
              <a:rPr lang="en-US" sz="1200" dirty="0">
                <a:solidFill>
                  <a:schemeClr val="tx1"/>
                </a:solidFill>
              </a:rPr>
              <a:t>The Office of the Comptroller of the Currency (OCC) and the Federal Reserve each </a:t>
            </a:r>
            <a:r>
              <a:rPr lang="en-US" sz="1200" b="1" dirty="0">
                <a:solidFill>
                  <a:schemeClr val="tx1"/>
                </a:solidFill>
              </a:rPr>
              <a:t>issued orders outlining steps the bank should take to rectify long-standing deficiencies in generating and evaluating its customer data</a:t>
            </a:r>
            <a:r>
              <a:rPr lang="en-US" sz="1200" dirty="0">
                <a:solidFill>
                  <a:schemeClr val="tx1"/>
                </a:solidFill>
              </a:rPr>
              <a:t>, </a:t>
            </a:r>
            <a:r>
              <a:rPr lang="en-US" sz="1200" b="1" dirty="0">
                <a:solidFill>
                  <a:schemeClr val="tx1"/>
                </a:solidFill>
              </a:rPr>
              <a:t>as well as weaknesses and deficiencies in its risk management programs and internal controls.</a:t>
            </a:r>
          </a:p>
          <a:p>
            <a:pPr marL="171450" indent="-171450">
              <a:spcAft>
                <a:spcPts val="400"/>
              </a:spcAft>
              <a:buFont typeface="Wingdings" panose="05000000000000000000" pitchFamily="2" charset="2"/>
              <a:buChar char="§"/>
            </a:pPr>
            <a:r>
              <a:rPr lang="en-US" sz="1200" dirty="0">
                <a:solidFill>
                  <a:schemeClr val="tx1"/>
                </a:solidFill>
              </a:rPr>
              <a:t>Previously, The Federal Reserve had found deficiencies in Citigroup’s anti-money laundering compliance </a:t>
            </a:r>
            <a:r>
              <a:rPr lang="en-US" sz="1200" dirty="0" err="1">
                <a:solidFill>
                  <a:schemeClr val="tx1"/>
                </a:solidFill>
              </a:rPr>
              <a:t>programme</a:t>
            </a:r>
            <a:r>
              <a:rPr lang="en-US" sz="1200" dirty="0">
                <a:solidFill>
                  <a:schemeClr val="tx1"/>
                </a:solidFill>
              </a:rPr>
              <a:t>, and in 2015, deficiencies were identified in its compliance and control infrastructure related to its foreign exchange </a:t>
            </a:r>
            <a:r>
              <a:rPr lang="en-US" sz="1200" dirty="0" err="1">
                <a:solidFill>
                  <a:schemeClr val="tx1"/>
                </a:solidFill>
              </a:rPr>
              <a:t>programme</a:t>
            </a:r>
            <a:r>
              <a:rPr lang="en-US" sz="1200" dirty="0">
                <a:solidFill>
                  <a:schemeClr val="tx1"/>
                </a:solidFill>
              </a:rPr>
              <a:t> and designated market activities.</a:t>
            </a:r>
          </a:p>
          <a:p>
            <a:pPr marL="171450" indent="-171450">
              <a:spcAft>
                <a:spcPts val="400"/>
              </a:spcAft>
              <a:buFont typeface="Wingdings" panose="05000000000000000000" pitchFamily="2" charset="2"/>
              <a:buChar char="§"/>
            </a:pPr>
            <a:r>
              <a:rPr lang="en-US" sz="1200" dirty="0">
                <a:solidFill>
                  <a:schemeClr val="tx1"/>
                </a:solidFill>
              </a:rPr>
              <a:t>Therefore, Citigroup </a:t>
            </a:r>
            <a:r>
              <a:rPr lang="en-US" sz="1200" b="1" dirty="0">
                <a:solidFill>
                  <a:schemeClr val="tx1"/>
                </a:solidFill>
              </a:rPr>
              <a:t>pledged to spend $1 bn over several years to transform its risk and control environment.</a:t>
            </a:r>
          </a:p>
          <a:p>
            <a:pPr marL="171450" indent="-171450">
              <a:spcAft>
                <a:spcPts val="400"/>
              </a:spcAft>
              <a:buFont typeface="Wingdings" panose="05000000000000000000" pitchFamily="2" charset="2"/>
              <a:buChar char="§"/>
            </a:pPr>
            <a:r>
              <a:rPr lang="en-US" sz="1200" dirty="0">
                <a:solidFill>
                  <a:schemeClr val="tx1"/>
                </a:solidFill>
              </a:rPr>
              <a:t>In light of this incident, </a:t>
            </a:r>
            <a:r>
              <a:rPr lang="en-US" sz="1200" b="1" dirty="0">
                <a:solidFill>
                  <a:schemeClr val="tx1"/>
                </a:solidFill>
              </a:rPr>
              <a:t>Bradford Hu, Chief Risk Officer, decided to leave the company. </a:t>
            </a:r>
          </a:p>
          <a:p>
            <a:pPr marL="171450" indent="-171450">
              <a:spcAft>
                <a:spcPts val="400"/>
              </a:spcAft>
              <a:buFont typeface="Wingdings" panose="05000000000000000000" pitchFamily="2" charset="2"/>
              <a:buChar char="§"/>
            </a:pPr>
            <a:r>
              <a:rPr lang="en-US" sz="1200" dirty="0">
                <a:solidFill>
                  <a:schemeClr val="tx1"/>
                </a:solidFill>
              </a:rPr>
              <a:t>And in Dec 2020, Citibank appointed </a:t>
            </a:r>
            <a:r>
              <a:rPr lang="en-US" sz="1200" dirty="0">
                <a:solidFill>
                  <a:srgbClr val="0070C0"/>
                </a:solidFill>
                <a:hlinkClick r:id="rId4">
                  <a:extLst>
                    <a:ext uri="{A12FA001-AC4F-418D-AE19-62706E023703}">
                      <ahyp:hlinkClr xmlns:ahyp="http://schemas.microsoft.com/office/drawing/2018/hyperlinkcolor" val="tx"/>
                    </a:ext>
                  </a:extLst>
                </a:hlinkClick>
              </a:rPr>
              <a:t>Silas Findley </a:t>
            </a:r>
            <a:r>
              <a:rPr lang="en-US" sz="1200" dirty="0">
                <a:solidFill>
                  <a:schemeClr val="tx1"/>
                </a:solidFill>
              </a:rPr>
              <a:t>as its Chief Governance Office for the Institutional Clients Group. </a:t>
            </a:r>
          </a:p>
          <a:p>
            <a:pPr>
              <a:spcAft>
                <a:spcPts val="400"/>
              </a:spcAft>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400" b="1" dirty="0">
                <a:solidFill>
                  <a:srgbClr val="445469"/>
                </a:solidFill>
                <a:latin typeface="Calibri"/>
              </a:rPr>
              <a:t>Setting up a new division – Strategy Advisory Solutions</a:t>
            </a:r>
            <a:endParaRPr kumimoji="0" lang="en-US" sz="1400" b="1" i="0" u="none" strike="noStrike" kern="1200" cap="none" spc="0" normalizeH="0" baseline="0" noProof="0" dirty="0">
              <a:ln>
                <a:noFill/>
              </a:ln>
              <a:solidFill>
                <a:srgbClr val="445469"/>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445469"/>
                </a:solidFill>
                <a:effectLst/>
                <a:uLnTx/>
                <a:uFillTx/>
                <a:latin typeface="Calibri"/>
                <a:ea typeface="+mn-ea"/>
                <a:cs typeface="+mn-cs"/>
              </a:rPr>
              <a:t>In June 2020, Citigroup </a:t>
            </a:r>
            <a:r>
              <a:rPr kumimoji="0" lang="en-US" sz="1200" b="1" i="0" u="none" strike="noStrike" kern="1200" cap="none" spc="0" normalizeH="0" baseline="0" noProof="0" dirty="0">
                <a:ln>
                  <a:noFill/>
                </a:ln>
                <a:solidFill>
                  <a:srgbClr val="445469"/>
                </a:solidFill>
                <a:effectLst/>
                <a:uLnTx/>
                <a:uFillTx/>
                <a:latin typeface="Calibri"/>
                <a:ea typeface="+mn-ea"/>
                <a:cs typeface="+mn-cs"/>
              </a:rPr>
              <a:t>created a new unit to help its investment bankers to use big data to advise corporate finance clients.</a:t>
            </a:r>
          </a:p>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lang="en-US" sz="1200" b="1" dirty="0">
                <a:solidFill>
                  <a:srgbClr val="445469"/>
                </a:solidFill>
                <a:latin typeface="Calibri"/>
              </a:rPr>
              <a:t>Muir Paterson was named the head of this new division called Strategy Advisory Solutions</a:t>
            </a:r>
            <a:r>
              <a:rPr lang="en-US" sz="1200" dirty="0">
                <a:solidFill>
                  <a:srgbClr val="445469"/>
                </a:solidFill>
                <a:latin typeface="Calibri"/>
              </a:rPr>
              <a:t>, which combines three business lines including Citi’s unit advising companies on how to defend against activist investors and its data science unit.</a:t>
            </a:r>
          </a:p>
          <a:p>
            <a:pPr marL="171450" marR="0" lvl="0" indent="-1714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lang="en-US" sz="1200" dirty="0">
                <a:solidFill>
                  <a:schemeClr val="tx1"/>
                </a:solidFill>
              </a:rPr>
              <a:t>The new unit means that </a:t>
            </a:r>
            <a:r>
              <a:rPr lang="en-US" sz="1200" b="1" dirty="0">
                <a:solidFill>
                  <a:schemeClr val="tx1"/>
                </a:solidFill>
              </a:rPr>
              <a:t>its financial strategy group, shareholder advisory and data science capabilities come together under one roof.</a:t>
            </a:r>
          </a:p>
          <a:p>
            <a:pPr>
              <a:spcAft>
                <a:spcPts val="400"/>
              </a:spcAft>
            </a:pPr>
            <a:endParaRPr lang="en-US" sz="1200" dirty="0">
              <a:solidFill>
                <a:schemeClr val="tx1"/>
              </a:solidFill>
            </a:endParaRPr>
          </a:p>
          <a:p>
            <a:pPr>
              <a:spcAft>
                <a:spcPts val="400"/>
              </a:spcAft>
            </a:pPr>
            <a:r>
              <a:rPr lang="en-US" sz="1400" b="1" dirty="0">
                <a:solidFill>
                  <a:schemeClr val="tx1"/>
                </a:solidFill>
              </a:rPr>
              <a:t>Becoming a Digital Bank</a:t>
            </a:r>
          </a:p>
          <a:p>
            <a:pPr marL="171450" indent="-171450">
              <a:spcAft>
                <a:spcPts val="400"/>
              </a:spcAft>
              <a:buFont typeface="Wingdings" panose="05000000000000000000" pitchFamily="2" charset="2"/>
              <a:buChar char="§"/>
            </a:pPr>
            <a:r>
              <a:rPr lang="en-US" sz="1200" dirty="0">
                <a:solidFill>
                  <a:schemeClr val="tx1"/>
                </a:solidFill>
              </a:rPr>
              <a:t>The bank’s CEO, </a:t>
            </a:r>
            <a:r>
              <a:rPr lang="en-US" sz="1200" dirty="0">
                <a:solidFill>
                  <a:srgbClr val="0070C0"/>
                </a:solidFill>
                <a:hlinkClick r:id="rId5">
                  <a:extLst>
                    <a:ext uri="{A12FA001-AC4F-418D-AE19-62706E023703}">
                      <ahyp:hlinkClr xmlns:ahyp="http://schemas.microsoft.com/office/drawing/2018/hyperlinkcolor" val="tx"/>
                    </a:ext>
                  </a:extLst>
                </a:hlinkClick>
              </a:rPr>
              <a:t>Michael Corbat</a:t>
            </a:r>
            <a:r>
              <a:rPr lang="en-US" sz="1200" dirty="0">
                <a:solidFill>
                  <a:schemeClr val="tx1"/>
                </a:solidFill>
              </a:rPr>
              <a:t>, frequently highlights the importance of technology and has even stated that Citi </a:t>
            </a:r>
            <a:r>
              <a:rPr lang="en-US" sz="1200" b="1" dirty="0">
                <a:solidFill>
                  <a:schemeClr val="tx1"/>
                </a:solidFill>
              </a:rPr>
              <a:t>is not a traditional bank, but a technology firm with a banking license</a:t>
            </a:r>
            <a:r>
              <a:rPr lang="en-US" sz="1200" dirty="0">
                <a:solidFill>
                  <a:schemeClr val="tx1"/>
                </a:solidFill>
              </a:rPr>
              <a:t>.</a:t>
            </a:r>
          </a:p>
          <a:p>
            <a:pPr marL="171450" indent="-171450">
              <a:spcAft>
                <a:spcPts val="400"/>
              </a:spcAft>
              <a:buFont typeface="Wingdings" panose="05000000000000000000" pitchFamily="2" charset="2"/>
              <a:buChar char="§"/>
            </a:pPr>
            <a:r>
              <a:rPr lang="en-US" sz="1200" dirty="0">
                <a:solidFill>
                  <a:schemeClr val="tx1"/>
                </a:solidFill>
              </a:rPr>
              <a:t>In June 2018, it was reported that Citi started to “digitize” the way it runs its credit cards business.  </a:t>
            </a:r>
            <a:r>
              <a:rPr lang="en-US" sz="1200" dirty="0">
                <a:solidFill>
                  <a:srgbClr val="0070C0"/>
                </a:solidFill>
                <a:hlinkClick r:id="rId6">
                  <a:extLst>
                    <a:ext uri="{A12FA001-AC4F-418D-AE19-62706E023703}">
                      <ahyp:hlinkClr xmlns:ahyp="http://schemas.microsoft.com/office/drawing/2018/hyperlinkcolor" val="tx"/>
                    </a:ext>
                  </a:extLst>
                </a:hlinkClick>
              </a:rPr>
              <a:t>Sergio </a:t>
            </a:r>
            <a:r>
              <a:rPr lang="en-US" sz="1200" dirty="0" err="1">
                <a:solidFill>
                  <a:srgbClr val="0070C0"/>
                </a:solidFill>
                <a:hlinkClick r:id="rId6">
                  <a:extLst>
                    <a:ext uri="{A12FA001-AC4F-418D-AE19-62706E023703}">
                      <ahyp:hlinkClr xmlns:ahyp="http://schemas.microsoft.com/office/drawing/2018/hyperlinkcolor" val="tx"/>
                    </a:ext>
                  </a:extLst>
                </a:hlinkClick>
              </a:rPr>
              <a:t>Zanatti</a:t>
            </a:r>
            <a:r>
              <a:rPr lang="en-US" sz="1200" dirty="0">
                <a:solidFill>
                  <a:schemeClr val="tx1"/>
                </a:solidFill>
              </a:rPr>
              <a:t>, Citibank’s Head of Cards and Personal Loans for Asia, mentioned that the </a:t>
            </a:r>
            <a:r>
              <a:rPr lang="en-US" sz="1200" b="1" dirty="0">
                <a:solidFill>
                  <a:schemeClr val="tx1"/>
                </a:solidFill>
              </a:rPr>
              <a:t>usage of digital channels and data analytics allowed the bank to target the right customers more efficiently and improve retention. </a:t>
            </a:r>
            <a:r>
              <a:rPr lang="en-US" sz="1200" dirty="0">
                <a:solidFill>
                  <a:schemeClr val="tx1"/>
                </a:solidFill>
              </a:rPr>
              <a:t>He has also </a:t>
            </a:r>
            <a:r>
              <a:rPr lang="en-US" sz="1200" b="1" dirty="0" err="1">
                <a:solidFill>
                  <a:schemeClr val="tx1"/>
                </a:solidFill>
              </a:rPr>
              <a:t>emphasised</a:t>
            </a:r>
            <a:r>
              <a:rPr lang="en-US" sz="1200" b="1" dirty="0">
                <a:solidFill>
                  <a:schemeClr val="tx1"/>
                </a:solidFill>
              </a:rPr>
              <a:t> on increasing spending of its advertising budget on digital ads </a:t>
            </a:r>
            <a:r>
              <a:rPr lang="en-US" sz="1200" dirty="0">
                <a:solidFill>
                  <a:schemeClr val="tx1"/>
                </a:solidFill>
              </a:rPr>
              <a:t>whilst forming partnerships with e-commerce players and social media platforms and building systems that allow people to apply for cards online.</a:t>
            </a:r>
          </a:p>
          <a:p>
            <a:pPr marL="171450" indent="-171450">
              <a:spcAft>
                <a:spcPts val="400"/>
              </a:spcAft>
              <a:buFont typeface="Wingdings" panose="05000000000000000000" pitchFamily="2" charset="2"/>
              <a:buChar char="§"/>
            </a:pPr>
            <a:r>
              <a:rPr lang="en-US" sz="1200" dirty="0">
                <a:solidFill>
                  <a:schemeClr val="tx1"/>
                </a:solidFill>
              </a:rPr>
              <a:t>Many of the digital initiatives that Citi rolled out in recent years started in Asia, where it caters to its largest consumer banking business outside of North America.</a:t>
            </a:r>
          </a:p>
          <a:p>
            <a:pPr marL="171450" indent="-171450">
              <a:spcAft>
                <a:spcPts val="400"/>
              </a:spcAft>
              <a:buFont typeface="Wingdings" panose="05000000000000000000" pitchFamily="2" charset="2"/>
              <a:buChar char="§"/>
            </a:pPr>
            <a:r>
              <a:rPr lang="en-US" sz="1200" dirty="0">
                <a:solidFill>
                  <a:schemeClr val="tx1"/>
                </a:solidFill>
              </a:rPr>
              <a:t>Powered by Citi’s digital lab, Citi is striving for digital transformation in financial industry. Its infrastructure </a:t>
            </a:r>
            <a:r>
              <a:rPr lang="en-US" sz="1200" b="1" dirty="0">
                <a:solidFill>
                  <a:schemeClr val="tx1"/>
                </a:solidFill>
              </a:rPr>
              <a:t>not only delivered on customer demand for online products, but it also enabled the company to gather intelligent data from its digital channels</a:t>
            </a:r>
            <a:r>
              <a:rPr lang="en-US" sz="1200" dirty="0">
                <a:solidFill>
                  <a:schemeClr val="tx1"/>
                </a:solidFill>
              </a:rPr>
              <a:t>. The more data Citi gathered - whether from digital advertising, smart e-commerce partnerships or site traffic, the bank </a:t>
            </a:r>
            <a:r>
              <a:rPr lang="en-US" sz="1200" b="1" dirty="0">
                <a:solidFill>
                  <a:schemeClr val="tx1"/>
                </a:solidFill>
              </a:rPr>
              <a:t>used such insights to target and retain its ideal customers more effectively. </a:t>
            </a:r>
            <a:endParaRPr lang="en-US" sz="1200" dirty="0">
              <a:solidFill>
                <a:schemeClr val="tx1"/>
              </a:solidFill>
            </a:endParaRPr>
          </a:p>
        </p:txBody>
      </p:sp>
      <p:pic>
        <p:nvPicPr>
          <p:cNvPr id="6" name="Picture 2" descr="Citi logo | Logok">
            <a:extLst>
              <a:ext uri="{FF2B5EF4-FFF2-40B4-BE49-F238E27FC236}">
                <a16:creationId xmlns:a16="http://schemas.microsoft.com/office/drawing/2014/main" id="{67B33396-4A8A-416F-A8DF-2F8182AE01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0" y="-84154"/>
            <a:ext cx="1276350" cy="95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41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row: Left 33">
            <a:hlinkClick r:id="rId3" action="ppaction://hlinksldjump"/>
            <a:extLst>
              <a:ext uri="{FF2B5EF4-FFF2-40B4-BE49-F238E27FC236}">
                <a16:creationId xmlns:a16="http://schemas.microsoft.com/office/drawing/2014/main" id="{EEB5A701-AB4A-4492-B8EE-F0D33D016616}"/>
              </a:ext>
            </a:extLst>
          </p:cNvPr>
          <p:cNvSpPr/>
          <p:nvPr/>
        </p:nvSpPr>
        <p:spPr>
          <a:xfrm>
            <a:off x="10233051" y="400159"/>
            <a:ext cx="544981" cy="298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sz="1100" dirty="0">
              <a:solidFill>
                <a:schemeClr val="bg1"/>
              </a:solidFill>
            </a:endParaRPr>
          </a:p>
        </p:txBody>
      </p:sp>
      <p:sp>
        <p:nvSpPr>
          <p:cNvPr id="4" name="Title 1">
            <a:extLst>
              <a:ext uri="{FF2B5EF4-FFF2-40B4-BE49-F238E27FC236}">
                <a16:creationId xmlns:a16="http://schemas.microsoft.com/office/drawing/2014/main" id="{BD7C53B2-F3CF-4724-BC9E-0FDAD8860B90}"/>
              </a:ext>
            </a:extLst>
          </p:cNvPr>
          <p:cNvSpPr>
            <a:spLocks noGrp="1"/>
          </p:cNvSpPr>
          <p:nvPr>
            <p:ph type="ctrTitle"/>
          </p:nvPr>
        </p:nvSpPr>
        <p:spPr>
          <a:xfrm>
            <a:off x="1524000" y="0"/>
            <a:ext cx="9144000" cy="665981"/>
          </a:xfrm>
        </p:spPr>
        <p:txBody>
          <a:bodyPr/>
          <a:lstStyle/>
          <a:p>
            <a:pPr algn="l"/>
            <a:r>
              <a:rPr lang="en-US" sz="3200" dirty="0">
                <a:latin typeface="+mj-lt"/>
              </a:rPr>
              <a:t>Analytics initiatives (2/4)</a:t>
            </a:r>
            <a:endParaRPr lang="en-IN" sz="3200" dirty="0">
              <a:latin typeface="+mj-lt"/>
            </a:endParaRPr>
          </a:p>
        </p:txBody>
      </p:sp>
      <p:sp>
        <p:nvSpPr>
          <p:cNvPr id="3" name="Rectangle 2">
            <a:extLst>
              <a:ext uri="{FF2B5EF4-FFF2-40B4-BE49-F238E27FC236}">
                <a16:creationId xmlns:a16="http://schemas.microsoft.com/office/drawing/2014/main" id="{D8BF6E41-E83C-4B01-9EF0-CBACF4E1675D}"/>
              </a:ext>
            </a:extLst>
          </p:cNvPr>
          <p:cNvSpPr/>
          <p:nvPr/>
        </p:nvSpPr>
        <p:spPr>
          <a:xfrm>
            <a:off x="247650" y="778077"/>
            <a:ext cx="11696700" cy="4767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400"/>
              </a:spcAft>
            </a:pPr>
            <a:r>
              <a:rPr lang="en-US" sz="1400" b="1" dirty="0">
                <a:solidFill>
                  <a:schemeClr val="tx1"/>
                </a:solidFill>
              </a:rPr>
              <a:t>Focus on </a:t>
            </a:r>
            <a:r>
              <a:rPr lang="en-US" sz="1400" b="1" dirty="0">
                <a:solidFill>
                  <a:schemeClr val="tx2"/>
                </a:solidFill>
              </a:rPr>
              <a:t>Digital Cards business</a:t>
            </a:r>
          </a:p>
          <a:p>
            <a:pPr marL="171450" indent="-171450">
              <a:spcAft>
                <a:spcPts val="400"/>
              </a:spcAft>
              <a:buClr>
                <a:schemeClr val="tx2"/>
              </a:buClr>
              <a:buFont typeface="Wingdings" panose="05000000000000000000" pitchFamily="2" charset="2"/>
              <a:buChar char="§"/>
            </a:pPr>
            <a:r>
              <a:rPr lang="en-US" sz="1200" dirty="0">
                <a:solidFill>
                  <a:srgbClr val="0070C0"/>
                </a:solidFill>
                <a:hlinkClick r:id="rId4">
                  <a:extLst>
                    <a:ext uri="{A12FA001-AC4F-418D-AE19-62706E023703}">
                      <ahyp:hlinkClr xmlns:ahyp="http://schemas.microsoft.com/office/drawing/2018/hyperlinkcolor" val="tx"/>
                    </a:ext>
                  </a:extLst>
                </a:hlinkClick>
              </a:rPr>
              <a:t>Sergio </a:t>
            </a:r>
            <a:r>
              <a:rPr lang="en-US" sz="1200" dirty="0" err="1">
                <a:solidFill>
                  <a:srgbClr val="0070C0"/>
                </a:solidFill>
                <a:hlinkClick r:id="rId4">
                  <a:extLst>
                    <a:ext uri="{A12FA001-AC4F-418D-AE19-62706E023703}">
                      <ahyp:hlinkClr xmlns:ahyp="http://schemas.microsoft.com/office/drawing/2018/hyperlinkcolor" val="tx"/>
                    </a:ext>
                  </a:extLst>
                </a:hlinkClick>
              </a:rPr>
              <a:t>Zanatti</a:t>
            </a:r>
            <a:r>
              <a:rPr lang="en-US" sz="1200" dirty="0">
                <a:solidFill>
                  <a:schemeClr val="tx1"/>
                </a:solidFill>
              </a:rPr>
              <a:t>, Citibank’s Head of Cards and Personal Loans for Asia, commented on the Digital cards:  “The transformation into a digital cards business clearly is the future. The </a:t>
            </a:r>
            <a:r>
              <a:rPr lang="en-US" sz="1200" b="1" dirty="0">
                <a:solidFill>
                  <a:schemeClr val="tx1"/>
                </a:solidFill>
              </a:rPr>
              <a:t>cards business will become less paper, will become more digital, will become less plastic and will continue to evolve in that direction</a:t>
            </a:r>
            <a:r>
              <a:rPr lang="en-US" sz="1200" dirty="0">
                <a:solidFill>
                  <a:schemeClr val="tx1"/>
                </a:solidFill>
              </a:rPr>
              <a:t>,”. “When we started this journey probably three years ago, building the capabilities, building the technology, probably </a:t>
            </a:r>
            <a:r>
              <a:rPr lang="en-US" sz="1200" b="1" dirty="0">
                <a:solidFill>
                  <a:schemeClr val="tx1"/>
                </a:solidFill>
              </a:rPr>
              <a:t>one out of 10 cards was digitally sourced</a:t>
            </a:r>
            <a:r>
              <a:rPr lang="en-US" sz="1200" dirty="0">
                <a:solidFill>
                  <a:schemeClr val="tx1"/>
                </a:solidFill>
              </a:rPr>
              <a:t>. </a:t>
            </a:r>
            <a:r>
              <a:rPr lang="en-US" sz="1200" b="1" dirty="0">
                <a:solidFill>
                  <a:schemeClr val="tx1"/>
                </a:solidFill>
              </a:rPr>
              <a:t>Now, it’s three out of 10 and hopefully soon four out of 10 will be sourced digitally,”</a:t>
            </a:r>
          </a:p>
          <a:p>
            <a:pPr>
              <a:spcAft>
                <a:spcPts val="400"/>
              </a:spcAft>
            </a:pPr>
            <a:endParaRPr lang="en-US" sz="1200" dirty="0">
              <a:solidFill>
                <a:schemeClr val="tx1"/>
              </a:solidFill>
            </a:endParaRPr>
          </a:p>
          <a:p>
            <a:pPr>
              <a:spcAft>
                <a:spcPts val="400"/>
              </a:spcAft>
            </a:pPr>
            <a:r>
              <a:rPr lang="en-US" sz="1400" b="1" dirty="0">
                <a:solidFill>
                  <a:schemeClr val="tx1"/>
                </a:solidFill>
              </a:rPr>
              <a:t>Benefits of Digital Capabilities and expected savings</a:t>
            </a:r>
          </a:p>
          <a:p>
            <a:pPr marL="171450" indent="-171450">
              <a:spcAft>
                <a:spcPts val="400"/>
              </a:spcAft>
              <a:buFont typeface="Wingdings" panose="05000000000000000000" pitchFamily="2" charset="2"/>
              <a:buChar char="§"/>
            </a:pPr>
            <a:r>
              <a:rPr lang="en-US" sz="1200" dirty="0">
                <a:solidFill>
                  <a:schemeClr val="tx1"/>
                </a:solidFill>
              </a:rPr>
              <a:t>In Jan 2020, it was reported that Citi’s banking group </a:t>
            </a:r>
            <a:r>
              <a:rPr lang="en-US" sz="1200" b="1" dirty="0">
                <a:solidFill>
                  <a:schemeClr val="tx1"/>
                </a:solidFill>
              </a:rPr>
              <a:t>expects to save $600 mn this year through various advances in technology and automation. </a:t>
            </a:r>
            <a:r>
              <a:rPr lang="en-US" sz="1200" dirty="0">
                <a:solidFill>
                  <a:schemeClr val="tx1"/>
                </a:solidFill>
              </a:rPr>
              <a:t>In its latest effort to advance its tech strategy, Citigroup has announced it will be adding 2,500 coders to its team. Earlier this year, the bank confirmed they are </a:t>
            </a:r>
            <a:r>
              <a:rPr lang="en-US" sz="1200" b="1" dirty="0">
                <a:solidFill>
                  <a:schemeClr val="tx1"/>
                </a:solidFill>
              </a:rPr>
              <a:t>ramping up research in quantum finance</a:t>
            </a:r>
            <a:r>
              <a:rPr lang="en-US" sz="1200" dirty="0">
                <a:solidFill>
                  <a:schemeClr val="tx1"/>
                </a:solidFill>
              </a:rPr>
              <a:t>, which would </a:t>
            </a:r>
            <a:r>
              <a:rPr lang="en-US" sz="1200" b="1" dirty="0">
                <a:solidFill>
                  <a:schemeClr val="tx1"/>
                </a:solidFill>
              </a:rPr>
              <a:t>allow them to more accurately quantify their risk.</a:t>
            </a:r>
          </a:p>
          <a:p>
            <a:pPr marL="171450" indent="-171450">
              <a:spcAft>
                <a:spcPts val="400"/>
              </a:spcAft>
              <a:buFont typeface="Wingdings" panose="05000000000000000000" pitchFamily="2" charset="2"/>
              <a:buChar char="§"/>
            </a:pPr>
            <a:r>
              <a:rPr lang="en-US" sz="1200" dirty="0">
                <a:solidFill>
                  <a:schemeClr val="tx1"/>
                </a:solidFill>
              </a:rPr>
              <a:t>Citigroup has also recently partnered with PayPal in Dec 2019 to launch a </a:t>
            </a:r>
            <a:r>
              <a:rPr lang="en-US" sz="1200" b="1" dirty="0">
                <a:solidFill>
                  <a:schemeClr val="tx1"/>
                </a:solidFill>
              </a:rPr>
              <a:t>digital wallet payment option</a:t>
            </a:r>
            <a:r>
              <a:rPr lang="en-US" sz="1200" dirty="0">
                <a:solidFill>
                  <a:schemeClr val="tx1"/>
                </a:solidFill>
              </a:rPr>
              <a:t>, which now enables customers to seamlessly move money across wallets and countries without having to incur large wire transfer fees. </a:t>
            </a:r>
          </a:p>
          <a:p>
            <a:pPr marL="171450" indent="-171450">
              <a:spcAft>
                <a:spcPts val="400"/>
              </a:spcAft>
              <a:buFont typeface="Wingdings" panose="05000000000000000000" pitchFamily="2" charset="2"/>
              <a:buChar char="§"/>
            </a:pPr>
            <a:r>
              <a:rPr lang="en-US" sz="1200" dirty="0">
                <a:solidFill>
                  <a:schemeClr val="tx1"/>
                </a:solidFill>
              </a:rPr>
              <a:t>The bank has partnered with Google to </a:t>
            </a:r>
            <a:r>
              <a:rPr lang="en-US" sz="1200" b="1" dirty="0">
                <a:solidFill>
                  <a:schemeClr val="tx1"/>
                </a:solidFill>
              </a:rPr>
              <a:t>offer digital checking accounts</a:t>
            </a:r>
            <a:r>
              <a:rPr lang="en-US" sz="1200" dirty="0">
                <a:solidFill>
                  <a:schemeClr val="tx1"/>
                </a:solidFill>
              </a:rPr>
              <a:t>, which will provide the added benefit of access to Google’s ability to work with large sets of data and turn that information into value-add products. </a:t>
            </a:r>
          </a:p>
          <a:p>
            <a:pPr marL="171450" indent="-171450">
              <a:spcAft>
                <a:spcPts val="400"/>
              </a:spcAft>
              <a:buFont typeface="Wingdings" panose="05000000000000000000" pitchFamily="2" charset="2"/>
              <a:buChar char="§"/>
            </a:pPr>
            <a:r>
              <a:rPr lang="en-US" sz="1200" dirty="0">
                <a:solidFill>
                  <a:schemeClr val="tx1"/>
                </a:solidFill>
              </a:rPr>
              <a:t>Citigroup </a:t>
            </a:r>
            <a:r>
              <a:rPr lang="en-US" sz="1200" b="1" dirty="0">
                <a:solidFill>
                  <a:schemeClr val="tx1"/>
                </a:solidFill>
              </a:rPr>
              <a:t>allocates about $8.5 billion per year, or 20% of its expenses, toward technology</a:t>
            </a:r>
            <a:r>
              <a:rPr lang="en-US" sz="1200" dirty="0">
                <a:solidFill>
                  <a:schemeClr val="tx1"/>
                </a:solidFill>
              </a:rPr>
              <a:t>, slightly less than its major competitors. </a:t>
            </a:r>
          </a:p>
          <a:p>
            <a:pPr marL="171450" indent="-171450">
              <a:spcAft>
                <a:spcPts val="400"/>
              </a:spcAft>
              <a:buFont typeface="Wingdings" panose="05000000000000000000" pitchFamily="2" charset="2"/>
              <a:buChar char="§"/>
            </a:pPr>
            <a:endParaRPr lang="en-US" sz="1200" dirty="0">
              <a:solidFill>
                <a:schemeClr val="tx1"/>
              </a:solidFill>
            </a:endParaRPr>
          </a:p>
          <a:p>
            <a:pPr>
              <a:spcAft>
                <a:spcPts val="600"/>
              </a:spcAft>
            </a:pPr>
            <a:r>
              <a:rPr lang="en-US" sz="1400" b="1" dirty="0">
                <a:solidFill>
                  <a:schemeClr val="tx1"/>
                </a:solidFill>
              </a:rPr>
              <a:t>Customer retention &amp; acquisition </a:t>
            </a:r>
          </a:p>
          <a:p>
            <a:pPr marL="171450" indent="-171450">
              <a:spcAft>
                <a:spcPts val="600"/>
              </a:spcAft>
              <a:buFont typeface="Wingdings" panose="05000000000000000000" pitchFamily="2" charset="2"/>
              <a:buChar char="§"/>
            </a:pPr>
            <a:r>
              <a:rPr lang="en-US" sz="1200" dirty="0">
                <a:solidFill>
                  <a:schemeClr val="tx1"/>
                </a:solidFill>
              </a:rPr>
              <a:t>One area of Citi’s operations where Big Data analytics has been implemented successfully is in </a:t>
            </a:r>
            <a:r>
              <a:rPr lang="en-US" sz="1200" b="1" dirty="0">
                <a:solidFill>
                  <a:schemeClr val="tx1"/>
                </a:solidFill>
              </a:rPr>
              <a:t>customer retention and acquisition. </a:t>
            </a:r>
          </a:p>
          <a:p>
            <a:pPr marL="171450" indent="-171450">
              <a:spcAft>
                <a:spcPts val="600"/>
              </a:spcAft>
              <a:buFont typeface="Wingdings" panose="05000000000000000000" pitchFamily="2" charset="2"/>
              <a:buChar char="§"/>
            </a:pPr>
            <a:r>
              <a:rPr lang="en-US" sz="1200" dirty="0">
                <a:solidFill>
                  <a:schemeClr val="tx1"/>
                </a:solidFill>
              </a:rPr>
              <a:t>This involved </a:t>
            </a:r>
            <a:r>
              <a:rPr lang="en-US" sz="1200" b="1" dirty="0" err="1">
                <a:solidFill>
                  <a:schemeClr val="tx1"/>
                </a:solidFill>
              </a:rPr>
              <a:t>analysing</a:t>
            </a:r>
            <a:r>
              <a:rPr lang="en-US" sz="1200" b="1" dirty="0">
                <a:solidFill>
                  <a:schemeClr val="tx1"/>
                </a:solidFill>
              </a:rPr>
              <a:t> data and targeting promotional spending using ML algorithms. </a:t>
            </a:r>
          </a:p>
          <a:p>
            <a:pPr marL="171450" indent="-171450">
              <a:spcAft>
                <a:spcPts val="600"/>
              </a:spcAft>
              <a:buFont typeface="Wingdings" panose="05000000000000000000" pitchFamily="2" charset="2"/>
              <a:buChar char="§"/>
            </a:pPr>
            <a:r>
              <a:rPr lang="en-US" sz="1200" dirty="0">
                <a:solidFill>
                  <a:schemeClr val="tx1"/>
                </a:solidFill>
              </a:rPr>
              <a:t>Another initiative was to </a:t>
            </a:r>
            <a:r>
              <a:rPr lang="en-US" sz="1200" b="1" dirty="0">
                <a:solidFill>
                  <a:schemeClr val="tx1"/>
                </a:solidFill>
              </a:rPr>
              <a:t>scan transactional records to spot anomalies</a:t>
            </a:r>
            <a:r>
              <a:rPr lang="en-US" sz="1200" dirty="0">
                <a:solidFill>
                  <a:schemeClr val="tx1"/>
                </a:solidFill>
              </a:rPr>
              <a:t>, which in the case of Citi’s customers, can mean </a:t>
            </a:r>
            <a:r>
              <a:rPr lang="en-US" sz="1200" b="1" dirty="0">
                <a:solidFill>
                  <a:schemeClr val="tx1"/>
                </a:solidFill>
              </a:rPr>
              <a:t>incorrect, unusual or fraudulent charges</a:t>
            </a:r>
            <a:r>
              <a:rPr lang="en-US" sz="1200" dirty="0">
                <a:solidFill>
                  <a:schemeClr val="tx1"/>
                </a:solidFill>
              </a:rPr>
              <a:t>. The costs resulting from these anomalies are far easier to manage if the problem is spotted quickly – or even before it happens, through </a:t>
            </a:r>
            <a:r>
              <a:rPr lang="en-US" sz="1200" b="1" dirty="0">
                <a:solidFill>
                  <a:schemeClr val="tx1"/>
                </a:solidFill>
              </a:rPr>
              <a:t>predictive modelling</a:t>
            </a:r>
            <a:r>
              <a:rPr lang="en-US" sz="1200" dirty="0">
                <a:solidFill>
                  <a:schemeClr val="tx1"/>
                </a:solidFill>
              </a:rPr>
              <a:t>.</a:t>
            </a:r>
          </a:p>
        </p:txBody>
      </p:sp>
      <p:pic>
        <p:nvPicPr>
          <p:cNvPr id="6" name="Picture 2" descr="Citi logo | Logok">
            <a:extLst>
              <a:ext uri="{FF2B5EF4-FFF2-40B4-BE49-F238E27FC236}">
                <a16:creationId xmlns:a16="http://schemas.microsoft.com/office/drawing/2014/main" id="{67B33396-4A8A-416F-A8DF-2F8182AE01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84154"/>
            <a:ext cx="1276350" cy="95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34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row: Left 33">
            <a:hlinkClick r:id="rId3" action="ppaction://hlinksldjump"/>
            <a:extLst>
              <a:ext uri="{FF2B5EF4-FFF2-40B4-BE49-F238E27FC236}">
                <a16:creationId xmlns:a16="http://schemas.microsoft.com/office/drawing/2014/main" id="{EEB5A701-AB4A-4492-B8EE-F0D33D016616}"/>
              </a:ext>
            </a:extLst>
          </p:cNvPr>
          <p:cNvSpPr/>
          <p:nvPr/>
        </p:nvSpPr>
        <p:spPr>
          <a:xfrm>
            <a:off x="10233051" y="400159"/>
            <a:ext cx="544981" cy="298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sz="1100" dirty="0">
              <a:solidFill>
                <a:schemeClr val="bg1"/>
              </a:solidFill>
            </a:endParaRPr>
          </a:p>
        </p:txBody>
      </p:sp>
      <p:sp>
        <p:nvSpPr>
          <p:cNvPr id="4" name="Title 1">
            <a:extLst>
              <a:ext uri="{FF2B5EF4-FFF2-40B4-BE49-F238E27FC236}">
                <a16:creationId xmlns:a16="http://schemas.microsoft.com/office/drawing/2014/main" id="{BD7C53B2-F3CF-4724-BC9E-0FDAD8860B90}"/>
              </a:ext>
            </a:extLst>
          </p:cNvPr>
          <p:cNvSpPr>
            <a:spLocks noGrp="1"/>
          </p:cNvSpPr>
          <p:nvPr>
            <p:ph type="ctrTitle"/>
          </p:nvPr>
        </p:nvSpPr>
        <p:spPr>
          <a:xfrm>
            <a:off x="1524000" y="0"/>
            <a:ext cx="9144000" cy="665981"/>
          </a:xfrm>
        </p:spPr>
        <p:txBody>
          <a:bodyPr/>
          <a:lstStyle/>
          <a:p>
            <a:pPr algn="l"/>
            <a:r>
              <a:rPr lang="en-US" sz="3200" dirty="0">
                <a:latin typeface="+mj-lt"/>
              </a:rPr>
              <a:t>Analytics initiatives (3/4)</a:t>
            </a:r>
            <a:endParaRPr lang="en-IN" sz="3200" dirty="0">
              <a:latin typeface="+mj-lt"/>
            </a:endParaRPr>
          </a:p>
        </p:txBody>
      </p:sp>
      <p:sp>
        <p:nvSpPr>
          <p:cNvPr id="3" name="Rectangle 2">
            <a:extLst>
              <a:ext uri="{FF2B5EF4-FFF2-40B4-BE49-F238E27FC236}">
                <a16:creationId xmlns:a16="http://schemas.microsoft.com/office/drawing/2014/main" id="{D8BF6E41-E83C-4B01-9EF0-CBACF4E1675D}"/>
              </a:ext>
            </a:extLst>
          </p:cNvPr>
          <p:cNvSpPr/>
          <p:nvPr/>
        </p:nvSpPr>
        <p:spPr>
          <a:xfrm>
            <a:off x="247650" y="665981"/>
            <a:ext cx="11728040" cy="5875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a:solidFill>
                  <a:schemeClr val="tx1"/>
                </a:solidFill>
              </a:rPr>
              <a:t>Customer Experience </a:t>
            </a:r>
          </a:p>
          <a:p>
            <a:pPr>
              <a:spcAft>
                <a:spcPts val="600"/>
              </a:spcAft>
            </a:pPr>
            <a:r>
              <a:rPr lang="en-US" sz="1200" dirty="0">
                <a:solidFill>
                  <a:schemeClr val="tx1"/>
                </a:solidFill>
              </a:rPr>
              <a:t>Alice </a:t>
            </a:r>
            <a:r>
              <a:rPr lang="en-US" sz="1200" dirty="0" err="1">
                <a:solidFill>
                  <a:schemeClr val="tx1"/>
                </a:solidFill>
              </a:rPr>
              <a:t>Miligan</a:t>
            </a:r>
            <a:r>
              <a:rPr lang="en-US" sz="1200" dirty="0">
                <a:solidFill>
                  <a:schemeClr val="tx1"/>
                </a:solidFill>
              </a:rPr>
              <a:t>, previously a MD and Chief Customer and Digital experience office at Citi, emphasized on </a:t>
            </a:r>
            <a:r>
              <a:rPr lang="en-US" sz="1200" b="1" dirty="0">
                <a:solidFill>
                  <a:schemeClr val="tx1"/>
                </a:solidFill>
              </a:rPr>
              <a:t>transforming Citi into an institution that elevates experience above all. </a:t>
            </a:r>
            <a:r>
              <a:rPr lang="en-US" sz="1200" dirty="0">
                <a:solidFill>
                  <a:schemeClr val="tx1"/>
                </a:solidFill>
              </a:rPr>
              <a:t>“In the coming years, </a:t>
            </a:r>
            <a:r>
              <a:rPr lang="en-US" sz="1200" b="1" dirty="0">
                <a:solidFill>
                  <a:schemeClr val="tx1"/>
                </a:solidFill>
              </a:rPr>
              <a:t>customer experience will overtake price and product as a key brand differentiator ,” </a:t>
            </a:r>
            <a:r>
              <a:rPr lang="en-US" sz="1200" dirty="0">
                <a:solidFill>
                  <a:schemeClr val="tx1"/>
                </a:solidFill>
              </a:rPr>
              <a:t>she says. “[Citi’s] extensive analysis shows that engaged customers will use our products, drive more spend and are more likely to have multiple cards instead of just one. Engaging customers directly correlates to driving the long-term growth and health of our business. </a:t>
            </a:r>
            <a:r>
              <a:rPr lang="en-US" sz="1200" b="1" dirty="0">
                <a:solidFill>
                  <a:schemeClr val="tx1"/>
                </a:solidFill>
              </a:rPr>
              <a:t>Customer experience is key to sustained loyalty and essential to the bottom line.”</a:t>
            </a:r>
          </a:p>
          <a:p>
            <a:pPr marL="171450" indent="-171450">
              <a:spcAft>
                <a:spcPts val="600"/>
              </a:spcAft>
              <a:buFont typeface="Wingdings" panose="05000000000000000000" pitchFamily="2" charset="2"/>
              <a:buChar char="§"/>
            </a:pPr>
            <a:r>
              <a:rPr lang="en-US" sz="1200" dirty="0">
                <a:solidFill>
                  <a:schemeClr val="tx1"/>
                </a:solidFill>
              </a:rPr>
              <a:t>During </a:t>
            </a:r>
            <a:r>
              <a:rPr lang="en-US" sz="1200" dirty="0" err="1">
                <a:solidFill>
                  <a:schemeClr val="tx1"/>
                </a:solidFill>
              </a:rPr>
              <a:t>Miligan’s</a:t>
            </a:r>
            <a:r>
              <a:rPr lang="en-US" sz="1200" dirty="0">
                <a:solidFill>
                  <a:schemeClr val="tx1"/>
                </a:solidFill>
              </a:rPr>
              <a:t> stint at Citi, she executed strategies to elevate Citi’s customer experience around three pillars:</a:t>
            </a:r>
          </a:p>
          <a:p>
            <a:pPr marL="363538" lvl="1" indent="-188913">
              <a:spcAft>
                <a:spcPts val="600"/>
              </a:spcAft>
              <a:buFont typeface="Wingdings" panose="05000000000000000000" pitchFamily="2" charset="2"/>
              <a:buChar char="§"/>
            </a:pPr>
            <a:r>
              <a:rPr lang="en-US" sz="1200" b="1" dirty="0">
                <a:solidFill>
                  <a:schemeClr val="tx1"/>
                </a:solidFill>
              </a:rPr>
              <a:t>Improve and streamline product offerings: </a:t>
            </a:r>
            <a:r>
              <a:rPr lang="en-US" sz="1200" dirty="0">
                <a:solidFill>
                  <a:schemeClr val="tx1"/>
                </a:solidFill>
              </a:rPr>
              <a:t>Over the past few years, Citi has increased its focus on core products. “Our biggest challenge initially was managing and streamlining hundreds of different products worldwide. We’ve since reduced our number of product variations by over 60 percent,” Ms. Milligan says. In tandem, investments were also made in improving and marketing those core products.</a:t>
            </a:r>
          </a:p>
          <a:p>
            <a:pPr marL="363538" lvl="1" indent="-188913">
              <a:spcAft>
                <a:spcPts val="600"/>
              </a:spcAft>
              <a:buFont typeface="Wingdings" panose="05000000000000000000" pitchFamily="2" charset="2"/>
              <a:buChar char="§"/>
            </a:pPr>
            <a:r>
              <a:rPr lang="en-US" sz="1200" b="1" dirty="0">
                <a:solidFill>
                  <a:schemeClr val="tx1"/>
                </a:solidFill>
              </a:rPr>
              <a:t>Build a strong brand: </a:t>
            </a:r>
            <a:r>
              <a:rPr lang="en-US" sz="1200" dirty="0">
                <a:solidFill>
                  <a:schemeClr val="tx1"/>
                </a:solidFill>
              </a:rPr>
              <a:t>“To us, this means ensuring that all customer touch points and communications reflect our brand purpose, enabling us to make a human connection with customers,” Ms. Milligan says. For more than 200 years, Citi’s brand promise has been to “enable progress.” To help bring that promise to life, Citi has conducted extensive customer research, including interviews and surveys, to inform the </a:t>
            </a:r>
            <a:r>
              <a:rPr lang="en-US" sz="1200" b="1" dirty="0">
                <a:solidFill>
                  <a:schemeClr val="tx1"/>
                </a:solidFill>
              </a:rPr>
              <a:t>redesign of customer journeys and help define the voice, language and personality of the company’s customer communications.</a:t>
            </a:r>
          </a:p>
          <a:p>
            <a:pPr marL="363538" lvl="1" indent="-188913">
              <a:spcAft>
                <a:spcPts val="600"/>
              </a:spcAft>
              <a:buFont typeface="Wingdings" panose="05000000000000000000" pitchFamily="2" charset="2"/>
              <a:buChar char="§"/>
            </a:pPr>
            <a:r>
              <a:rPr lang="en-US" sz="1200" b="1" dirty="0">
                <a:solidFill>
                  <a:schemeClr val="tx1"/>
                </a:solidFill>
              </a:rPr>
              <a:t>Focus on service via all channels: </a:t>
            </a:r>
            <a:r>
              <a:rPr lang="en-US" sz="1200" dirty="0">
                <a:solidFill>
                  <a:schemeClr val="tx1"/>
                </a:solidFill>
              </a:rPr>
              <a:t>Ms. Milligan realized early on in her tenure that </a:t>
            </a:r>
            <a:r>
              <a:rPr lang="en-US" sz="1200" b="1" dirty="0">
                <a:solidFill>
                  <a:schemeClr val="tx1"/>
                </a:solidFill>
              </a:rPr>
              <a:t>an omnichannel experience was the only way Citi could truly serve its entire customer base. </a:t>
            </a:r>
            <a:r>
              <a:rPr lang="en-US" sz="1200" dirty="0">
                <a:solidFill>
                  <a:schemeClr val="tx1"/>
                </a:solidFill>
              </a:rPr>
              <a:t>“</a:t>
            </a:r>
            <a:r>
              <a:rPr lang="en-US" sz="1200" b="1" dirty="0">
                <a:solidFill>
                  <a:schemeClr val="tx1"/>
                </a:solidFill>
              </a:rPr>
              <a:t>Customers want a seamless, real-time and personalized experience from channel to channel </a:t>
            </a:r>
            <a:r>
              <a:rPr lang="en-US" sz="1200" dirty="0">
                <a:solidFill>
                  <a:schemeClr val="tx1"/>
                </a:solidFill>
              </a:rPr>
              <a:t>,” she says. “They have higher expectations to be able to complete activities online, on their own, without having to call us. As we looked at how our customers were behaving, we observed a great deal of channel switching, with a significant portion of inquiries to our call center coming from customers who had been online and unable to complete what they wanted to do.”</a:t>
            </a:r>
          </a:p>
          <a:p>
            <a:pPr>
              <a:spcAft>
                <a:spcPts val="600"/>
              </a:spcAft>
            </a:pPr>
            <a:endParaRPr lang="en-US" sz="1200" dirty="0">
              <a:solidFill>
                <a:schemeClr val="tx1"/>
              </a:solidFill>
            </a:endParaRPr>
          </a:p>
          <a:p>
            <a:pPr>
              <a:spcAft>
                <a:spcPts val="600"/>
              </a:spcAft>
            </a:pPr>
            <a:r>
              <a:rPr lang="en-US" sz="1400" b="1" dirty="0">
                <a:solidFill>
                  <a:schemeClr val="tx1"/>
                </a:solidFill>
              </a:rPr>
              <a:t>Chatbots</a:t>
            </a:r>
          </a:p>
          <a:p>
            <a:pPr marL="171450" indent="-171450">
              <a:spcAft>
                <a:spcPts val="600"/>
              </a:spcAft>
              <a:buFont typeface="Wingdings" panose="05000000000000000000" pitchFamily="2" charset="2"/>
              <a:buChar char="§"/>
            </a:pPr>
            <a:r>
              <a:rPr lang="en-US" sz="1200" dirty="0">
                <a:solidFill>
                  <a:schemeClr val="tx1"/>
                </a:solidFill>
              </a:rPr>
              <a:t>In 2018, Citi released its first chatbot, called Citi Bot SG, for Facebook Messenger in Singapore. The </a:t>
            </a:r>
            <a:r>
              <a:rPr lang="en-US" sz="1200" b="1" dirty="0">
                <a:solidFill>
                  <a:schemeClr val="tx1"/>
                </a:solidFill>
              </a:rPr>
              <a:t>chatbot was available for all consumer banking customers </a:t>
            </a:r>
            <a:r>
              <a:rPr lang="en-US" sz="1200" dirty="0">
                <a:solidFill>
                  <a:schemeClr val="tx1"/>
                </a:solidFill>
              </a:rPr>
              <a:t>after a beta testing period involving 600 customers and employees. </a:t>
            </a:r>
          </a:p>
          <a:p>
            <a:pPr marL="171450" indent="-171450">
              <a:spcAft>
                <a:spcPts val="600"/>
              </a:spcAft>
              <a:buFont typeface="Wingdings" panose="05000000000000000000" pitchFamily="2" charset="2"/>
              <a:buChar char="§"/>
            </a:pPr>
            <a:r>
              <a:rPr lang="en-US" sz="1200" dirty="0">
                <a:solidFill>
                  <a:schemeClr val="tx1"/>
                </a:solidFill>
              </a:rPr>
              <a:t>While the initial release was for Singapore customers exclusively, Citi claims they will be rolling out the chatbot for other markets such as North America and parts of China. The company claimed Citi Bot is able to help customers with a variety of needs, such as account specific questions like account balances. This also includes inquiries about recent transactions, bill summaries, and reward point balances. </a:t>
            </a:r>
            <a:r>
              <a:rPr lang="en-US" sz="1200" b="1" dirty="0">
                <a:solidFill>
                  <a:schemeClr val="tx1"/>
                </a:solidFill>
              </a:rPr>
              <a:t>In order to leverage natural language processing (NLP) with this kind of conversational interface, Citi will emphasize on developing an ML model trained on hundreds of thousands of customer service questions and their correct responses. </a:t>
            </a:r>
          </a:p>
          <a:p>
            <a:pPr marL="171450" indent="-171450">
              <a:spcAft>
                <a:spcPts val="600"/>
              </a:spcAft>
              <a:buFont typeface="Wingdings" panose="05000000000000000000" pitchFamily="2" charset="2"/>
              <a:buChar char="§"/>
            </a:pPr>
            <a:r>
              <a:rPr lang="en-US" sz="1200" dirty="0">
                <a:solidFill>
                  <a:schemeClr val="tx1"/>
                </a:solidFill>
              </a:rPr>
              <a:t>In July 2019, </a:t>
            </a:r>
            <a:r>
              <a:rPr lang="en-US" sz="1200" b="1" dirty="0">
                <a:solidFill>
                  <a:schemeClr val="tx1"/>
                </a:solidFill>
              </a:rPr>
              <a:t>Citi Bot SG was replaced with Citigroup’s new mobile app aimed at global consumer banking customers. </a:t>
            </a:r>
            <a:r>
              <a:rPr lang="en-US" sz="1200" dirty="0">
                <a:solidFill>
                  <a:schemeClr val="tx1"/>
                </a:solidFill>
              </a:rPr>
              <a:t>They claim this app features all of the same services Citi Bot SG users came to appreciate during its run. According to Citi’s website, users can now automatically offset their spending with their virtual points, find discounts, and withdraw cash from credit cards on this new version.</a:t>
            </a:r>
          </a:p>
        </p:txBody>
      </p:sp>
      <p:pic>
        <p:nvPicPr>
          <p:cNvPr id="6" name="Picture 2" descr="Citi logo | Logok">
            <a:extLst>
              <a:ext uri="{FF2B5EF4-FFF2-40B4-BE49-F238E27FC236}">
                <a16:creationId xmlns:a16="http://schemas.microsoft.com/office/drawing/2014/main" id="{9EDFF441-7F68-460F-8C09-D3B33A551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84154"/>
            <a:ext cx="1276350" cy="95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32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row: Left 33">
            <a:hlinkClick r:id="rId3" action="ppaction://hlinksldjump"/>
            <a:extLst>
              <a:ext uri="{FF2B5EF4-FFF2-40B4-BE49-F238E27FC236}">
                <a16:creationId xmlns:a16="http://schemas.microsoft.com/office/drawing/2014/main" id="{EEB5A701-AB4A-4492-B8EE-F0D33D016616}"/>
              </a:ext>
            </a:extLst>
          </p:cNvPr>
          <p:cNvSpPr/>
          <p:nvPr/>
        </p:nvSpPr>
        <p:spPr>
          <a:xfrm>
            <a:off x="10233051" y="400159"/>
            <a:ext cx="544981" cy="298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sz="1100" dirty="0">
              <a:solidFill>
                <a:schemeClr val="bg1"/>
              </a:solidFill>
            </a:endParaRPr>
          </a:p>
        </p:txBody>
      </p:sp>
      <p:sp>
        <p:nvSpPr>
          <p:cNvPr id="4" name="Title 1">
            <a:extLst>
              <a:ext uri="{FF2B5EF4-FFF2-40B4-BE49-F238E27FC236}">
                <a16:creationId xmlns:a16="http://schemas.microsoft.com/office/drawing/2014/main" id="{BD7C53B2-F3CF-4724-BC9E-0FDAD8860B90}"/>
              </a:ext>
            </a:extLst>
          </p:cNvPr>
          <p:cNvSpPr>
            <a:spLocks noGrp="1"/>
          </p:cNvSpPr>
          <p:nvPr>
            <p:ph type="ctrTitle"/>
          </p:nvPr>
        </p:nvSpPr>
        <p:spPr>
          <a:xfrm>
            <a:off x="1524000" y="0"/>
            <a:ext cx="9144000" cy="665981"/>
          </a:xfrm>
        </p:spPr>
        <p:txBody>
          <a:bodyPr/>
          <a:lstStyle/>
          <a:p>
            <a:pPr algn="l"/>
            <a:r>
              <a:rPr lang="en-US" sz="3200" dirty="0">
                <a:latin typeface="+mj-lt"/>
              </a:rPr>
              <a:t>Analytics initiatives (4/4)</a:t>
            </a:r>
            <a:endParaRPr lang="en-IN" sz="3200" dirty="0">
              <a:latin typeface="+mj-lt"/>
            </a:endParaRPr>
          </a:p>
        </p:txBody>
      </p:sp>
      <p:sp>
        <p:nvSpPr>
          <p:cNvPr id="3" name="Rectangle 2">
            <a:extLst>
              <a:ext uri="{FF2B5EF4-FFF2-40B4-BE49-F238E27FC236}">
                <a16:creationId xmlns:a16="http://schemas.microsoft.com/office/drawing/2014/main" id="{D8BF6E41-E83C-4B01-9EF0-CBACF4E1675D}"/>
              </a:ext>
            </a:extLst>
          </p:cNvPr>
          <p:cNvSpPr/>
          <p:nvPr/>
        </p:nvSpPr>
        <p:spPr>
          <a:xfrm>
            <a:off x="247650" y="750860"/>
            <a:ext cx="11696700" cy="3953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a:solidFill>
                  <a:schemeClr val="tx1"/>
                </a:solidFill>
              </a:rPr>
              <a:t>Citi Mobile App</a:t>
            </a:r>
          </a:p>
          <a:p>
            <a:pPr marL="171450" indent="-171450">
              <a:spcAft>
                <a:spcPts val="600"/>
              </a:spcAft>
              <a:buFont typeface="Wingdings" panose="05000000000000000000" pitchFamily="2" charset="2"/>
              <a:buChar char="§"/>
            </a:pPr>
            <a:r>
              <a:rPr lang="en-US" sz="1200" b="1" dirty="0">
                <a:solidFill>
                  <a:schemeClr val="tx1"/>
                </a:solidFill>
              </a:rPr>
              <a:t>Citi Mobile App: </a:t>
            </a:r>
            <a:r>
              <a:rPr lang="en-US" sz="1200" dirty="0">
                <a:solidFill>
                  <a:schemeClr val="tx1"/>
                </a:solidFill>
              </a:rPr>
              <a:t>The Citi Mobile App includes </a:t>
            </a:r>
            <a:r>
              <a:rPr lang="en-US" sz="1200" b="1" dirty="0">
                <a:solidFill>
                  <a:schemeClr val="tx1"/>
                </a:solidFill>
              </a:rPr>
              <a:t>several features such as in-app account opening</a:t>
            </a:r>
            <a:r>
              <a:rPr lang="en-US" sz="1200" dirty="0">
                <a:solidFill>
                  <a:schemeClr val="tx1"/>
                </a:solidFill>
              </a:rPr>
              <a:t>,</a:t>
            </a:r>
            <a:r>
              <a:rPr lang="en-US" sz="1200" b="1" dirty="0">
                <a:solidFill>
                  <a:schemeClr val="tx1"/>
                </a:solidFill>
              </a:rPr>
              <a:t> a 360-degree view across all financial accounts and spending insights to help banking customers improve their financial wellness. </a:t>
            </a:r>
            <a:r>
              <a:rPr lang="en-US" sz="1200" dirty="0">
                <a:solidFill>
                  <a:schemeClr val="tx1"/>
                </a:solidFill>
              </a:rPr>
              <a:t>Most importantly, they will allow non-customers to access the same capabilities through the app.</a:t>
            </a:r>
          </a:p>
          <a:p>
            <a:pPr marL="171450" indent="-171450">
              <a:spcAft>
                <a:spcPts val="600"/>
              </a:spcAft>
              <a:buFont typeface="Wingdings" panose="05000000000000000000" pitchFamily="2" charset="2"/>
              <a:buChar char="§"/>
            </a:pPr>
            <a:r>
              <a:rPr lang="en-US" sz="1200" dirty="0">
                <a:solidFill>
                  <a:schemeClr val="tx1"/>
                </a:solidFill>
              </a:rPr>
              <a:t>Apart from these, some of the other features are as follows:</a:t>
            </a:r>
          </a:p>
          <a:p>
            <a:pPr marL="361950" lvl="1" indent="-190500">
              <a:spcAft>
                <a:spcPts val="600"/>
              </a:spcAft>
              <a:buFont typeface="Wingdings" panose="05000000000000000000" pitchFamily="2" charset="2"/>
              <a:buChar char="§"/>
            </a:pPr>
            <a:r>
              <a:rPr lang="en-US" sz="1200" dirty="0">
                <a:solidFill>
                  <a:schemeClr val="tx1"/>
                </a:solidFill>
              </a:rPr>
              <a:t>Track rewards points and manage outstanding balances, available limits, transaction details and bill payments. Customers can quickly activate new or replacement cards. </a:t>
            </a:r>
          </a:p>
          <a:p>
            <a:pPr marL="361950" lvl="1" indent="-190500">
              <a:spcAft>
                <a:spcPts val="600"/>
              </a:spcAft>
              <a:buFont typeface="Wingdings" panose="05000000000000000000" pitchFamily="2" charset="2"/>
              <a:buChar char="§"/>
            </a:pPr>
            <a:r>
              <a:rPr lang="en-US" sz="1200" dirty="0">
                <a:solidFill>
                  <a:schemeClr val="tx1"/>
                </a:solidFill>
              </a:rPr>
              <a:t>Easy view of card statements and download a copy, and for qualified customers convert their latest credit card statement balance to instalments by simply tapping a “Convert” button.</a:t>
            </a:r>
          </a:p>
          <a:p>
            <a:pPr marL="361950" lvl="1" indent="-190500">
              <a:spcAft>
                <a:spcPts val="600"/>
              </a:spcAft>
              <a:buFont typeface="Wingdings" panose="05000000000000000000" pitchFamily="2" charset="2"/>
              <a:buChar char="§"/>
            </a:pPr>
            <a:r>
              <a:rPr lang="en-US" sz="1200" dirty="0">
                <a:solidFill>
                  <a:schemeClr val="tx1"/>
                </a:solidFill>
              </a:rPr>
              <a:t>Security features including biometric authentication (Face ID, Touch ID, and Android Fingerprint) and for customers with only cards, they can pair the user ID to the mobile device.</a:t>
            </a:r>
          </a:p>
          <a:p>
            <a:pPr marL="361950" lvl="1" indent="-190500">
              <a:spcAft>
                <a:spcPts val="600"/>
              </a:spcAft>
              <a:buFont typeface="Wingdings" panose="05000000000000000000" pitchFamily="2" charset="2"/>
              <a:buChar char="§"/>
            </a:pPr>
            <a:r>
              <a:rPr lang="en-US" sz="1200" dirty="0">
                <a:solidFill>
                  <a:schemeClr val="tx1"/>
                </a:solidFill>
              </a:rPr>
              <a:t>Eligible cardholders can get cash from their credit cards, which can be repaid in monthly instalments with various tenors for option.</a:t>
            </a:r>
          </a:p>
          <a:p>
            <a:pPr>
              <a:spcAft>
                <a:spcPts val="600"/>
              </a:spcAft>
            </a:pPr>
            <a:endParaRPr lang="en-US" sz="1200" dirty="0">
              <a:solidFill>
                <a:schemeClr val="tx1"/>
              </a:solidFill>
            </a:endParaRPr>
          </a:p>
          <a:p>
            <a:pPr>
              <a:spcAft>
                <a:spcPts val="600"/>
              </a:spcAft>
            </a:pPr>
            <a:r>
              <a:rPr lang="en-US" sz="1400" b="1" dirty="0">
                <a:solidFill>
                  <a:schemeClr val="tx1"/>
                </a:solidFill>
              </a:rPr>
              <a:t>Citi Velocity Clarity</a:t>
            </a:r>
          </a:p>
          <a:p>
            <a:pPr marL="171450" indent="-171450">
              <a:spcAft>
                <a:spcPts val="600"/>
              </a:spcAft>
              <a:buFont typeface="Wingdings" panose="05000000000000000000" pitchFamily="2" charset="2"/>
              <a:buChar char="§"/>
            </a:pPr>
            <a:r>
              <a:rPr lang="en-US" sz="1200" dirty="0">
                <a:solidFill>
                  <a:schemeClr val="tx1"/>
                </a:solidFill>
              </a:rPr>
              <a:t>In June 2017, Citi announced the rollout of Citi Velocity Clarity, a comprehensive data and analytics platform using Big Data technology delivered through an integrated suite of advanced online functionalities.</a:t>
            </a:r>
          </a:p>
          <a:p>
            <a:pPr marL="171450" indent="-171450">
              <a:spcAft>
                <a:spcPts val="600"/>
              </a:spcAft>
              <a:buFont typeface="Wingdings" panose="05000000000000000000" pitchFamily="2" charset="2"/>
              <a:buChar char="§"/>
            </a:pPr>
            <a:r>
              <a:rPr lang="en-US" sz="1400" dirty="0">
                <a:solidFill>
                  <a:schemeClr val="tx1"/>
                </a:solidFill>
              </a:rPr>
              <a:t>The platform consolidates and analyzes data across multiple Citi Custody and Fund Services (CFS) products, whilst leveraging Citi’s private, cloud-based, big data on demand infrastructure to enable fast and efficient consumption of information drawn from multiple sources.</a:t>
            </a:r>
          </a:p>
          <a:p>
            <a:pPr>
              <a:spcAft>
                <a:spcPts val="600"/>
              </a:spcAft>
            </a:pPr>
            <a:endParaRPr lang="en-US" sz="1200" dirty="0">
              <a:solidFill>
                <a:schemeClr val="tx1"/>
              </a:solidFill>
            </a:endParaRPr>
          </a:p>
          <a:p>
            <a:pPr>
              <a:spcAft>
                <a:spcPts val="600"/>
              </a:spcAft>
            </a:pPr>
            <a:r>
              <a:rPr lang="en-US" sz="1400" b="1" dirty="0">
                <a:solidFill>
                  <a:schemeClr val="tx1"/>
                </a:solidFill>
              </a:rPr>
              <a:t>Awards and accolades</a:t>
            </a:r>
          </a:p>
          <a:p>
            <a:pPr marL="171450" indent="-171450">
              <a:spcAft>
                <a:spcPts val="600"/>
              </a:spcAft>
              <a:buFont typeface="Wingdings" panose="05000000000000000000" pitchFamily="2" charset="2"/>
              <a:buChar char="§"/>
            </a:pPr>
            <a:r>
              <a:rPr lang="en-US" sz="1200" dirty="0">
                <a:solidFill>
                  <a:schemeClr val="tx1"/>
                </a:solidFill>
              </a:rPr>
              <a:t>In Nov 2019, Citi was </a:t>
            </a:r>
            <a:r>
              <a:rPr lang="en-US" sz="1200" b="1" dirty="0">
                <a:solidFill>
                  <a:schemeClr val="tx1"/>
                </a:solidFill>
              </a:rPr>
              <a:t>named the World’s Best Digital Bank by Global Finance Magazine for the 18</a:t>
            </a:r>
            <a:r>
              <a:rPr lang="en-US" sz="1200" b="1" baseline="30000" dirty="0">
                <a:solidFill>
                  <a:schemeClr val="tx1"/>
                </a:solidFill>
              </a:rPr>
              <a:t>th</a:t>
            </a:r>
            <a:r>
              <a:rPr lang="en-US" sz="1200" b="1" dirty="0">
                <a:solidFill>
                  <a:schemeClr val="tx1"/>
                </a:solidFill>
              </a:rPr>
              <a:t> consecutive year</a:t>
            </a:r>
            <a:r>
              <a:rPr lang="en-US" sz="1200" dirty="0">
                <a:solidFill>
                  <a:schemeClr val="tx1"/>
                </a:solidFill>
              </a:rPr>
              <a:t>.</a:t>
            </a:r>
          </a:p>
          <a:p>
            <a:pPr marL="171450" indent="-171450">
              <a:spcAft>
                <a:spcPts val="600"/>
              </a:spcAft>
              <a:buFont typeface="Wingdings" panose="05000000000000000000" pitchFamily="2" charset="2"/>
              <a:buChar char="§"/>
            </a:pPr>
            <a:r>
              <a:rPr lang="en-US" sz="1200" dirty="0">
                <a:solidFill>
                  <a:schemeClr val="tx1"/>
                </a:solidFill>
              </a:rPr>
              <a:t>In addition to being recognized as the World’s Best Digital Bank, Citi </a:t>
            </a:r>
            <a:r>
              <a:rPr lang="en-US" sz="1200" b="1" dirty="0">
                <a:solidFill>
                  <a:schemeClr val="tx1"/>
                </a:solidFill>
              </a:rPr>
              <a:t>received the top honor in a no. of global and regional award categories</a:t>
            </a:r>
            <a:r>
              <a:rPr lang="en-US" sz="1200" dirty="0">
                <a:solidFill>
                  <a:schemeClr val="tx1"/>
                </a:solidFill>
              </a:rPr>
              <a:t>.</a:t>
            </a:r>
          </a:p>
          <a:p>
            <a:pPr marL="171450" indent="-171450">
              <a:spcAft>
                <a:spcPts val="600"/>
              </a:spcAft>
              <a:buFont typeface="Wingdings" panose="05000000000000000000" pitchFamily="2" charset="2"/>
              <a:buChar char="§"/>
            </a:pPr>
            <a:r>
              <a:rPr lang="en-US" sz="1200" dirty="0">
                <a:solidFill>
                  <a:schemeClr val="tx1"/>
                </a:solidFill>
              </a:rPr>
              <a:t>Selection criteria included strength of strategy for attracting and servicing online customers, success in getting clients to use digital offerings, growth of online customer base, breadth of products offered, evidence of tangible benefits gained from digital initiatives, and web site design and functionality.</a:t>
            </a:r>
          </a:p>
          <a:p>
            <a:pPr>
              <a:spcAft>
                <a:spcPts val="600"/>
              </a:spcAft>
            </a:pPr>
            <a:endParaRPr lang="en-US" sz="1200" dirty="0">
              <a:solidFill>
                <a:schemeClr val="tx1"/>
              </a:solidFill>
            </a:endParaRPr>
          </a:p>
          <a:p>
            <a:pPr>
              <a:spcAft>
                <a:spcPts val="600"/>
              </a:spcAft>
            </a:pPr>
            <a:endParaRPr lang="en-US" sz="1200" dirty="0">
              <a:solidFill>
                <a:schemeClr val="tx1"/>
              </a:solidFill>
            </a:endParaRPr>
          </a:p>
          <a:p>
            <a:pPr marL="171450" indent="-171450">
              <a:spcAft>
                <a:spcPts val="600"/>
              </a:spcAft>
              <a:buFont typeface="Arial" panose="020B0604020202020204" pitchFamily="34" charset="0"/>
              <a:buChar char="•"/>
            </a:pPr>
            <a:endParaRPr lang="en-US" sz="1200" dirty="0">
              <a:solidFill>
                <a:schemeClr val="tx1"/>
              </a:solidFill>
            </a:endParaRPr>
          </a:p>
          <a:p>
            <a:pPr>
              <a:spcAft>
                <a:spcPts val="600"/>
              </a:spcAft>
            </a:pPr>
            <a:endParaRPr lang="en-US" sz="1200" dirty="0">
              <a:solidFill>
                <a:schemeClr val="tx1"/>
              </a:solidFill>
            </a:endParaRPr>
          </a:p>
        </p:txBody>
      </p:sp>
      <p:pic>
        <p:nvPicPr>
          <p:cNvPr id="6" name="Picture 2" descr="Citi logo | Logok">
            <a:extLst>
              <a:ext uri="{FF2B5EF4-FFF2-40B4-BE49-F238E27FC236}">
                <a16:creationId xmlns:a16="http://schemas.microsoft.com/office/drawing/2014/main" id="{4387AECC-F721-4435-BFDE-12E5C80B3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84154"/>
            <a:ext cx="1276350" cy="95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51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AD66-C0DE-4D0C-A942-E1DD2F8388DA}"/>
              </a:ext>
            </a:extLst>
          </p:cNvPr>
          <p:cNvSpPr>
            <a:spLocks noGrp="1"/>
          </p:cNvSpPr>
          <p:nvPr>
            <p:ph type="ctrTitle"/>
          </p:nvPr>
        </p:nvSpPr>
        <p:spPr/>
        <p:txBody>
          <a:bodyPr/>
          <a:lstStyle/>
          <a:p>
            <a:r>
              <a:rPr lang="en-US" dirty="0"/>
              <a:t>Summary</a:t>
            </a:r>
          </a:p>
        </p:txBody>
      </p:sp>
    </p:spTree>
    <p:extLst>
      <p:ext uri="{BB962C8B-B14F-4D97-AF65-F5344CB8AC3E}">
        <p14:creationId xmlns:p14="http://schemas.microsoft.com/office/powerpoint/2010/main" val="1935127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3F97B9C-CF80-41A9-A486-ECCDD7711247}"/>
              </a:ext>
            </a:extLst>
          </p:cNvPr>
          <p:cNvSpPr txBox="1">
            <a:spLocks/>
          </p:cNvSpPr>
          <p:nvPr/>
        </p:nvSpPr>
        <p:spPr>
          <a:xfrm>
            <a:off x="1524000" y="136194"/>
            <a:ext cx="9144000" cy="6659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IN" sz="3200" kern="1200">
                <a:solidFill>
                  <a:schemeClr val="tx1">
                    <a:lumMod val="95000"/>
                    <a:lumOff val="5000"/>
                  </a:schemeClr>
                </a:solidFill>
                <a:latin typeface="Segoe UI Light" panose="020B0502040204020203" pitchFamily="34" charset="0"/>
                <a:ea typeface="+mj-ea"/>
                <a:cs typeface="Segoe UI Light" panose="020B0502040204020203" pitchFamily="34" charset="0"/>
              </a:defRPr>
            </a:lvl1pPr>
          </a:lstStyle>
          <a:p>
            <a:r>
              <a:rPr lang="en-US" dirty="0">
                <a:latin typeface="+mj-lt"/>
              </a:rPr>
              <a:t>Impact of COVID-19 and Initiatives undertaken (1/2)</a:t>
            </a:r>
          </a:p>
        </p:txBody>
      </p:sp>
      <p:sp>
        <p:nvSpPr>
          <p:cNvPr id="6" name="Arrow: Left 5">
            <a:hlinkClick r:id="rId3" action="ppaction://hlinksldjump"/>
            <a:extLst>
              <a:ext uri="{FF2B5EF4-FFF2-40B4-BE49-F238E27FC236}">
                <a16:creationId xmlns:a16="http://schemas.microsoft.com/office/drawing/2014/main" id="{38BB266C-10D4-426E-8937-AFB11CA50EE9}"/>
              </a:ext>
            </a:extLst>
          </p:cNvPr>
          <p:cNvSpPr/>
          <p:nvPr/>
        </p:nvSpPr>
        <p:spPr>
          <a:xfrm>
            <a:off x="10233051" y="400159"/>
            <a:ext cx="544981" cy="298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sz="1100" dirty="0">
              <a:solidFill>
                <a:schemeClr val="bg1"/>
              </a:solidFill>
            </a:endParaRPr>
          </a:p>
        </p:txBody>
      </p:sp>
      <p:pic>
        <p:nvPicPr>
          <p:cNvPr id="8" name="Picture 2" descr="Citi logo | Logok">
            <a:extLst>
              <a:ext uri="{FF2B5EF4-FFF2-40B4-BE49-F238E27FC236}">
                <a16:creationId xmlns:a16="http://schemas.microsoft.com/office/drawing/2014/main" id="{DE245CC5-38B7-4ED5-9344-AF7FD3A9D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84154"/>
            <a:ext cx="1276350" cy="95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C2C72D25-B238-48DD-940D-164D3F10097C}"/>
              </a:ext>
            </a:extLst>
          </p:cNvPr>
          <p:cNvGraphicFramePr>
            <a:graphicFrameLocks noGrp="1"/>
          </p:cNvGraphicFramePr>
          <p:nvPr>
            <p:extLst>
              <p:ext uri="{D42A27DB-BD31-4B8C-83A1-F6EECF244321}">
                <p14:modId xmlns:p14="http://schemas.microsoft.com/office/powerpoint/2010/main" val="1046671135"/>
              </p:ext>
            </p:extLst>
          </p:nvPr>
        </p:nvGraphicFramePr>
        <p:xfrm>
          <a:off x="247650" y="821065"/>
          <a:ext cx="11696700" cy="2748280"/>
        </p:xfrm>
        <a:graphic>
          <a:graphicData uri="http://schemas.openxmlformats.org/drawingml/2006/table">
            <a:tbl>
              <a:tblPr firstRow="1" bandRow="1">
                <a:tableStyleId>{5C22544A-7EE6-4342-B048-85BDC9FD1C3A}</a:tableStyleId>
              </a:tblPr>
              <a:tblGrid>
                <a:gridCol w="1712003">
                  <a:extLst>
                    <a:ext uri="{9D8B030D-6E8A-4147-A177-3AD203B41FA5}">
                      <a16:colId xmlns:a16="http://schemas.microsoft.com/office/drawing/2014/main" val="680117467"/>
                    </a:ext>
                  </a:extLst>
                </a:gridCol>
                <a:gridCol w="4266976">
                  <a:extLst>
                    <a:ext uri="{9D8B030D-6E8A-4147-A177-3AD203B41FA5}">
                      <a16:colId xmlns:a16="http://schemas.microsoft.com/office/drawing/2014/main" val="291787924"/>
                    </a:ext>
                  </a:extLst>
                </a:gridCol>
                <a:gridCol w="5717721">
                  <a:extLst>
                    <a:ext uri="{9D8B030D-6E8A-4147-A177-3AD203B41FA5}">
                      <a16:colId xmlns:a16="http://schemas.microsoft.com/office/drawing/2014/main" val="1490753915"/>
                    </a:ext>
                  </a:extLst>
                </a:gridCol>
              </a:tblGrid>
              <a:tr h="370840">
                <a:tc>
                  <a:txBody>
                    <a:bodyPr/>
                    <a:lstStyle/>
                    <a:p>
                      <a:r>
                        <a:rPr lang="en-US" sz="1200" dirty="0"/>
                        <a:t>Quarter</a:t>
                      </a:r>
                      <a:endParaRPr lang="en-IN" sz="1200" dirty="0"/>
                    </a:p>
                  </a:txBody>
                  <a:tcPr>
                    <a:solidFill>
                      <a:schemeClr val="tx1"/>
                    </a:solidFill>
                  </a:tcPr>
                </a:tc>
                <a:tc>
                  <a:txBody>
                    <a:bodyPr/>
                    <a:lstStyle/>
                    <a:p>
                      <a:r>
                        <a:rPr lang="en-US" sz="1200" dirty="0"/>
                        <a:t>Overall Financial Performance</a:t>
                      </a:r>
                      <a:endParaRPr lang="en-IN" sz="1200" dirty="0"/>
                    </a:p>
                  </a:txBody>
                  <a:tcPr>
                    <a:solidFill>
                      <a:schemeClr val="tx1"/>
                    </a:solidFill>
                  </a:tcPr>
                </a:tc>
                <a:tc>
                  <a:txBody>
                    <a:bodyPr/>
                    <a:lstStyle/>
                    <a:p>
                      <a:r>
                        <a:rPr lang="en-US" sz="1200" dirty="0"/>
                        <a:t>Business performance</a:t>
                      </a:r>
                      <a:endParaRPr lang="en-IN" sz="1200" dirty="0"/>
                    </a:p>
                  </a:txBody>
                  <a:tcPr>
                    <a:solidFill>
                      <a:schemeClr val="tx1"/>
                    </a:solidFill>
                  </a:tcPr>
                </a:tc>
                <a:extLst>
                  <a:ext uri="{0D108BD9-81ED-4DB2-BD59-A6C34878D82A}">
                    <a16:rowId xmlns:a16="http://schemas.microsoft.com/office/drawing/2014/main" val="2546563261"/>
                  </a:ext>
                </a:extLst>
              </a:tr>
              <a:tr h="370840">
                <a:tc>
                  <a:txBody>
                    <a:bodyPr/>
                    <a:lstStyle/>
                    <a:p>
                      <a:pPr algn="l"/>
                      <a:r>
                        <a:rPr lang="en-US" sz="1200" dirty="0"/>
                        <a:t>Q3 2020</a:t>
                      </a:r>
                      <a:endParaRPr lang="en-IN" sz="1200" dirty="0"/>
                    </a:p>
                  </a:txBody>
                  <a:tcPr anchor="ctr">
                    <a:lnB w="12700" cap="flat" cmpd="sng" algn="ctr">
                      <a:solidFill>
                        <a:schemeClr val="bg1">
                          <a:lumMod val="75000"/>
                        </a:schemeClr>
                      </a:solidFill>
                      <a:prstDash val="sysDash"/>
                      <a:round/>
                      <a:headEnd type="none" w="med" len="med"/>
                      <a:tailEnd type="none" w="med" len="med"/>
                    </a:lnB>
                    <a:noFill/>
                  </a:tcPr>
                </a:tc>
                <a:tc>
                  <a:txBody>
                    <a:bodyPr/>
                    <a:lstStyle/>
                    <a:p>
                      <a:pPr marL="285750" indent="-285750" algn="l">
                        <a:buFont typeface="Wingdings" panose="05000000000000000000" pitchFamily="2" charset="2"/>
                        <a:buChar char="§"/>
                      </a:pPr>
                      <a:r>
                        <a:rPr lang="en-US" sz="1200" dirty="0"/>
                        <a:t>While Revenues were down by 7%, Net Income dropped by 34% on a YoY basis.</a:t>
                      </a:r>
                    </a:p>
                    <a:p>
                      <a:pPr marL="285750" indent="-285750" algn="l">
                        <a:buFont typeface="Wingdings" panose="05000000000000000000" pitchFamily="2" charset="2"/>
                        <a:buChar char="§"/>
                      </a:pPr>
                      <a:r>
                        <a:rPr lang="en-US" sz="1200" dirty="0"/>
                        <a:t>Citi stated that credit costs had stabilized and deposits continued to increase.</a:t>
                      </a:r>
                    </a:p>
                    <a:p>
                      <a:pPr marL="285750" indent="-285750" algn="l">
                        <a:buFont typeface="Wingdings" panose="05000000000000000000" pitchFamily="2" charset="2"/>
                        <a:buChar char="§"/>
                      </a:pPr>
                      <a:r>
                        <a:rPr lang="en-US" sz="1200" dirty="0"/>
                        <a:t>Focus will be on modernizing governance, processes, and risk management.</a:t>
                      </a:r>
                      <a:endParaRPr lang="en-IN" sz="1200" dirty="0"/>
                    </a:p>
                  </a:txBody>
                  <a:tcPr>
                    <a:lnB w="12700" cap="flat" cmpd="sng" algn="ctr">
                      <a:solidFill>
                        <a:schemeClr val="bg1">
                          <a:lumMod val="75000"/>
                        </a:schemeClr>
                      </a:solidFill>
                      <a:prstDash val="sysDash"/>
                      <a:round/>
                      <a:headEnd type="none" w="med" len="med"/>
                      <a:tailEnd type="none" w="med" len="med"/>
                    </a:lnB>
                    <a:noFill/>
                  </a:tcPr>
                </a:tc>
                <a:tc>
                  <a:txBody>
                    <a:bodyPr/>
                    <a:lstStyle/>
                    <a:p>
                      <a:pPr marL="285750" indent="-285750" algn="l">
                        <a:buFont typeface="Wingdings" panose="05000000000000000000" pitchFamily="2" charset="2"/>
                        <a:buChar char="§"/>
                      </a:pPr>
                      <a:r>
                        <a:rPr lang="en-US" sz="1200" dirty="0"/>
                        <a:t>GCB: Revenues decreased by 12% YoY, driven by lower card volumes and lower interest rates across all regions, partially offset by strong deposit growth</a:t>
                      </a:r>
                    </a:p>
                    <a:p>
                      <a:pPr marL="285750" indent="-285750" algn="l">
                        <a:buFont typeface="Wingdings" panose="05000000000000000000" pitchFamily="2" charset="2"/>
                        <a:buChar char="§"/>
                      </a:pPr>
                      <a:r>
                        <a:rPr lang="en-IN" sz="1200" dirty="0"/>
                        <a:t>ICG: Revenues went up by 17% YoY, primarily driven by strong performance in market, investment banking, and private banking.</a:t>
                      </a:r>
                    </a:p>
                    <a:p>
                      <a:pPr marL="285750" indent="-285750" algn="l">
                        <a:buFont typeface="Wingdings" panose="05000000000000000000" pitchFamily="2" charset="2"/>
                        <a:buChar char="§"/>
                      </a:pPr>
                      <a:r>
                        <a:rPr lang="en-IN" sz="1200" dirty="0"/>
                        <a:t>Corporate: Down by 91% YoY, </a:t>
                      </a:r>
                      <a:r>
                        <a:rPr lang="en-US" sz="1200" dirty="0"/>
                        <a:t>reflecting the winddown of legacy assets, the lower rate environment and marks on securities.</a:t>
                      </a:r>
                      <a:endParaRPr lang="en-IN" sz="1200" dirty="0"/>
                    </a:p>
                  </a:txBody>
                  <a:tcPr>
                    <a:lnB w="1270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257790823"/>
                  </a:ext>
                </a:extLst>
              </a:tr>
              <a:tr h="370840">
                <a:tc>
                  <a:txBody>
                    <a:bodyPr/>
                    <a:lstStyle/>
                    <a:p>
                      <a:pPr algn="l"/>
                      <a:r>
                        <a:rPr lang="en-US" sz="1200" dirty="0"/>
                        <a:t>Q2 2020</a:t>
                      </a:r>
                      <a:endParaRPr lang="en-IN" sz="1200" dirty="0"/>
                    </a:p>
                  </a:txBody>
                  <a:tcPr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While Revenues were up by 5%, Net Income dropped by 73% on a YoY basis.</a:t>
                      </a:r>
                    </a:p>
                    <a:p>
                      <a:pPr marL="285750" indent="-285750" algn="l">
                        <a:buFont typeface="Wingdings" panose="05000000000000000000" pitchFamily="2" charset="2"/>
                        <a:buChar char="§"/>
                      </a:pPr>
                      <a:r>
                        <a:rPr lang="en-US" sz="1200" dirty="0"/>
                        <a:t>Michael Corbat, Citi CEO, mentioned that the first quarter was significantly impacted by the COVID-19 pandemic. Expenses were managed effectively and the economic shocks caused by the pandemic weren’t felt until late in the quarter. </a:t>
                      </a:r>
                      <a:endParaRPr lang="en-IN" sz="1200" dirty="0"/>
                    </a:p>
                  </a:txBody>
                  <a:tcP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tc>
                  <a:txBody>
                    <a:bodyPr/>
                    <a:lstStyle/>
                    <a:p>
                      <a:pPr marL="285750" indent="-285750" algn="l">
                        <a:buFont typeface="Wingdings" panose="05000000000000000000" pitchFamily="2" charset="2"/>
                        <a:buChar char="§"/>
                      </a:pPr>
                      <a:r>
                        <a:rPr lang="en-US" sz="1200" dirty="0"/>
                        <a:t>GCB: Revenues declined by 7% YoY, driven by lower loan volumes and lower interest rates across all regions, partially offset by strong deposit growth.</a:t>
                      </a:r>
                    </a:p>
                    <a:p>
                      <a:pPr marL="285750" indent="-285750" algn="l">
                        <a:buFont typeface="Wingdings" panose="05000000000000000000" pitchFamily="2" charset="2"/>
                        <a:buChar char="§"/>
                      </a:pPr>
                      <a:r>
                        <a:rPr lang="en-US" sz="1200" dirty="0"/>
                        <a:t>ICG: Revenues were up by 21% YoY, driven by strong performance in markets and securities. </a:t>
                      </a:r>
                    </a:p>
                    <a:p>
                      <a:pPr marL="285750" indent="-285750" algn="l">
                        <a:buFont typeface="Wingdings" panose="05000000000000000000" pitchFamily="2" charset="2"/>
                        <a:buChar char="§"/>
                      </a:pPr>
                      <a:r>
                        <a:rPr lang="en-US" sz="1200" dirty="0"/>
                        <a:t>Corporate: Revenues were down by 49% YoY, reflecting wind-down of legacy assets and lower rate environment </a:t>
                      </a:r>
                      <a:endParaRPr lang="en-IN" sz="1200" dirty="0"/>
                    </a:p>
                  </a:txBody>
                  <a:tcP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2350208791"/>
                  </a:ext>
                </a:extLst>
              </a:tr>
            </a:tbl>
          </a:graphicData>
        </a:graphic>
      </p:graphicFrame>
      <p:sp>
        <p:nvSpPr>
          <p:cNvPr id="11" name="Subtitle 2">
            <a:extLst>
              <a:ext uri="{FF2B5EF4-FFF2-40B4-BE49-F238E27FC236}">
                <a16:creationId xmlns:a16="http://schemas.microsoft.com/office/drawing/2014/main" id="{DA33A755-122F-430E-A4BC-DFE2485A6FB8}"/>
              </a:ext>
            </a:extLst>
          </p:cNvPr>
          <p:cNvSpPr txBox="1">
            <a:spLocks/>
          </p:cNvSpPr>
          <p:nvPr/>
        </p:nvSpPr>
        <p:spPr>
          <a:xfrm>
            <a:off x="247650" y="3691797"/>
            <a:ext cx="11696700" cy="279508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400" b="1" dirty="0"/>
              <a:t>Individual and Small Business Customers</a:t>
            </a:r>
          </a:p>
          <a:p>
            <a:pPr marL="168275" indent="-168275">
              <a:lnSpc>
                <a:spcPct val="100000"/>
              </a:lnSpc>
              <a:spcBef>
                <a:spcPts val="600"/>
              </a:spcBef>
              <a:buFont typeface="Wingdings" panose="05000000000000000000" pitchFamily="2" charset="2"/>
              <a:buChar char="§"/>
            </a:pPr>
            <a:r>
              <a:rPr lang="en-US" sz="1200" dirty="0"/>
              <a:t>Citi customers who have been impacted by COVID-19 may be eligible for following additional assistance measures, upon request:</a:t>
            </a:r>
          </a:p>
          <a:p>
            <a:pPr marL="355600" lvl="1" indent="-180975">
              <a:lnSpc>
                <a:spcPct val="100000"/>
              </a:lnSpc>
              <a:spcBef>
                <a:spcPts val="600"/>
              </a:spcBef>
              <a:buFont typeface="Wingdings" panose="05000000000000000000" pitchFamily="2" charset="2"/>
              <a:buChar char="§"/>
            </a:pPr>
            <a:r>
              <a:rPr lang="en-US" sz="1200" b="1" dirty="0"/>
              <a:t>Retail Bank: </a:t>
            </a:r>
            <a:r>
              <a:rPr lang="en-US" sz="1200" dirty="0"/>
              <a:t>Fee waivers on safe deposit box fees and non-Citi ATM usage fees. The company is also extending few waivers on monthly service fees as well as penalty waivers for early Certificate of Deposit withdrawals until 8</a:t>
            </a:r>
            <a:r>
              <a:rPr lang="en-US" sz="1200" baseline="30000" dirty="0"/>
              <a:t>th</a:t>
            </a:r>
            <a:r>
              <a:rPr lang="en-US" sz="1200" dirty="0"/>
              <a:t> May</a:t>
            </a:r>
          </a:p>
          <a:p>
            <a:pPr marL="355600" lvl="1" indent="-180975">
              <a:lnSpc>
                <a:spcPct val="100000"/>
              </a:lnSpc>
              <a:spcBef>
                <a:spcPts val="600"/>
              </a:spcBef>
              <a:buFont typeface="Wingdings" panose="05000000000000000000" pitchFamily="2" charset="2"/>
              <a:buChar char="§"/>
            </a:pPr>
            <a:r>
              <a:rPr lang="en-US" sz="1200" b="1" dirty="0"/>
              <a:t>Credit Cards: </a:t>
            </a:r>
            <a:r>
              <a:rPr lang="en-US" sz="1200" dirty="0"/>
              <a:t>Fee waivers on late fees and deferral of minimum payments for two months. Delinquent accounts before the waiver period will be reported as current to the credit bureaus.</a:t>
            </a:r>
          </a:p>
          <a:p>
            <a:pPr marL="355600" lvl="1" indent="-180975">
              <a:lnSpc>
                <a:spcPct val="100000"/>
              </a:lnSpc>
              <a:spcBef>
                <a:spcPts val="600"/>
              </a:spcBef>
              <a:buFont typeface="Wingdings" panose="05000000000000000000" pitchFamily="2" charset="2"/>
              <a:buChar char="§"/>
            </a:pPr>
            <a:r>
              <a:rPr lang="en-US" sz="1200" b="1" dirty="0"/>
              <a:t>Small Business: </a:t>
            </a:r>
            <a:r>
              <a:rPr lang="en-US" sz="1200" dirty="0"/>
              <a:t>Fee waivers on monthly service fees and remote deposit capture fees, as well as penalty waivers for early Certificate of Deposit withdrawals. The company is participating in the Small Business Administration’s Paycheck Protection Program.</a:t>
            </a:r>
          </a:p>
          <a:p>
            <a:pPr marL="355600" lvl="1" indent="-180975">
              <a:lnSpc>
                <a:spcPct val="100000"/>
              </a:lnSpc>
              <a:spcBef>
                <a:spcPts val="600"/>
              </a:spcBef>
              <a:buFont typeface="Wingdings" panose="05000000000000000000" pitchFamily="2" charset="2"/>
              <a:buChar char="§"/>
            </a:pPr>
            <a:r>
              <a:rPr lang="en-US" sz="1200" b="1" dirty="0"/>
              <a:t>Credit Cards: </a:t>
            </a:r>
            <a:r>
              <a:rPr lang="en-US" sz="1200" dirty="0"/>
              <a:t>Citi is offering a range of collection forbearance programs</a:t>
            </a:r>
          </a:p>
          <a:p>
            <a:pPr marL="355600" lvl="1" indent="-180975">
              <a:lnSpc>
                <a:spcPct val="100000"/>
              </a:lnSpc>
              <a:spcBef>
                <a:spcPts val="600"/>
              </a:spcBef>
              <a:buFont typeface="Wingdings" panose="05000000000000000000" pitchFamily="2" charset="2"/>
              <a:buChar char="§"/>
            </a:pPr>
            <a:r>
              <a:rPr lang="en-US" sz="1200" b="1" dirty="0"/>
              <a:t>Mortgage: </a:t>
            </a:r>
            <a:r>
              <a:rPr lang="en-US" sz="1200" dirty="0"/>
              <a:t>Citi’s mortgage sub-servicer Cenlar FSB is offering 90-day forbearance for Citi’s mortgage loans where the borrower is experiencing hardship. Furthermore, foreclosures and evictions have been paused for 60 days </a:t>
            </a:r>
          </a:p>
          <a:p>
            <a:pPr marL="355600" lvl="1" indent="-180975">
              <a:lnSpc>
                <a:spcPct val="100000"/>
              </a:lnSpc>
              <a:spcBef>
                <a:spcPts val="600"/>
              </a:spcBef>
              <a:buFont typeface="Wingdings" panose="05000000000000000000" pitchFamily="2" charset="2"/>
              <a:buChar char="§"/>
            </a:pPr>
            <a:r>
              <a:rPr lang="en-US" sz="1200" b="1" dirty="0"/>
              <a:t>Student Loans: </a:t>
            </a:r>
            <a:r>
              <a:rPr lang="en-US" sz="1200" dirty="0"/>
              <a:t>Through its </a:t>
            </a:r>
            <a:r>
              <a:rPr lang="en-US" sz="1200" dirty="0" err="1"/>
              <a:t>subservicer</a:t>
            </a:r>
            <a:r>
              <a:rPr lang="en-US" sz="1200" dirty="0"/>
              <a:t> </a:t>
            </a:r>
            <a:r>
              <a:rPr lang="en-US" sz="1200" dirty="0" err="1"/>
              <a:t>Firstmark</a:t>
            </a:r>
            <a:r>
              <a:rPr lang="en-US" sz="1200" dirty="0"/>
              <a:t>, Citi is providing forbearance programs for student loans</a:t>
            </a:r>
          </a:p>
          <a:p>
            <a:pPr marL="168275" indent="-168275">
              <a:lnSpc>
                <a:spcPct val="100000"/>
              </a:lnSpc>
              <a:spcBef>
                <a:spcPts val="600"/>
              </a:spcBef>
              <a:buFont typeface="Wingdings" panose="05000000000000000000" pitchFamily="2" charset="2"/>
              <a:buChar char="§"/>
            </a:pPr>
            <a:endParaRPr lang="en-US" sz="1200" dirty="0"/>
          </a:p>
        </p:txBody>
      </p:sp>
    </p:spTree>
    <p:extLst>
      <p:ext uri="{BB962C8B-B14F-4D97-AF65-F5344CB8AC3E}">
        <p14:creationId xmlns:p14="http://schemas.microsoft.com/office/powerpoint/2010/main" val="2449577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3F97B9C-CF80-41A9-A486-ECCDD7711247}"/>
              </a:ext>
            </a:extLst>
          </p:cNvPr>
          <p:cNvSpPr txBox="1">
            <a:spLocks/>
          </p:cNvSpPr>
          <p:nvPr/>
        </p:nvSpPr>
        <p:spPr>
          <a:xfrm>
            <a:off x="1524000" y="136194"/>
            <a:ext cx="9144000" cy="6659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IN" sz="3200" kern="1200">
                <a:solidFill>
                  <a:schemeClr val="tx1">
                    <a:lumMod val="95000"/>
                    <a:lumOff val="5000"/>
                  </a:schemeClr>
                </a:solidFill>
                <a:latin typeface="Segoe UI Light" panose="020B0502040204020203" pitchFamily="34" charset="0"/>
                <a:ea typeface="+mj-ea"/>
                <a:cs typeface="Segoe UI Light" panose="020B0502040204020203" pitchFamily="34" charset="0"/>
              </a:defRPr>
            </a:lvl1pPr>
          </a:lstStyle>
          <a:p>
            <a:r>
              <a:rPr lang="en-US" dirty="0">
                <a:latin typeface="+mj-lt"/>
              </a:rPr>
              <a:t>Impact of COVID-19 and Initiatives undertaken (2/2)</a:t>
            </a:r>
          </a:p>
        </p:txBody>
      </p:sp>
      <p:sp>
        <p:nvSpPr>
          <p:cNvPr id="7" name="Subtitle 2">
            <a:extLst>
              <a:ext uri="{FF2B5EF4-FFF2-40B4-BE49-F238E27FC236}">
                <a16:creationId xmlns:a16="http://schemas.microsoft.com/office/drawing/2014/main" id="{A495760E-8A4B-442A-A7E6-5364FF71A49D}"/>
              </a:ext>
            </a:extLst>
          </p:cNvPr>
          <p:cNvSpPr txBox="1">
            <a:spLocks/>
          </p:cNvSpPr>
          <p:nvPr/>
        </p:nvSpPr>
        <p:spPr>
          <a:xfrm>
            <a:off x="247651" y="818973"/>
            <a:ext cx="11696700" cy="5638868"/>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400" b="1" dirty="0"/>
              <a:t>Support to Community</a:t>
            </a:r>
          </a:p>
          <a:p>
            <a:pPr>
              <a:lnSpc>
                <a:spcPct val="100000"/>
              </a:lnSpc>
              <a:spcBef>
                <a:spcPts val="600"/>
              </a:spcBef>
              <a:buFont typeface="Wingdings" panose="05000000000000000000" pitchFamily="2" charset="2"/>
              <a:buChar char="§"/>
            </a:pPr>
            <a:r>
              <a:rPr lang="en-US" sz="1200" dirty="0"/>
              <a:t>On 29</a:t>
            </a:r>
            <a:r>
              <a:rPr lang="en-US" sz="1200" baseline="30000" dirty="0"/>
              <a:t>th</a:t>
            </a:r>
            <a:r>
              <a:rPr lang="en-US" sz="1200" dirty="0"/>
              <a:t> June 2020, Citi announced that Citi and the Citi Foundation committed more than $100 million to date in support of COVID-19-related community relief and economic recovery efforts globally. This includes $35 </a:t>
            </a:r>
            <a:r>
              <a:rPr lang="en-US" sz="1200" dirty="0" err="1"/>
              <a:t>mn</a:t>
            </a:r>
            <a:r>
              <a:rPr lang="en-US" sz="1200" dirty="0"/>
              <a:t> in new funding, adding to the previously announced $65 </a:t>
            </a:r>
            <a:r>
              <a:rPr lang="en-US" sz="1200" dirty="0" err="1"/>
              <a:t>mn</a:t>
            </a:r>
            <a:r>
              <a:rPr lang="en-US" sz="1200" dirty="0"/>
              <a:t> in grants and charitable contributions.</a:t>
            </a:r>
          </a:p>
          <a:p>
            <a:pPr>
              <a:lnSpc>
                <a:spcPct val="100000"/>
              </a:lnSpc>
              <a:spcBef>
                <a:spcPts val="600"/>
              </a:spcBef>
              <a:buFont typeface="Wingdings" panose="05000000000000000000" pitchFamily="2" charset="2"/>
              <a:buChar char="§"/>
            </a:pPr>
            <a:r>
              <a:rPr lang="en-US" sz="1200" dirty="0"/>
              <a:t>On 20</a:t>
            </a:r>
            <a:r>
              <a:rPr lang="en-US" sz="1200" baseline="30000" dirty="0"/>
              <a:t>th</a:t>
            </a:r>
            <a:r>
              <a:rPr lang="en-US" sz="1200" dirty="0"/>
              <a:t> April, </a:t>
            </a:r>
            <a:r>
              <a:rPr lang="en-US" sz="1200" b="1" dirty="0"/>
              <a:t>Citi and Citi Foundation had committed over $65 mn </a:t>
            </a:r>
            <a:r>
              <a:rPr lang="en-US" sz="1200" dirty="0"/>
              <a:t>until then in support of COVID-18 related community relief efforts:</a:t>
            </a:r>
          </a:p>
          <a:p>
            <a:pPr marL="449263" lvl="1" indent="-187325">
              <a:lnSpc>
                <a:spcPct val="100000"/>
              </a:lnSpc>
              <a:spcBef>
                <a:spcPts val="600"/>
              </a:spcBef>
              <a:buFont typeface="Wingdings" panose="05000000000000000000" pitchFamily="2" charset="2"/>
              <a:buChar char="§"/>
              <a:tabLst>
                <a:tab pos="449263" algn="l"/>
              </a:tabLst>
            </a:pPr>
            <a:r>
              <a:rPr lang="en-US" sz="1200" dirty="0"/>
              <a:t>$36 mn in charitable contributions from Citi</a:t>
            </a:r>
          </a:p>
          <a:p>
            <a:pPr marL="449263" lvl="1" indent="-187325">
              <a:lnSpc>
                <a:spcPct val="100000"/>
              </a:lnSpc>
              <a:spcBef>
                <a:spcPts val="600"/>
              </a:spcBef>
              <a:buFont typeface="Wingdings" panose="05000000000000000000" pitchFamily="2" charset="2"/>
              <a:buChar char="§"/>
              <a:tabLst>
                <a:tab pos="449263" algn="l"/>
              </a:tabLst>
            </a:pPr>
            <a:r>
              <a:rPr lang="en-US" sz="1200" dirty="0"/>
              <a:t>$30 mn in grants from Citi Foundation</a:t>
            </a:r>
          </a:p>
          <a:p>
            <a:pPr>
              <a:lnSpc>
                <a:spcPct val="100000"/>
              </a:lnSpc>
              <a:spcBef>
                <a:spcPts val="600"/>
              </a:spcBef>
              <a:buFont typeface="Wingdings" panose="05000000000000000000" pitchFamily="2" charset="2"/>
              <a:buChar char="§"/>
            </a:pPr>
            <a:r>
              <a:rPr lang="en-US" sz="1200" dirty="0"/>
              <a:t>The Citi Foundation </a:t>
            </a:r>
            <a:r>
              <a:rPr lang="en-US" sz="1200" b="1" dirty="0"/>
              <a:t>committed $10 mn to Community Development Financial Institutions (CDFIs) </a:t>
            </a:r>
            <a:r>
              <a:rPr lang="en-US" sz="1200" dirty="0"/>
              <a:t>in the US to serve small, diverse entrepreneurs who may not fully qualify for federal government stimulus funding.</a:t>
            </a:r>
          </a:p>
          <a:p>
            <a:pPr>
              <a:lnSpc>
                <a:spcPct val="100000"/>
              </a:lnSpc>
              <a:spcBef>
                <a:spcPts val="600"/>
              </a:spcBef>
              <a:buFont typeface="Wingdings" panose="05000000000000000000" pitchFamily="2" charset="2"/>
              <a:buChar char="§"/>
            </a:pPr>
            <a:r>
              <a:rPr lang="en-US" sz="1200" dirty="0"/>
              <a:t>The company </a:t>
            </a:r>
            <a:r>
              <a:rPr lang="en-US" sz="1200" b="1" dirty="0"/>
              <a:t>launched a new employee donation campaign called “Double the Good”. </a:t>
            </a:r>
            <a:r>
              <a:rPr lang="en-US" sz="1200" dirty="0"/>
              <a:t>For every $1 donated by a Citi employee in support of COVID-19 relief, Citi will donate $1 to one of four organisations selected by each of Citi’s regions to address unique challenges:</a:t>
            </a:r>
          </a:p>
          <a:p>
            <a:pPr marL="444500" lvl="1" indent="-177800">
              <a:lnSpc>
                <a:spcPct val="100000"/>
              </a:lnSpc>
              <a:spcBef>
                <a:spcPts val="600"/>
              </a:spcBef>
              <a:buFont typeface="Wingdings" panose="05000000000000000000" pitchFamily="2" charset="2"/>
              <a:buChar char="§"/>
            </a:pPr>
            <a:r>
              <a:rPr lang="en-US" sz="1200" dirty="0"/>
              <a:t>United Nations Development </a:t>
            </a:r>
            <a:r>
              <a:rPr lang="en-US" sz="1200" dirty="0" err="1"/>
              <a:t>Programme</a:t>
            </a:r>
            <a:r>
              <a:rPr lang="en-US" sz="1200" dirty="0"/>
              <a:t> (APAC)</a:t>
            </a:r>
          </a:p>
          <a:p>
            <a:pPr marL="444500" lvl="1" indent="-177800">
              <a:lnSpc>
                <a:spcPct val="100000"/>
              </a:lnSpc>
              <a:spcBef>
                <a:spcPts val="600"/>
              </a:spcBef>
              <a:buFont typeface="Wingdings" panose="05000000000000000000" pitchFamily="2" charset="2"/>
              <a:buChar char="§"/>
            </a:pPr>
            <a:r>
              <a:rPr lang="en-US" sz="1200" dirty="0"/>
              <a:t>International Rescue Committee (Europe, Middle East, and Africa)</a:t>
            </a:r>
          </a:p>
          <a:p>
            <a:pPr marL="444500" lvl="1" indent="-177800">
              <a:lnSpc>
                <a:spcPct val="100000"/>
              </a:lnSpc>
              <a:spcBef>
                <a:spcPts val="600"/>
              </a:spcBef>
              <a:buFont typeface="Wingdings" panose="05000000000000000000" pitchFamily="2" charset="2"/>
              <a:buChar char="§"/>
            </a:pPr>
            <a:r>
              <a:rPr lang="en-US" sz="1200" dirty="0"/>
              <a:t>International </a:t>
            </a:r>
            <a:r>
              <a:rPr lang="en-US" sz="1200" dirty="0" err="1"/>
              <a:t>Organisation</a:t>
            </a:r>
            <a:r>
              <a:rPr lang="en-US" sz="1200" dirty="0"/>
              <a:t> for Migration (LatAm)</a:t>
            </a:r>
          </a:p>
          <a:p>
            <a:pPr marL="444500" lvl="1" indent="-177800">
              <a:lnSpc>
                <a:spcPct val="100000"/>
              </a:lnSpc>
              <a:spcBef>
                <a:spcPts val="600"/>
              </a:spcBef>
              <a:buFont typeface="Wingdings" panose="05000000000000000000" pitchFamily="2" charset="2"/>
              <a:buChar char="§"/>
            </a:pPr>
            <a:r>
              <a:rPr lang="en-US" sz="1200" dirty="0"/>
              <a:t>Direct Relief (North America)</a:t>
            </a:r>
          </a:p>
          <a:p>
            <a:pPr>
              <a:lnSpc>
                <a:spcPct val="100000"/>
              </a:lnSpc>
              <a:spcBef>
                <a:spcPts val="600"/>
              </a:spcBef>
              <a:buFont typeface="Wingdings" panose="05000000000000000000" pitchFamily="2" charset="2"/>
              <a:buChar char="§"/>
            </a:pPr>
            <a:r>
              <a:rPr lang="en-US" sz="1200" dirty="0"/>
              <a:t>Donations made between 1</a:t>
            </a:r>
            <a:r>
              <a:rPr lang="en-US" sz="1200" baseline="30000" dirty="0"/>
              <a:t>st</a:t>
            </a:r>
            <a:r>
              <a:rPr lang="en-US" sz="1200" dirty="0"/>
              <a:t> January and 31</a:t>
            </a:r>
            <a:r>
              <a:rPr lang="en-US" sz="1200" baseline="30000" dirty="0"/>
              <a:t>st</a:t>
            </a:r>
            <a:r>
              <a:rPr lang="en-US" sz="1200" dirty="0"/>
              <a:t> May 2020 were eligible. Moreover, Citi donated up to $500 k to each organization.</a:t>
            </a:r>
          </a:p>
        </p:txBody>
      </p:sp>
      <p:sp>
        <p:nvSpPr>
          <p:cNvPr id="6" name="Arrow: Left 5">
            <a:hlinkClick r:id="rId3" action="ppaction://hlinksldjump"/>
            <a:extLst>
              <a:ext uri="{FF2B5EF4-FFF2-40B4-BE49-F238E27FC236}">
                <a16:creationId xmlns:a16="http://schemas.microsoft.com/office/drawing/2014/main" id="{38BB266C-10D4-426E-8937-AFB11CA50EE9}"/>
              </a:ext>
            </a:extLst>
          </p:cNvPr>
          <p:cNvSpPr/>
          <p:nvPr/>
        </p:nvSpPr>
        <p:spPr>
          <a:xfrm>
            <a:off x="10233051" y="400159"/>
            <a:ext cx="544981" cy="298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sz="1100" dirty="0">
              <a:solidFill>
                <a:schemeClr val="bg1"/>
              </a:solidFill>
            </a:endParaRPr>
          </a:p>
        </p:txBody>
      </p:sp>
      <p:pic>
        <p:nvPicPr>
          <p:cNvPr id="8" name="Picture 2" descr="Citi logo | Logok">
            <a:extLst>
              <a:ext uri="{FF2B5EF4-FFF2-40B4-BE49-F238E27FC236}">
                <a16:creationId xmlns:a16="http://schemas.microsoft.com/office/drawing/2014/main" id="{DE245CC5-38B7-4ED5-9344-AF7FD3A9D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84154"/>
            <a:ext cx="1276350" cy="95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2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3C5D-E540-4DC0-B9DA-286B2F39AC61}"/>
              </a:ext>
            </a:extLst>
          </p:cNvPr>
          <p:cNvSpPr>
            <a:spLocks noGrp="1"/>
          </p:cNvSpPr>
          <p:nvPr>
            <p:ph type="title"/>
          </p:nvPr>
        </p:nvSpPr>
        <p:spPr/>
        <p:txBody>
          <a:bodyPr/>
          <a:lstStyle/>
          <a:p>
            <a:r>
              <a:rPr lang="en-US" sz="3600" dirty="0"/>
              <a:t>Intel summary</a:t>
            </a:r>
          </a:p>
        </p:txBody>
      </p:sp>
      <p:sp>
        <p:nvSpPr>
          <p:cNvPr id="3" name="Content Placeholder 2">
            <a:extLst>
              <a:ext uri="{FF2B5EF4-FFF2-40B4-BE49-F238E27FC236}">
                <a16:creationId xmlns:a16="http://schemas.microsoft.com/office/drawing/2014/main" id="{F85D89F9-4A68-4A80-8FA6-33C687DB4C0D}"/>
              </a:ext>
            </a:extLst>
          </p:cNvPr>
          <p:cNvSpPr>
            <a:spLocks noGrp="1"/>
          </p:cNvSpPr>
          <p:nvPr>
            <p:ph idx="1"/>
          </p:nvPr>
        </p:nvSpPr>
        <p:spPr>
          <a:xfrm>
            <a:off x="173182" y="1068275"/>
            <a:ext cx="12018818" cy="5479210"/>
          </a:xfrm>
        </p:spPr>
        <p:txBody>
          <a:bodyPr>
            <a:noAutofit/>
          </a:bodyPr>
          <a:lstStyle/>
          <a:p>
            <a:pPr marL="0" indent="0">
              <a:spcBef>
                <a:spcPts val="0"/>
              </a:spcBef>
              <a:spcAft>
                <a:spcPts val="600"/>
              </a:spcAft>
              <a:buNone/>
            </a:pPr>
            <a:r>
              <a:rPr lang="en-US" sz="1600" b="1" dirty="0">
                <a:solidFill>
                  <a:schemeClr val="tx2"/>
                </a:solidFill>
              </a:rPr>
              <a:t>Citigroup  overview </a:t>
            </a:r>
          </a:p>
          <a:p>
            <a:pPr marL="176213" indent="-176213">
              <a:spcBef>
                <a:spcPts val="0"/>
              </a:spcBef>
              <a:spcAft>
                <a:spcPts val="600"/>
              </a:spcAft>
              <a:buFont typeface="Wingdings" panose="05000000000000000000" pitchFamily="2" charset="2"/>
              <a:buChar char="§"/>
            </a:pPr>
            <a:r>
              <a:rPr lang="en-US" sz="1400" dirty="0">
                <a:solidFill>
                  <a:schemeClr val="tx2"/>
                </a:solidFill>
              </a:rPr>
              <a:t>Citi is the 3</a:t>
            </a:r>
            <a:r>
              <a:rPr lang="en-US" sz="1400" baseline="30000" dirty="0">
                <a:solidFill>
                  <a:schemeClr val="tx2"/>
                </a:solidFill>
              </a:rPr>
              <a:t>rd</a:t>
            </a:r>
            <a:r>
              <a:rPr lang="en-US" sz="1400" dirty="0">
                <a:solidFill>
                  <a:schemeClr val="tx2"/>
                </a:solidFill>
              </a:rPr>
              <a:t> largest bank in the US and the 13</a:t>
            </a:r>
            <a:r>
              <a:rPr lang="en-US" sz="1400" baseline="30000" dirty="0">
                <a:solidFill>
                  <a:schemeClr val="tx2"/>
                </a:solidFill>
              </a:rPr>
              <a:t>th</a:t>
            </a:r>
            <a:r>
              <a:rPr lang="en-US" sz="1400" dirty="0">
                <a:solidFill>
                  <a:schemeClr val="tx2"/>
                </a:solidFill>
              </a:rPr>
              <a:t> largest bank in the world.</a:t>
            </a:r>
          </a:p>
          <a:p>
            <a:pPr marL="176213" indent="-176213">
              <a:spcBef>
                <a:spcPts val="0"/>
              </a:spcBef>
              <a:spcAft>
                <a:spcPts val="600"/>
              </a:spcAft>
              <a:buFont typeface="Wingdings" panose="05000000000000000000" pitchFamily="2" charset="2"/>
              <a:buChar char="§"/>
            </a:pPr>
            <a:r>
              <a:rPr lang="en-US" sz="1400" dirty="0">
                <a:solidFill>
                  <a:schemeClr val="tx2"/>
                </a:solidFill>
              </a:rPr>
              <a:t>City Bank was founded in 1812 and was later renamed as Citigroup in 1998 due to the merger of Citicorp and Travelers Group in 1998. The Travelers was subsequently spun off from the company in 2002. </a:t>
            </a:r>
          </a:p>
          <a:p>
            <a:pPr marL="176213" indent="-176213">
              <a:spcBef>
                <a:spcPts val="0"/>
              </a:spcBef>
              <a:spcAft>
                <a:spcPts val="600"/>
              </a:spcAft>
              <a:buFont typeface="Wingdings" panose="05000000000000000000" pitchFamily="2" charset="2"/>
              <a:buChar char="§"/>
            </a:pPr>
            <a:r>
              <a:rPr lang="en-US" sz="1400" dirty="0">
                <a:solidFill>
                  <a:schemeClr val="tx2"/>
                </a:solidFill>
              </a:rPr>
              <a:t>Citigroup has three lines of businesses: 1) Global Consumer Banking (GCB), 2) Institutional Clients Group (ICG), and 3) Corporate / Others.</a:t>
            </a:r>
          </a:p>
          <a:p>
            <a:pPr marL="176213" indent="-176213">
              <a:spcBef>
                <a:spcPts val="0"/>
              </a:spcBef>
              <a:spcAft>
                <a:spcPts val="600"/>
              </a:spcAft>
              <a:buFont typeface="Wingdings" panose="05000000000000000000" pitchFamily="2" charset="2"/>
              <a:buChar char="§"/>
            </a:pPr>
            <a:r>
              <a:rPr lang="en-US" sz="1400" dirty="0">
                <a:solidFill>
                  <a:schemeClr val="tx2"/>
                </a:solidFill>
              </a:rPr>
              <a:t>Citibank operates as the consumer division of Citigroup and overlooks the Global Consumer Banking. </a:t>
            </a:r>
          </a:p>
          <a:p>
            <a:pPr marL="176213" indent="-176213">
              <a:spcBef>
                <a:spcPts val="0"/>
              </a:spcBef>
              <a:spcAft>
                <a:spcPts val="600"/>
              </a:spcAft>
              <a:buFont typeface="Wingdings" panose="05000000000000000000" pitchFamily="2" charset="2"/>
              <a:buChar char="§"/>
            </a:pPr>
            <a:r>
              <a:rPr lang="en-US" sz="1400" dirty="0">
                <a:solidFill>
                  <a:schemeClr val="tx2"/>
                </a:solidFill>
              </a:rPr>
              <a:t>GCB is segmented into three business units: 1) North America GCB, 2) Latin America GCB, and 3) Asia GCB. GCB has 2 revenue streams – cards and retail banking</a:t>
            </a:r>
          </a:p>
          <a:p>
            <a:pPr marL="0" indent="0">
              <a:spcBef>
                <a:spcPts val="0"/>
              </a:spcBef>
              <a:spcAft>
                <a:spcPts val="600"/>
              </a:spcAft>
              <a:buNone/>
            </a:pPr>
            <a:endParaRPr lang="en-US" sz="1600" dirty="0"/>
          </a:p>
          <a:p>
            <a:pPr marL="0" indent="0">
              <a:spcBef>
                <a:spcPts val="0"/>
              </a:spcBef>
              <a:spcAft>
                <a:spcPts val="600"/>
              </a:spcAft>
              <a:buNone/>
            </a:pPr>
            <a:r>
              <a:rPr lang="en-US" sz="1600" b="1" dirty="0"/>
              <a:t>Overall Group performance</a:t>
            </a:r>
          </a:p>
          <a:p>
            <a:pPr marL="176213" indent="-176213">
              <a:spcBef>
                <a:spcPts val="0"/>
              </a:spcBef>
              <a:spcAft>
                <a:spcPts val="600"/>
              </a:spcAft>
              <a:buFont typeface="Wingdings" panose="05000000000000000000" pitchFamily="2" charset="2"/>
              <a:buChar char="§"/>
            </a:pPr>
            <a:r>
              <a:rPr lang="en-US" sz="1400" dirty="0"/>
              <a:t>In 2019, Citi delivered its most profitable year since 2006. </a:t>
            </a:r>
          </a:p>
          <a:p>
            <a:pPr marL="176213" indent="-176213">
              <a:spcBef>
                <a:spcPts val="0"/>
              </a:spcBef>
              <a:spcAft>
                <a:spcPts val="600"/>
              </a:spcAft>
              <a:buFont typeface="Wingdings" panose="05000000000000000000" pitchFamily="2" charset="2"/>
              <a:buChar char="§"/>
            </a:pPr>
            <a:r>
              <a:rPr lang="en-US" sz="1400" dirty="0"/>
              <a:t>Not only was there a underlying revenue growth of 4% across Consumer and Institutional franchises, but also grew loans and deposits for 16 consecutive quarters.</a:t>
            </a:r>
          </a:p>
          <a:p>
            <a:pPr marL="176213" indent="-176213">
              <a:spcBef>
                <a:spcPts val="0"/>
              </a:spcBef>
              <a:spcAft>
                <a:spcPts val="600"/>
              </a:spcAft>
              <a:buFont typeface="Wingdings" panose="05000000000000000000" pitchFamily="2" charset="2"/>
              <a:buChar char="§"/>
            </a:pPr>
            <a:r>
              <a:rPr lang="en-US" sz="1400" dirty="0"/>
              <a:t>The intel in this deck is based on the 2019 Annual Report and the company will be announcing its year end results on the 15</a:t>
            </a:r>
            <a:r>
              <a:rPr lang="en-US" sz="1400" baseline="30000" dirty="0"/>
              <a:t>th</a:t>
            </a:r>
            <a:r>
              <a:rPr lang="en-US" sz="1400" dirty="0"/>
              <a:t> of January, 2021.</a:t>
            </a:r>
          </a:p>
          <a:p>
            <a:pPr marL="0" indent="0">
              <a:spcBef>
                <a:spcPts val="0"/>
              </a:spcBef>
              <a:spcAft>
                <a:spcPts val="600"/>
              </a:spcAft>
              <a:buNone/>
            </a:pPr>
            <a:endParaRPr lang="en-US" sz="1400" dirty="0"/>
          </a:p>
          <a:p>
            <a:pPr marL="0" indent="0">
              <a:spcBef>
                <a:spcPts val="0"/>
              </a:spcBef>
              <a:spcAft>
                <a:spcPts val="600"/>
              </a:spcAft>
              <a:buNone/>
            </a:pPr>
            <a:r>
              <a:rPr lang="en-US" sz="1600" b="1" dirty="0"/>
              <a:t>Global Consumer Banking performance</a:t>
            </a:r>
          </a:p>
          <a:p>
            <a:pPr marL="187325" indent="-187325">
              <a:spcBef>
                <a:spcPts val="0"/>
              </a:spcBef>
              <a:spcAft>
                <a:spcPts val="600"/>
              </a:spcAft>
              <a:buFont typeface="Wingdings" panose="05000000000000000000" pitchFamily="2" charset="2"/>
              <a:buChar char="§"/>
            </a:pPr>
            <a:r>
              <a:rPr lang="en-US" sz="1400" dirty="0"/>
              <a:t>Revenue growth realized from all three regions; US, Mexico and Asia. </a:t>
            </a:r>
          </a:p>
          <a:p>
            <a:pPr marL="187325" indent="-187325">
              <a:spcBef>
                <a:spcPts val="0"/>
              </a:spcBef>
              <a:spcAft>
                <a:spcPts val="600"/>
              </a:spcAft>
              <a:buFont typeface="Wingdings" panose="05000000000000000000" pitchFamily="2" charset="2"/>
              <a:buChar char="§"/>
            </a:pPr>
            <a:r>
              <a:rPr lang="en-US" sz="1400" dirty="0"/>
              <a:t>In the U.S., Citibank’s largest consumer market, the strategy of unifying Branded Cards and Retail Banking  yielded a steady stream of new products and value propositions, from digital lending to flexible payments.</a:t>
            </a:r>
          </a:p>
          <a:p>
            <a:pPr marL="187325" indent="-187325">
              <a:spcBef>
                <a:spcPts val="0"/>
              </a:spcBef>
              <a:spcAft>
                <a:spcPts val="600"/>
              </a:spcAft>
              <a:buFont typeface="Wingdings" panose="05000000000000000000" pitchFamily="2" charset="2"/>
              <a:buChar char="§"/>
            </a:pPr>
            <a:r>
              <a:rPr lang="en-US" sz="1400" dirty="0"/>
              <a:t>Strong revenue growth was realized in Branded Cards and $6 bn in US digital deposit sales – 5 times that of 2018.</a:t>
            </a:r>
          </a:p>
          <a:p>
            <a:pPr marL="187325" indent="-187325">
              <a:spcBef>
                <a:spcPts val="0"/>
              </a:spcBef>
              <a:spcAft>
                <a:spcPts val="600"/>
              </a:spcAft>
              <a:buFont typeface="Wingdings" panose="05000000000000000000" pitchFamily="2" charset="2"/>
              <a:buChar char="§"/>
            </a:pPr>
            <a:r>
              <a:rPr lang="en-US" sz="1400" dirty="0"/>
              <a:t>At December 31, 2019, GCB had approximately $407 billion in assets and $291 billion in deposits.</a:t>
            </a:r>
          </a:p>
        </p:txBody>
      </p:sp>
    </p:spTree>
    <p:extLst>
      <p:ext uri="{BB962C8B-B14F-4D97-AF65-F5344CB8AC3E}">
        <p14:creationId xmlns:p14="http://schemas.microsoft.com/office/powerpoint/2010/main" val="341366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3C5D-E540-4DC0-B9DA-286B2F39AC61}"/>
              </a:ext>
            </a:extLst>
          </p:cNvPr>
          <p:cNvSpPr>
            <a:spLocks noGrp="1"/>
          </p:cNvSpPr>
          <p:nvPr>
            <p:ph type="title"/>
          </p:nvPr>
        </p:nvSpPr>
        <p:spPr/>
        <p:txBody>
          <a:bodyPr/>
          <a:lstStyle/>
          <a:p>
            <a:r>
              <a:rPr lang="en-US" sz="3600" dirty="0"/>
              <a:t>Intel summary</a:t>
            </a:r>
          </a:p>
        </p:txBody>
      </p:sp>
      <p:sp>
        <p:nvSpPr>
          <p:cNvPr id="3" name="Content Placeholder 2">
            <a:extLst>
              <a:ext uri="{FF2B5EF4-FFF2-40B4-BE49-F238E27FC236}">
                <a16:creationId xmlns:a16="http://schemas.microsoft.com/office/drawing/2014/main" id="{F85D89F9-4A68-4A80-8FA6-33C687DB4C0D}"/>
              </a:ext>
            </a:extLst>
          </p:cNvPr>
          <p:cNvSpPr>
            <a:spLocks noGrp="1"/>
          </p:cNvSpPr>
          <p:nvPr>
            <p:ph idx="1"/>
          </p:nvPr>
        </p:nvSpPr>
        <p:spPr>
          <a:xfrm>
            <a:off x="173182" y="1068275"/>
            <a:ext cx="12018818" cy="5479210"/>
          </a:xfrm>
        </p:spPr>
        <p:txBody>
          <a:bodyPr>
            <a:noAutofit/>
          </a:bodyPr>
          <a:lstStyle/>
          <a:p>
            <a:pPr marL="0" indent="0">
              <a:spcBef>
                <a:spcPts val="0"/>
              </a:spcBef>
              <a:spcAft>
                <a:spcPts val="600"/>
              </a:spcAft>
              <a:buNone/>
            </a:pPr>
            <a:r>
              <a:rPr lang="en-US" sz="1600" b="1" dirty="0">
                <a:solidFill>
                  <a:schemeClr val="tx2"/>
                </a:solidFill>
              </a:rPr>
              <a:t>Citigroup  overview </a:t>
            </a:r>
          </a:p>
          <a:p>
            <a:pPr marL="176213" indent="-176213">
              <a:spcBef>
                <a:spcPts val="0"/>
              </a:spcBef>
              <a:spcAft>
                <a:spcPts val="600"/>
              </a:spcAft>
              <a:buFont typeface="Wingdings" panose="05000000000000000000" pitchFamily="2" charset="2"/>
              <a:buChar char="§"/>
            </a:pPr>
            <a:r>
              <a:rPr lang="en-US" sz="1400" dirty="0">
                <a:solidFill>
                  <a:schemeClr val="tx2"/>
                </a:solidFill>
              </a:rPr>
              <a:t>Citi is the 3</a:t>
            </a:r>
            <a:r>
              <a:rPr lang="en-US" sz="1400" baseline="30000" dirty="0">
                <a:solidFill>
                  <a:schemeClr val="tx2"/>
                </a:solidFill>
              </a:rPr>
              <a:t>rd</a:t>
            </a:r>
            <a:r>
              <a:rPr lang="en-US" sz="1400" dirty="0">
                <a:solidFill>
                  <a:schemeClr val="tx2"/>
                </a:solidFill>
              </a:rPr>
              <a:t> largest bank in the US and the 13</a:t>
            </a:r>
            <a:r>
              <a:rPr lang="en-US" sz="1400" baseline="30000" dirty="0">
                <a:solidFill>
                  <a:schemeClr val="tx2"/>
                </a:solidFill>
              </a:rPr>
              <a:t>th</a:t>
            </a:r>
            <a:r>
              <a:rPr lang="en-US" sz="1400" dirty="0">
                <a:solidFill>
                  <a:schemeClr val="tx2"/>
                </a:solidFill>
              </a:rPr>
              <a:t> largest bank in the world.</a:t>
            </a:r>
          </a:p>
          <a:p>
            <a:pPr marL="176213" indent="-176213">
              <a:spcBef>
                <a:spcPts val="0"/>
              </a:spcBef>
              <a:spcAft>
                <a:spcPts val="600"/>
              </a:spcAft>
              <a:buFont typeface="Wingdings" panose="05000000000000000000" pitchFamily="2" charset="2"/>
              <a:buChar char="§"/>
            </a:pPr>
            <a:r>
              <a:rPr lang="en-US" sz="1400" dirty="0">
                <a:solidFill>
                  <a:schemeClr val="tx2"/>
                </a:solidFill>
              </a:rPr>
              <a:t>City Bank was founded in 1812 and was later renamed as Citigroup in 1998 due to the merger of Citicorp and Travelers Group in 1998. The Travelers was subsequently spun off from the company in 2002. </a:t>
            </a:r>
          </a:p>
          <a:p>
            <a:pPr marL="176213" indent="-176213">
              <a:spcBef>
                <a:spcPts val="0"/>
              </a:spcBef>
              <a:spcAft>
                <a:spcPts val="600"/>
              </a:spcAft>
              <a:buFont typeface="Wingdings" panose="05000000000000000000" pitchFamily="2" charset="2"/>
              <a:buChar char="§"/>
            </a:pPr>
            <a:r>
              <a:rPr lang="en-US" sz="1400" dirty="0">
                <a:solidFill>
                  <a:schemeClr val="tx2"/>
                </a:solidFill>
              </a:rPr>
              <a:t>Citigroup has three lines of businesses: 1) Global Consumer Banking (GCB), 2) Institutional Clients Group (ICG), and 3) Corporate / Others.</a:t>
            </a:r>
          </a:p>
          <a:p>
            <a:pPr marL="176213" indent="-176213">
              <a:spcBef>
                <a:spcPts val="0"/>
              </a:spcBef>
              <a:spcAft>
                <a:spcPts val="600"/>
              </a:spcAft>
              <a:buFont typeface="Wingdings" panose="05000000000000000000" pitchFamily="2" charset="2"/>
              <a:buChar char="§"/>
            </a:pPr>
            <a:r>
              <a:rPr lang="en-US" sz="1400" dirty="0">
                <a:solidFill>
                  <a:schemeClr val="tx2"/>
                </a:solidFill>
              </a:rPr>
              <a:t>Citibank operates as the consumer division of Citigroup and overlooks the Global Consumer Banking. </a:t>
            </a:r>
          </a:p>
          <a:p>
            <a:pPr marL="176213" indent="-176213">
              <a:spcBef>
                <a:spcPts val="0"/>
              </a:spcBef>
              <a:spcAft>
                <a:spcPts val="600"/>
              </a:spcAft>
              <a:buFont typeface="Wingdings" panose="05000000000000000000" pitchFamily="2" charset="2"/>
              <a:buChar char="§"/>
            </a:pPr>
            <a:r>
              <a:rPr lang="en-US" sz="1400" dirty="0">
                <a:solidFill>
                  <a:schemeClr val="tx2"/>
                </a:solidFill>
              </a:rPr>
              <a:t>GCB is segmented into three business units: 1) North America GCB, 2) Latin America GCB, and 3) Asia GCB. GCB has 2 revenue streams – cards and retail banking</a:t>
            </a:r>
          </a:p>
          <a:p>
            <a:pPr marL="0" indent="0">
              <a:spcBef>
                <a:spcPts val="0"/>
              </a:spcBef>
              <a:spcAft>
                <a:spcPts val="600"/>
              </a:spcAft>
              <a:buNone/>
            </a:pPr>
            <a:endParaRPr lang="en-US" sz="1600" dirty="0"/>
          </a:p>
          <a:p>
            <a:pPr marL="0" indent="0">
              <a:spcBef>
                <a:spcPts val="0"/>
              </a:spcBef>
              <a:spcAft>
                <a:spcPts val="600"/>
              </a:spcAft>
              <a:buNone/>
            </a:pPr>
            <a:r>
              <a:rPr lang="en-US" sz="1600" b="1" dirty="0"/>
              <a:t>Overall Group performance</a:t>
            </a:r>
          </a:p>
          <a:p>
            <a:pPr marL="176213" indent="-176213">
              <a:spcBef>
                <a:spcPts val="0"/>
              </a:spcBef>
              <a:spcAft>
                <a:spcPts val="600"/>
              </a:spcAft>
              <a:buFont typeface="Wingdings" panose="05000000000000000000" pitchFamily="2" charset="2"/>
              <a:buChar char="§"/>
            </a:pPr>
            <a:r>
              <a:rPr lang="en-US" sz="1400" dirty="0"/>
              <a:t>In 2019, Citi delivered its most profitable year since 2006. </a:t>
            </a:r>
          </a:p>
          <a:p>
            <a:pPr marL="176213" indent="-176213">
              <a:spcBef>
                <a:spcPts val="0"/>
              </a:spcBef>
              <a:spcAft>
                <a:spcPts val="600"/>
              </a:spcAft>
              <a:buFont typeface="Wingdings" panose="05000000000000000000" pitchFamily="2" charset="2"/>
              <a:buChar char="§"/>
            </a:pPr>
            <a:r>
              <a:rPr lang="en-US" sz="1400" dirty="0"/>
              <a:t>Not only was there a underlying revenue growth of 4% across Consumer and Institutional franchises, but also grew loans and deposits for 16 consecutive quarters.</a:t>
            </a:r>
          </a:p>
          <a:p>
            <a:pPr marL="176213" indent="-176213">
              <a:spcBef>
                <a:spcPts val="0"/>
              </a:spcBef>
              <a:spcAft>
                <a:spcPts val="600"/>
              </a:spcAft>
              <a:buFont typeface="Wingdings" panose="05000000000000000000" pitchFamily="2" charset="2"/>
              <a:buChar char="§"/>
            </a:pPr>
            <a:r>
              <a:rPr lang="en-US" sz="1400" dirty="0"/>
              <a:t>The intel in this deck is based on the 2019 Annual Report and the company will be announcing its year end results on the 15</a:t>
            </a:r>
            <a:r>
              <a:rPr lang="en-US" sz="1400" baseline="30000" dirty="0"/>
              <a:t>th</a:t>
            </a:r>
            <a:r>
              <a:rPr lang="en-US" sz="1400" dirty="0"/>
              <a:t> of January, 2021.</a:t>
            </a:r>
          </a:p>
          <a:p>
            <a:pPr marL="0" indent="0">
              <a:spcBef>
                <a:spcPts val="0"/>
              </a:spcBef>
              <a:spcAft>
                <a:spcPts val="600"/>
              </a:spcAft>
              <a:buNone/>
            </a:pPr>
            <a:endParaRPr lang="en-US" sz="1400" dirty="0"/>
          </a:p>
          <a:p>
            <a:pPr marL="0" indent="0">
              <a:spcBef>
                <a:spcPts val="0"/>
              </a:spcBef>
              <a:spcAft>
                <a:spcPts val="600"/>
              </a:spcAft>
              <a:buNone/>
            </a:pPr>
            <a:r>
              <a:rPr lang="en-US" sz="1600" b="1" dirty="0"/>
              <a:t>Global Consumer Banking performance</a:t>
            </a:r>
          </a:p>
          <a:p>
            <a:pPr marL="187325" indent="-187325">
              <a:spcBef>
                <a:spcPts val="0"/>
              </a:spcBef>
              <a:spcAft>
                <a:spcPts val="600"/>
              </a:spcAft>
              <a:buFont typeface="Wingdings" panose="05000000000000000000" pitchFamily="2" charset="2"/>
              <a:buChar char="§"/>
            </a:pPr>
            <a:r>
              <a:rPr lang="en-US" sz="1400" dirty="0"/>
              <a:t>Revenue growth realized from all three regions; US, Mexico and Asia. </a:t>
            </a:r>
          </a:p>
          <a:p>
            <a:pPr marL="187325" indent="-187325">
              <a:spcBef>
                <a:spcPts val="0"/>
              </a:spcBef>
              <a:spcAft>
                <a:spcPts val="600"/>
              </a:spcAft>
              <a:buFont typeface="Wingdings" panose="05000000000000000000" pitchFamily="2" charset="2"/>
              <a:buChar char="§"/>
            </a:pPr>
            <a:r>
              <a:rPr lang="en-US" sz="1400" dirty="0"/>
              <a:t>In the U.S., Citibank’s largest consumer market, the strategy of unifying Branded Cards and Retail Banking  yielded a steady stream of new products and value propositions, from digital lending to flexible payments.</a:t>
            </a:r>
          </a:p>
          <a:p>
            <a:pPr marL="187325" indent="-187325">
              <a:spcBef>
                <a:spcPts val="0"/>
              </a:spcBef>
              <a:spcAft>
                <a:spcPts val="600"/>
              </a:spcAft>
              <a:buFont typeface="Wingdings" panose="05000000000000000000" pitchFamily="2" charset="2"/>
              <a:buChar char="§"/>
            </a:pPr>
            <a:r>
              <a:rPr lang="en-US" sz="1400" dirty="0"/>
              <a:t>Strong revenue growth was realized in Branded Cards and $6 bn in US digital deposit sales – 5 times that of 2018.</a:t>
            </a:r>
          </a:p>
          <a:p>
            <a:pPr marL="187325" indent="-187325">
              <a:spcBef>
                <a:spcPts val="0"/>
              </a:spcBef>
              <a:spcAft>
                <a:spcPts val="600"/>
              </a:spcAft>
              <a:buFont typeface="Wingdings" panose="05000000000000000000" pitchFamily="2" charset="2"/>
              <a:buChar char="§"/>
            </a:pPr>
            <a:r>
              <a:rPr lang="en-US" sz="1400" dirty="0"/>
              <a:t>At December 31, 2019, GCB had approximately $407 billion in assets and $291 billion in deposits.</a:t>
            </a:r>
          </a:p>
        </p:txBody>
      </p:sp>
    </p:spTree>
    <p:extLst>
      <p:ext uri="{BB962C8B-B14F-4D97-AF65-F5344CB8AC3E}">
        <p14:creationId xmlns:p14="http://schemas.microsoft.com/office/powerpoint/2010/main" val="9852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3C5D-E540-4DC0-B9DA-286B2F39AC61}"/>
              </a:ext>
            </a:extLst>
          </p:cNvPr>
          <p:cNvSpPr>
            <a:spLocks noGrp="1"/>
          </p:cNvSpPr>
          <p:nvPr>
            <p:ph type="title"/>
          </p:nvPr>
        </p:nvSpPr>
        <p:spPr/>
        <p:txBody>
          <a:bodyPr/>
          <a:lstStyle/>
          <a:p>
            <a:r>
              <a:rPr lang="en-US" sz="3600" dirty="0"/>
              <a:t>Intel summary</a:t>
            </a:r>
          </a:p>
        </p:txBody>
      </p:sp>
      <p:sp>
        <p:nvSpPr>
          <p:cNvPr id="3" name="Content Placeholder 2">
            <a:extLst>
              <a:ext uri="{FF2B5EF4-FFF2-40B4-BE49-F238E27FC236}">
                <a16:creationId xmlns:a16="http://schemas.microsoft.com/office/drawing/2014/main" id="{F85D89F9-4A68-4A80-8FA6-33C687DB4C0D}"/>
              </a:ext>
            </a:extLst>
          </p:cNvPr>
          <p:cNvSpPr>
            <a:spLocks noGrp="1"/>
          </p:cNvSpPr>
          <p:nvPr>
            <p:ph idx="1"/>
          </p:nvPr>
        </p:nvSpPr>
        <p:spPr>
          <a:xfrm>
            <a:off x="173182" y="937260"/>
            <a:ext cx="5355020" cy="3501390"/>
          </a:xfrm>
          <a:solidFill>
            <a:schemeClr val="bg1"/>
          </a:solidFill>
        </p:spPr>
        <p:txBody>
          <a:bodyPr>
            <a:noAutofit/>
          </a:bodyPr>
          <a:lstStyle/>
          <a:p>
            <a:pPr marL="0" indent="0">
              <a:lnSpc>
                <a:spcPct val="100000"/>
              </a:lnSpc>
              <a:spcBef>
                <a:spcPts val="0"/>
              </a:spcBef>
              <a:spcAft>
                <a:spcPts val="400"/>
              </a:spcAft>
              <a:buNone/>
              <a:defRPr/>
            </a:pPr>
            <a:r>
              <a:rPr lang="en-US" sz="1600" b="1" dirty="0">
                <a:solidFill>
                  <a:srgbClr val="445469"/>
                </a:solidFill>
              </a:rPr>
              <a:t>Risk Management and Compliance program overhaul - ICG</a:t>
            </a:r>
          </a:p>
          <a:p>
            <a:pPr marL="171450" indent="-171450">
              <a:lnSpc>
                <a:spcPct val="100000"/>
              </a:lnSpc>
              <a:spcBef>
                <a:spcPts val="0"/>
              </a:spcBef>
              <a:spcAft>
                <a:spcPts val="400"/>
              </a:spcAft>
              <a:buFont typeface="Wingdings" panose="05000000000000000000" pitchFamily="2" charset="2"/>
              <a:buChar char="§"/>
              <a:defRPr/>
            </a:pPr>
            <a:r>
              <a:rPr lang="en-US" sz="1400" dirty="0">
                <a:solidFill>
                  <a:srgbClr val="445469"/>
                </a:solidFill>
                <a:cs typeface="+mn-cs"/>
              </a:rPr>
              <a:t>In Oct 2020, Citigroup faced an $400 </a:t>
            </a:r>
            <a:r>
              <a:rPr lang="en-US" sz="1400" dirty="0" err="1">
                <a:solidFill>
                  <a:srgbClr val="445469"/>
                </a:solidFill>
                <a:cs typeface="+mn-cs"/>
              </a:rPr>
              <a:t>mn</a:t>
            </a:r>
            <a:r>
              <a:rPr lang="en-US" sz="1400" dirty="0">
                <a:solidFill>
                  <a:srgbClr val="445469"/>
                </a:solidFill>
                <a:cs typeface="+mn-cs"/>
              </a:rPr>
              <a:t> enforcement action since its Institutional Clients Group (ICG) division failed to address risk and compliance failures.</a:t>
            </a:r>
          </a:p>
          <a:p>
            <a:pPr marL="171450" indent="-171450">
              <a:lnSpc>
                <a:spcPct val="100000"/>
              </a:lnSpc>
              <a:spcBef>
                <a:spcPts val="0"/>
              </a:spcBef>
              <a:spcAft>
                <a:spcPts val="400"/>
              </a:spcAft>
              <a:buFont typeface="Wingdings" panose="05000000000000000000" pitchFamily="2" charset="2"/>
              <a:buChar char="§"/>
              <a:defRPr/>
            </a:pPr>
            <a:r>
              <a:rPr lang="en-US" sz="1400" dirty="0">
                <a:solidFill>
                  <a:srgbClr val="445469"/>
                </a:solidFill>
                <a:cs typeface="+mn-cs"/>
              </a:rPr>
              <a:t>In a statement made by the bank, Citigroup pledged to spend $1 bn over several years to transform its risk and control environment. In light of this incident, Bradford Hu, Chief Risk Officer, decided to leave the company. </a:t>
            </a:r>
          </a:p>
          <a:p>
            <a:pPr marL="171450" indent="-171450">
              <a:lnSpc>
                <a:spcPct val="100000"/>
              </a:lnSpc>
              <a:spcBef>
                <a:spcPts val="0"/>
              </a:spcBef>
              <a:spcAft>
                <a:spcPts val="400"/>
              </a:spcAft>
              <a:buFont typeface="Wingdings" panose="05000000000000000000" pitchFamily="2" charset="2"/>
              <a:buChar char="§"/>
              <a:defRPr/>
            </a:pPr>
            <a:r>
              <a:rPr lang="en-US" sz="1400" dirty="0">
                <a:solidFill>
                  <a:srgbClr val="445469"/>
                </a:solidFill>
                <a:cs typeface="+mn-cs"/>
              </a:rPr>
              <a:t>In 2013, The Federal Reserve had found deficiencies in Citigroup’s anti-money laundering compliance </a:t>
            </a:r>
            <a:r>
              <a:rPr lang="en-US" sz="1400" dirty="0" err="1">
                <a:solidFill>
                  <a:srgbClr val="445469"/>
                </a:solidFill>
                <a:cs typeface="+mn-cs"/>
              </a:rPr>
              <a:t>programme</a:t>
            </a:r>
            <a:r>
              <a:rPr lang="en-US" sz="1400" dirty="0">
                <a:solidFill>
                  <a:srgbClr val="445469"/>
                </a:solidFill>
                <a:cs typeface="+mn-cs"/>
              </a:rPr>
              <a:t>, and in 2015, deficiencies were identified in its compliance and control infrastructure related to its foreign exchange </a:t>
            </a:r>
            <a:r>
              <a:rPr lang="en-US" sz="1400" dirty="0" err="1">
                <a:solidFill>
                  <a:srgbClr val="445469"/>
                </a:solidFill>
                <a:cs typeface="+mn-cs"/>
              </a:rPr>
              <a:t>programme</a:t>
            </a:r>
            <a:r>
              <a:rPr lang="en-US" sz="1400" dirty="0">
                <a:solidFill>
                  <a:srgbClr val="445469"/>
                </a:solidFill>
                <a:cs typeface="+mn-cs"/>
              </a:rPr>
              <a:t> and designated market activities.</a:t>
            </a:r>
          </a:p>
        </p:txBody>
      </p:sp>
      <p:pic>
        <p:nvPicPr>
          <p:cNvPr id="4" name="Picture 3">
            <a:extLst>
              <a:ext uri="{FF2B5EF4-FFF2-40B4-BE49-F238E27FC236}">
                <a16:creationId xmlns:a16="http://schemas.microsoft.com/office/drawing/2014/main" id="{6A6932D0-9580-44E4-A1DC-BFAE2FC280B9}"/>
              </a:ext>
            </a:extLst>
          </p:cNvPr>
          <p:cNvPicPr>
            <a:picLocks noChangeAspect="1"/>
          </p:cNvPicPr>
          <p:nvPr/>
        </p:nvPicPr>
        <p:blipFill>
          <a:blip r:embed="rId2"/>
          <a:stretch>
            <a:fillRect/>
          </a:stretch>
        </p:blipFill>
        <p:spPr>
          <a:xfrm>
            <a:off x="5528202" y="937260"/>
            <a:ext cx="6663798" cy="4404884"/>
          </a:xfrm>
          <a:prstGeom prst="rect">
            <a:avLst/>
          </a:prstGeom>
        </p:spPr>
      </p:pic>
      <p:sp>
        <p:nvSpPr>
          <p:cNvPr id="5" name="Content Placeholder 2">
            <a:extLst>
              <a:ext uri="{FF2B5EF4-FFF2-40B4-BE49-F238E27FC236}">
                <a16:creationId xmlns:a16="http://schemas.microsoft.com/office/drawing/2014/main" id="{F6CA7E63-857A-4EF5-836D-7C34702AEF43}"/>
              </a:ext>
            </a:extLst>
          </p:cNvPr>
          <p:cNvSpPr txBox="1">
            <a:spLocks/>
          </p:cNvSpPr>
          <p:nvPr/>
        </p:nvSpPr>
        <p:spPr>
          <a:xfrm>
            <a:off x="123288" y="5342144"/>
            <a:ext cx="11830132" cy="1157191"/>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FontTx/>
              <a:buNone/>
              <a:defRPr/>
            </a:pPr>
            <a:r>
              <a:rPr lang="en-US" sz="1600" b="1" dirty="0">
                <a:solidFill>
                  <a:srgbClr val="445469"/>
                </a:solidFill>
              </a:rPr>
              <a:t>Setting up a new division – Strategy Advisory Solutions</a:t>
            </a:r>
            <a:endParaRPr lang="en-US" sz="1600" b="1" dirty="0">
              <a:solidFill>
                <a:srgbClr val="445469"/>
              </a:solidFill>
              <a:cs typeface="+mn-cs"/>
            </a:endParaRPr>
          </a:p>
          <a:p>
            <a:pPr marL="171450" indent="-171450">
              <a:lnSpc>
                <a:spcPct val="100000"/>
              </a:lnSpc>
              <a:spcBef>
                <a:spcPts val="0"/>
              </a:spcBef>
              <a:spcAft>
                <a:spcPts val="400"/>
              </a:spcAft>
              <a:buFont typeface="Wingdings" panose="05000000000000000000" pitchFamily="2" charset="2"/>
              <a:buChar char="§"/>
              <a:defRPr/>
            </a:pPr>
            <a:r>
              <a:rPr lang="en-US" sz="1400" dirty="0">
                <a:solidFill>
                  <a:srgbClr val="445469"/>
                </a:solidFill>
                <a:cs typeface="+mn-cs"/>
              </a:rPr>
              <a:t>In June 2020, Citigroup created a new unit to help its investment bankers to use big data to advise corporate finance clients.</a:t>
            </a:r>
          </a:p>
          <a:p>
            <a:pPr marL="171450" indent="-171450">
              <a:lnSpc>
                <a:spcPct val="100000"/>
              </a:lnSpc>
              <a:spcBef>
                <a:spcPts val="0"/>
              </a:spcBef>
              <a:spcAft>
                <a:spcPts val="400"/>
              </a:spcAft>
              <a:buFont typeface="Wingdings" panose="05000000000000000000" pitchFamily="2" charset="2"/>
              <a:buChar char="§"/>
              <a:defRPr/>
            </a:pPr>
            <a:r>
              <a:rPr lang="en-US" sz="1400" dirty="0">
                <a:solidFill>
                  <a:srgbClr val="445469"/>
                </a:solidFill>
              </a:rPr>
              <a:t>Muir Paterson was named the head of this new division called Strategy Advisory Solutions and this </a:t>
            </a:r>
            <a:r>
              <a:rPr lang="en-US" sz="1400" dirty="0"/>
              <a:t>new unit means that its financial strategy group, shareholder advisory and data science capabilities come together under one roof.</a:t>
            </a:r>
            <a:endParaRPr lang="en-US" sz="1400" b="1" dirty="0"/>
          </a:p>
          <a:p>
            <a:pPr marL="0" indent="0">
              <a:spcBef>
                <a:spcPts val="0"/>
              </a:spcBef>
              <a:spcAft>
                <a:spcPts val="300"/>
              </a:spcAft>
              <a:buFont typeface="Arial" panose="020B0604020202020204" pitchFamily="34" charset="0"/>
              <a:buNone/>
            </a:pPr>
            <a:endParaRPr lang="en-US" sz="1400" b="1" dirty="0"/>
          </a:p>
        </p:txBody>
      </p:sp>
    </p:spTree>
    <p:extLst>
      <p:ext uri="{BB962C8B-B14F-4D97-AF65-F5344CB8AC3E}">
        <p14:creationId xmlns:p14="http://schemas.microsoft.com/office/powerpoint/2010/main" val="167335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3C5D-E540-4DC0-B9DA-286B2F39AC61}"/>
              </a:ext>
            </a:extLst>
          </p:cNvPr>
          <p:cNvSpPr>
            <a:spLocks noGrp="1"/>
          </p:cNvSpPr>
          <p:nvPr>
            <p:ph type="title"/>
          </p:nvPr>
        </p:nvSpPr>
        <p:spPr/>
        <p:txBody>
          <a:bodyPr/>
          <a:lstStyle/>
          <a:p>
            <a:r>
              <a:rPr lang="en-US" sz="3600" dirty="0"/>
              <a:t>Intel summary</a:t>
            </a:r>
          </a:p>
        </p:txBody>
      </p:sp>
      <p:sp>
        <p:nvSpPr>
          <p:cNvPr id="3" name="Content Placeholder 2">
            <a:extLst>
              <a:ext uri="{FF2B5EF4-FFF2-40B4-BE49-F238E27FC236}">
                <a16:creationId xmlns:a16="http://schemas.microsoft.com/office/drawing/2014/main" id="{F85D89F9-4A68-4A80-8FA6-33C687DB4C0D}"/>
              </a:ext>
            </a:extLst>
          </p:cNvPr>
          <p:cNvSpPr>
            <a:spLocks noGrp="1"/>
          </p:cNvSpPr>
          <p:nvPr>
            <p:ph idx="1"/>
          </p:nvPr>
        </p:nvSpPr>
        <p:spPr>
          <a:xfrm>
            <a:off x="173182" y="930623"/>
            <a:ext cx="12018818" cy="4574827"/>
          </a:xfrm>
          <a:solidFill>
            <a:schemeClr val="bg1"/>
          </a:solidFill>
        </p:spPr>
        <p:txBody>
          <a:bodyPr>
            <a:noAutofit/>
          </a:bodyPr>
          <a:lstStyle/>
          <a:p>
            <a:pPr marL="0" indent="0">
              <a:spcBef>
                <a:spcPts val="0"/>
              </a:spcBef>
              <a:spcAft>
                <a:spcPts val="300"/>
              </a:spcAft>
              <a:buNone/>
            </a:pPr>
            <a:r>
              <a:rPr lang="en-US" sz="1600" b="1" dirty="0"/>
              <a:t>Adoption of Digital Capabilities</a:t>
            </a:r>
          </a:p>
          <a:p>
            <a:pPr>
              <a:spcBef>
                <a:spcPts val="0"/>
              </a:spcBef>
              <a:spcAft>
                <a:spcPts val="300"/>
              </a:spcAft>
              <a:buFont typeface="Wingdings" panose="05000000000000000000" pitchFamily="2" charset="2"/>
              <a:buChar char="§"/>
            </a:pPr>
            <a:r>
              <a:rPr lang="en-US" sz="1400" dirty="0"/>
              <a:t>The bank’s CEO, </a:t>
            </a:r>
            <a:r>
              <a:rPr lang="en-US" sz="1400" dirty="0">
                <a:solidFill>
                  <a:srgbClr val="0070C0"/>
                </a:solidFill>
                <a:hlinkClick r:id="rId2">
                  <a:extLst>
                    <a:ext uri="{A12FA001-AC4F-418D-AE19-62706E023703}">
                      <ahyp:hlinkClr xmlns:ahyp="http://schemas.microsoft.com/office/drawing/2018/hyperlinkcolor" val="tx"/>
                    </a:ext>
                  </a:extLst>
                </a:hlinkClick>
              </a:rPr>
              <a:t>Michael Corbat</a:t>
            </a:r>
            <a:r>
              <a:rPr lang="en-US" sz="1400" dirty="0"/>
              <a:t>, frequently highlights the importance of technology and has even stated that Citi is not a traditional bank, but a technology firm with a banking license.</a:t>
            </a:r>
          </a:p>
          <a:p>
            <a:pPr>
              <a:spcBef>
                <a:spcPts val="0"/>
              </a:spcBef>
              <a:spcAft>
                <a:spcPts val="300"/>
              </a:spcAft>
              <a:buFont typeface="Wingdings" panose="05000000000000000000" pitchFamily="2" charset="2"/>
              <a:buChar char="§"/>
            </a:pPr>
            <a:r>
              <a:rPr lang="en-US" sz="1400" dirty="0"/>
              <a:t>Big Data analytics has been an important factor in driving Citi’s growth through client acquisition and retention. Lot of efforts to create a 360 degree view. </a:t>
            </a:r>
          </a:p>
          <a:p>
            <a:pPr>
              <a:spcBef>
                <a:spcPts val="0"/>
              </a:spcBef>
              <a:spcAft>
                <a:spcPts val="300"/>
              </a:spcAft>
              <a:buFont typeface="Wingdings" panose="05000000000000000000" pitchFamily="2" charset="2"/>
              <a:buChar char="§"/>
            </a:pPr>
            <a:r>
              <a:rPr lang="en-US" sz="1400" dirty="0"/>
              <a:t>Focused on digital customer interactions, digital marketing, moving people to self service digital channels</a:t>
            </a:r>
          </a:p>
          <a:p>
            <a:pPr>
              <a:spcBef>
                <a:spcPts val="0"/>
              </a:spcBef>
              <a:spcAft>
                <a:spcPts val="300"/>
              </a:spcAft>
              <a:buFont typeface="Wingdings" panose="05000000000000000000" pitchFamily="2" charset="2"/>
              <a:buChar char="§"/>
            </a:pPr>
            <a:r>
              <a:rPr lang="en-US" sz="1400" dirty="0"/>
              <a:t>Digital products – moving away from plastic cards to digital cards.</a:t>
            </a:r>
          </a:p>
          <a:p>
            <a:pPr>
              <a:spcBef>
                <a:spcPts val="0"/>
              </a:spcBef>
              <a:spcAft>
                <a:spcPts val="300"/>
              </a:spcAft>
              <a:buFont typeface="Wingdings" panose="05000000000000000000" pitchFamily="2" charset="2"/>
              <a:buChar char="§"/>
            </a:pPr>
            <a:r>
              <a:rPr lang="en-US" sz="1400" dirty="0"/>
              <a:t>Expected saving with the help of automation - Citibank claims itself as a Digital Bank and places a huge precedence over adoption of the latest digital capabilities. In Jan 2020, it was reported that Citi’s banking group expects to save $600 </a:t>
            </a:r>
            <a:r>
              <a:rPr lang="en-US" sz="1400" dirty="0" err="1"/>
              <a:t>mn</a:t>
            </a:r>
            <a:r>
              <a:rPr lang="en-US" sz="1400" dirty="0"/>
              <a:t> this year through various advances in automation.</a:t>
            </a:r>
            <a:endParaRPr lang="en-US" sz="1600" b="1" dirty="0"/>
          </a:p>
          <a:p>
            <a:pPr marL="0" indent="0">
              <a:spcBef>
                <a:spcPts val="0"/>
              </a:spcBef>
              <a:spcAft>
                <a:spcPts val="300"/>
              </a:spcAft>
              <a:buNone/>
            </a:pPr>
            <a:endParaRPr lang="en-US" sz="1600" b="1" dirty="0"/>
          </a:p>
          <a:p>
            <a:pPr marL="0" indent="0">
              <a:spcBef>
                <a:spcPts val="0"/>
              </a:spcBef>
              <a:spcAft>
                <a:spcPts val="300"/>
              </a:spcAft>
              <a:buNone/>
            </a:pPr>
            <a:r>
              <a:rPr lang="en-US" sz="1600" b="1" dirty="0"/>
              <a:t>Partnerships with Vendors</a:t>
            </a:r>
          </a:p>
          <a:p>
            <a:pPr marL="176213" indent="-176213">
              <a:spcBef>
                <a:spcPts val="0"/>
              </a:spcBef>
              <a:spcAft>
                <a:spcPts val="300"/>
              </a:spcAft>
              <a:buFont typeface="Wingdings" panose="05000000000000000000" pitchFamily="2" charset="2"/>
              <a:buChar char="§"/>
            </a:pPr>
            <a:r>
              <a:rPr lang="en-US" sz="1400" dirty="0"/>
              <a:t>Citibank has partnered with several vendors, with a huge focus on Customer experience.</a:t>
            </a:r>
          </a:p>
          <a:p>
            <a:pPr marL="176213" indent="-176213">
              <a:spcBef>
                <a:spcPts val="0"/>
              </a:spcBef>
              <a:spcAft>
                <a:spcPts val="300"/>
              </a:spcAft>
              <a:buFont typeface="Wingdings" panose="05000000000000000000" pitchFamily="2" charset="2"/>
              <a:buChar char="§"/>
            </a:pPr>
            <a:r>
              <a:rPr lang="en-US" sz="1400" dirty="0"/>
              <a:t>Some of the vendors with whom the company has partnered with are as follows: Analytics8, Amenity Analytics, TCS and </a:t>
            </a:r>
            <a:r>
              <a:rPr lang="en-US" sz="1400" dirty="0" err="1"/>
              <a:t>Flybits</a:t>
            </a:r>
            <a:r>
              <a:rPr lang="en-US" sz="1400" dirty="0"/>
              <a:t>.</a:t>
            </a:r>
          </a:p>
          <a:p>
            <a:pPr marL="176213" indent="-176213">
              <a:spcBef>
                <a:spcPts val="0"/>
              </a:spcBef>
              <a:spcAft>
                <a:spcPts val="300"/>
              </a:spcAft>
              <a:buFont typeface="Wingdings" panose="05000000000000000000" pitchFamily="2" charset="2"/>
              <a:buChar char="§"/>
            </a:pPr>
            <a:r>
              <a:rPr lang="en-US" sz="1400" dirty="0"/>
              <a:t>Recently, it made a strategic investment in data management platform </a:t>
            </a:r>
            <a:r>
              <a:rPr lang="en-US" sz="1400" dirty="0" err="1"/>
              <a:t>Solidatus</a:t>
            </a:r>
            <a:r>
              <a:rPr lang="en-US" sz="1400" dirty="0"/>
              <a:t> and the bank will be implementing it at a pan enterprise level.</a:t>
            </a:r>
          </a:p>
          <a:p>
            <a:pPr marL="0" indent="0">
              <a:spcBef>
                <a:spcPts val="0"/>
              </a:spcBef>
              <a:spcAft>
                <a:spcPts val="300"/>
              </a:spcAft>
              <a:buNone/>
            </a:pPr>
            <a:endParaRPr lang="en-US" sz="1400" dirty="0"/>
          </a:p>
          <a:p>
            <a:pPr marL="0" indent="0">
              <a:spcBef>
                <a:spcPts val="0"/>
              </a:spcBef>
              <a:spcAft>
                <a:spcPts val="600"/>
              </a:spcAft>
              <a:buNone/>
            </a:pPr>
            <a:r>
              <a:rPr lang="en-US" sz="1600" b="1" dirty="0"/>
              <a:t>COVID-19 impact </a:t>
            </a:r>
            <a:endParaRPr lang="en-US" sz="1600" dirty="0"/>
          </a:p>
          <a:p>
            <a:pPr marL="176213" indent="-176213">
              <a:spcBef>
                <a:spcPts val="0"/>
              </a:spcBef>
              <a:spcAft>
                <a:spcPts val="300"/>
              </a:spcAft>
              <a:buFont typeface="Wingdings" panose="05000000000000000000" pitchFamily="2" charset="2"/>
              <a:buChar char="§"/>
            </a:pPr>
            <a:r>
              <a:rPr lang="en-US" sz="1400" dirty="0"/>
              <a:t>In response to poor Q2 2020 results as Net Income dropped by 73% YoY, the bank had set aside about $8 bn for a potential surge in loan defaults </a:t>
            </a:r>
          </a:p>
          <a:p>
            <a:pPr marL="176213" indent="-176213">
              <a:spcBef>
                <a:spcPts val="0"/>
              </a:spcBef>
              <a:spcAft>
                <a:spcPts val="300"/>
              </a:spcAft>
              <a:buFont typeface="Wingdings" panose="05000000000000000000" pitchFamily="2" charset="2"/>
              <a:buChar char="§"/>
            </a:pPr>
            <a:r>
              <a:rPr lang="en-US" sz="1400" dirty="0"/>
              <a:t>Q3 2020 was no different as Net Income dropped by 34% YoY, with strong performance in markets and investment banking being offset by lower card volumes and lower interest rates.</a:t>
            </a:r>
          </a:p>
        </p:txBody>
      </p:sp>
    </p:spTree>
    <p:extLst>
      <p:ext uri="{BB962C8B-B14F-4D97-AF65-F5344CB8AC3E}">
        <p14:creationId xmlns:p14="http://schemas.microsoft.com/office/powerpoint/2010/main" val="112989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3C5D-E540-4DC0-B9DA-286B2F39AC61}"/>
              </a:ext>
            </a:extLst>
          </p:cNvPr>
          <p:cNvSpPr>
            <a:spLocks noGrp="1"/>
          </p:cNvSpPr>
          <p:nvPr>
            <p:ph type="title"/>
          </p:nvPr>
        </p:nvSpPr>
        <p:spPr/>
        <p:txBody>
          <a:bodyPr/>
          <a:lstStyle/>
          <a:p>
            <a:r>
              <a:rPr lang="en-US" sz="3600" dirty="0"/>
              <a:t>Intel summary</a:t>
            </a:r>
          </a:p>
        </p:txBody>
      </p:sp>
      <p:sp>
        <p:nvSpPr>
          <p:cNvPr id="3" name="Content Placeholder 2">
            <a:extLst>
              <a:ext uri="{FF2B5EF4-FFF2-40B4-BE49-F238E27FC236}">
                <a16:creationId xmlns:a16="http://schemas.microsoft.com/office/drawing/2014/main" id="{F85D89F9-4A68-4A80-8FA6-33C687DB4C0D}"/>
              </a:ext>
            </a:extLst>
          </p:cNvPr>
          <p:cNvSpPr>
            <a:spLocks noGrp="1"/>
          </p:cNvSpPr>
          <p:nvPr>
            <p:ph idx="1"/>
          </p:nvPr>
        </p:nvSpPr>
        <p:spPr>
          <a:xfrm>
            <a:off x="173182" y="1112520"/>
            <a:ext cx="7481232" cy="2316479"/>
          </a:xfrm>
        </p:spPr>
        <p:txBody>
          <a:bodyPr>
            <a:noAutofit/>
          </a:bodyPr>
          <a:lstStyle/>
          <a:p>
            <a:pPr marL="0" indent="0">
              <a:spcBef>
                <a:spcPts val="0"/>
              </a:spcBef>
              <a:spcAft>
                <a:spcPts val="600"/>
              </a:spcAft>
              <a:buNone/>
            </a:pPr>
            <a:r>
              <a:rPr lang="en-US" sz="1600" b="1" dirty="0"/>
              <a:t>Increased digital penetration</a:t>
            </a:r>
          </a:p>
          <a:p>
            <a:pPr marL="176213" indent="-176213">
              <a:spcBef>
                <a:spcPts val="0"/>
              </a:spcBef>
              <a:spcAft>
                <a:spcPts val="600"/>
              </a:spcAft>
              <a:buFont typeface="Wingdings" panose="05000000000000000000" pitchFamily="2" charset="2"/>
              <a:buChar char="§"/>
            </a:pPr>
            <a:r>
              <a:rPr lang="en-US" sz="1400" dirty="0"/>
              <a:t>On 5</a:t>
            </a:r>
            <a:r>
              <a:rPr lang="en-US" sz="1400" baseline="30000" dirty="0"/>
              <a:t>th</a:t>
            </a:r>
            <a:r>
              <a:rPr lang="en-US" sz="1400" dirty="0"/>
              <a:t>  June, Citi‘s Treasury and Trade Solutions (TTS) reported that its </a:t>
            </a:r>
            <a:r>
              <a:rPr lang="en-US" sz="1400" b="1" dirty="0"/>
              <a:t>customers have increased their utilization of the firm’s digital banking technology, CitiDirect BE.</a:t>
            </a:r>
          </a:p>
          <a:p>
            <a:pPr marL="176213" indent="-176213">
              <a:spcBef>
                <a:spcPts val="0"/>
              </a:spcBef>
              <a:spcAft>
                <a:spcPts val="600"/>
              </a:spcAft>
              <a:buFont typeface="Wingdings" panose="05000000000000000000" pitchFamily="2" charset="2"/>
              <a:buChar char="§"/>
            </a:pPr>
            <a:r>
              <a:rPr lang="en-US" sz="1400" dirty="0"/>
              <a:t>CitiDirect BE helps large </a:t>
            </a:r>
            <a:r>
              <a:rPr lang="en-US" sz="1400" dirty="0" err="1"/>
              <a:t>organisations</a:t>
            </a:r>
            <a:r>
              <a:rPr lang="en-US" sz="1400" dirty="0"/>
              <a:t> and SMEs to take in funds, pay suppliers, ensure sufficient cash flow and pay taxes and bills.</a:t>
            </a:r>
          </a:p>
          <a:p>
            <a:pPr marL="176213" indent="-176213">
              <a:spcBef>
                <a:spcPts val="0"/>
              </a:spcBef>
              <a:spcAft>
                <a:spcPts val="600"/>
              </a:spcAft>
              <a:buFont typeface="Wingdings" panose="05000000000000000000" pitchFamily="2" charset="2"/>
              <a:buChar char="§"/>
            </a:pPr>
            <a:r>
              <a:rPr lang="en-US" sz="1400" dirty="0"/>
              <a:t>App and web users on the system </a:t>
            </a:r>
            <a:r>
              <a:rPr lang="en-US" sz="1400" b="1" dirty="0"/>
              <a:t>increased to 584,000 this March from 470,000 in the same month last year</a:t>
            </a:r>
            <a:r>
              <a:rPr lang="en-US" sz="1400" dirty="0"/>
              <a:t>, while the number of logins </a:t>
            </a:r>
            <a:r>
              <a:rPr lang="en-US" sz="1400" b="1" dirty="0"/>
              <a:t>rose 18% </a:t>
            </a:r>
            <a:r>
              <a:rPr lang="en-US" sz="1400" dirty="0"/>
              <a:t>to 4.3 million this March from 3.7 million in the same month last year.</a:t>
            </a:r>
          </a:p>
          <a:p>
            <a:pPr marL="176213" indent="-176213">
              <a:spcBef>
                <a:spcPts val="0"/>
              </a:spcBef>
              <a:spcAft>
                <a:spcPts val="600"/>
              </a:spcAft>
              <a:buFont typeface="Wingdings" panose="05000000000000000000" pitchFamily="2" charset="2"/>
              <a:buChar char="§"/>
            </a:pPr>
            <a:r>
              <a:rPr lang="en-US" sz="1400" dirty="0"/>
              <a:t>Citi provides digital onboarding to corporate clients in 42 nations and </a:t>
            </a:r>
            <a:r>
              <a:rPr lang="en-US" sz="1400" b="1" dirty="0"/>
              <a:t>foresees growing to 50 nations by the close of this year.</a:t>
            </a:r>
          </a:p>
          <a:p>
            <a:pPr marL="176213" indent="-176213">
              <a:spcBef>
                <a:spcPts val="0"/>
              </a:spcBef>
              <a:spcAft>
                <a:spcPts val="600"/>
              </a:spcAft>
              <a:buFont typeface="Wingdings" panose="05000000000000000000" pitchFamily="2" charset="2"/>
              <a:buChar char="§"/>
            </a:pPr>
            <a:endParaRPr lang="en-US" sz="1400" dirty="0"/>
          </a:p>
        </p:txBody>
      </p:sp>
      <p:pic>
        <p:nvPicPr>
          <p:cNvPr id="1026" name="Picture 2">
            <a:extLst>
              <a:ext uri="{FF2B5EF4-FFF2-40B4-BE49-F238E27FC236}">
                <a16:creationId xmlns:a16="http://schemas.microsoft.com/office/drawing/2014/main" id="{BE0CF3C2-5A6F-44EE-9A5A-4C6EBF39A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4366" y="1024889"/>
            <a:ext cx="4434452" cy="249174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3F29EA3-BFDA-4B31-8BDF-B08513093DC5}"/>
              </a:ext>
            </a:extLst>
          </p:cNvPr>
          <p:cNvSpPr txBox="1">
            <a:spLocks/>
          </p:cNvSpPr>
          <p:nvPr/>
        </p:nvSpPr>
        <p:spPr>
          <a:xfrm>
            <a:off x="173182" y="3604259"/>
            <a:ext cx="11845636" cy="15515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spcBef>
                <a:spcPts val="0"/>
              </a:spcBef>
              <a:spcAft>
                <a:spcPts val="600"/>
              </a:spcAft>
              <a:buFont typeface="Wingdings" panose="05000000000000000000" pitchFamily="2" charset="2"/>
              <a:buChar char="§"/>
            </a:pPr>
            <a:r>
              <a:rPr lang="en-US" sz="1400" dirty="0"/>
              <a:t>Very few banks offer digital account opening for corporate clients given the complexity. Citi has been proactively </a:t>
            </a:r>
            <a:r>
              <a:rPr lang="en-US" sz="1400" b="1" dirty="0"/>
              <a:t>addressing security threats and increasing investments in customer service features such as live chats to make the onboarding process more convenient.</a:t>
            </a:r>
          </a:p>
          <a:p>
            <a:pPr marL="176213" indent="-176213">
              <a:spcBef>
                <a:spcPts val="0"/>
              </a:spcBef>
              <a:spcAft>
                <a:spcPts val="600"/>
              </a:spcAft>
              <a:buFont typeface="Wingdings" panose="05000000000000000000" pitchFamily="2" charset="2"/>
              <a:buChar char="§"/>
            </a:pPr>
            <a:r>
              <a:rPr lang="en-US" sz="1400" dirty="0"/>
              <a:t>Citi says it addresses security threats proactively. The company </a:t>
            </a:r>
            <a:r>
              <a:rPr lang="en-US" sz="1400" b="1" dirty="0"/>
              <a:t>uses machine-learning algorithms to spot unusual logins, transactions and system navigations </a:t>
            </a:r>
            <a:r>
              <a:rPr lang="en-US" sz="1400" dirty="0"/>
              <a:t>(such as different typing cadences) that deviate from a client’s typical activity.</a:t>
            </a:r>
          </a:p>
          <a:p>
            <a:pPr marL="176213" indent="-176213">
              <a:spcBef>
                <a:spcPts val="0"/>
              </a:spcBef>
              <a:spcAft>
                <a:spcPts val="600"/>
              </a:spcAft>
              <a:buFont typeface="Wingdings" panose="05000000000000000000" pitchFamily="2" charset="2"/>
              <a:buChar char="§"/>
            </a:pPr>
            <a:r>
              <a:rPr lang="en-US" sz="1400" dirty="0"/>
              <a:t>They've strongly gravitated toward digital onboarding. Clients opened more than 1,000 accounts online in March, </a:t>
            </a:r>
            <a:r>
              <a:rPr lang="en-US" sz="1400" b="1" dirty="0"/>
              <a:t>up 300% from a year earlier</a:t>
            </a:r>
            <a:r>
              <a:rPr lang="en-US" sz="1400" dirty="0"/>
              <a:t>, and the number was similar in April and May.</a:t>
            </a:r>
          </a:p>
        </p:txBody>
      </p:sp>
    </p:spTree>
    <p:extLst>
      <p:ext uri="{BB962C8B-B14F-4D97-AF65-F5344CB8AC3E}">
        <p14:creationId xmlns:p14="http://schemas.microsoft.com/office/powerpoint/2010/main" val="94779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55C5-CC7C-43CF-9CA9-14F3D188D55F}"/>
              </a:ext>
            </a:extLst>
          </p:cNvPr>
          <p:cNvSpPr>
            <a:spLocks noGrp="1"/>
          </p:cNvSpPr>
          <p:nvPr>
            <p:ph type="ctrTitle"/>
          </p:nvPr>
        </p:nvSpPr>
        <p:spPr/>
        <p:txBody>
          <a:bodyPr/>
          <a:lstStyle/>
          <a:p>
            <a:r>
              <a:rPr lang="en-US" dirty="0"/>
              <a:t>Details</a:t>
            </a:r>
          </a:p>
        </p:txBody>
      </p:sp>
    </p:spTree>
    <p:extLst>
      <p:ext uri="{BB962C8B-B14F-4D97-AF65-F5344CB8AC3E}">
        <p14:creationId xmlns:p14="http://schemas.microsoft.com/office/powerpoint/2010/main" val="395425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63F09-8629-4C25-986F-97045EF72B8D}"/>
              </a:ext>
            </a:extLst>
          </p:cNvPr>
          <p:cNvSpPr>
            <a:spLocks noGrp="1"/>
          </p:cNvSpPr>
          <p:nvPr>
            <p:ph type="title"/>
          </p:nvPr>
        </p:nvSpPr>
        <p:spPr/>
        <p:txBody>
          <a:bodyPr/>
          <a:lstStyle/>
          <a:p>
            <a:r>
              <a:rPr lang="en-IN" dirty="0">
                <a:latin typeface="+mj-lt"/>
              </a:rPr>
              <a:t>Agenda</a:t>
            </a:r>
          </a:p>
        </p:txBody>
      </p:sp>
      <p:sp>
        <p:nvSpPr>
          <p:cNvPr id="3" name="Content Placeholder 2">
            <a:extLst>
              <a:ext uri="{FF2B5EF4-FFF2-40B4-BE49-F238E27FC236}">
                <a16:creationId xmlns:a16="http://schemas.microsoft.com/office/drawing/2014/main" id="{7B496611-F287-4A0A-AAFF-4C29AE86E399}"/>
              </a:ext>
            </a:extLst>
          </p:cNvPr>
          <p:cNvSpPr>
            <a:spLocks noGrp="1"/>
          </p:cNvSpPr>
          <p:nvPr>
            <p:ph idx="1"/>
          </p:nvPr>
        </p:nvSpPr>
        <p:spPr>
          <a:xfrm>
            <a:off x="284204" y="1011577"/>
            <a:ext cx="11510005" cy="5141250"/>
          </a:xfrm>
        </p:spPr>
        <p:txBody>
          <a:bodyPr>
            <a:normAutofit/>
          </a:bodyPr>
          <a:lstStyle/>
          <a:p>
            <a:pPr>
              <a:buFont typeface="Wingdings" panose="05000000000000000000" pitchFamily="2" charset="2"/>
              <a:buChar char="§"/>
            </a:pPr>
            <a:r>
              <a:rPr lang="en-IN" sz="2000" dirty="0">
                <a:solidFill>
                  <a:srgbClr val="0070C0"/>
                </a:solidFill>
                <a:hlinkClick r:id="rId2" action="ppaction://hlinksldjump">
                  <a:extLst>
                    <a:ext uri="{A12FA001-AC4F-418D-AE19-62706E023703}">
                      <ahyp:hlinkClr xmlns:ahyp="http://schemas.microsoft.com/office/drawing/2018/hyperlinkcolor" val="tx"/>
                    </a:ext>
                  </a:extLst>
                </a:hlinkClick>
              </a:rPr>
              <a:t>Business Overview</a:t>
            </a:r>
            <a:endParaRPr lang="en-IN" sz="2000" dirty="0">
              <a:solidFill>
                <a:srgbClr val="0070C0"/>
              </a:solidFill>
              <a:hlinkClick r:id="rId3" action="ppaction://hlinksldjump">
                <a:extLst>
                  <a:ext uri="{A12FA001-AC4F-418D-AE19-62706E023703}">
                    <ahyp:hlinkClr xmlns:ahyp="http://schemas.microsoft.com/office/drawing/2018/hyperlinkcolor" val="tx"/>
                  </a:ext>
                </a:extLst>
              </a:hlinkClick>
            </a:endParaRPr>
          </a:p>
          <a:p>
            <a:pPr>
              <a:buFont typeface="Wingdings" panose="05000000000000000000" pitchFamily="2" charset="2"/>
              <a:buChar char="§"/>
            </a:pPr>
            <a:r>
              <a:rPr lang="en-IN" sz="2000" dirty="0">
                <a:solidFill>
                  <a:srgbClr val="0070C0"/>
                </a:solidFill>
                <a:hlinkClick r:id="rId3" action="ppaction://hlinksldjump">
                  <a:extLst>
                    <a:ext uri="{A12FA001-AC4F-418D-AE19-62706E023703}">
                      <ahyp:hlinkClr xmlns:ahyp="http://schemas.microsoft.com/office/drawing/2018/hyperlinkcolor" val="tx"/>
                    </a:ext>
                  </a:extLst>
                </a:hlinkClick>
              </a:rPr>
              <a:t>Operating segments</a:t>
            </a:r>
            <a:endParaRPr lang="en-IN" sz="2000" dirty="0">
              <a:solidFill>
                <a:srgbClr val="0070C0"/>
              </a:solidFill>
            </a:endParaRPr>
          </a:p>
          <a:p>
            <a:pPr>
              <a:buFont typeface="Wingdings" panose="05000000000000000000" pitchFamily="2" charset="2"/>
              <a:buChar char="§"/>
            </a:pPr>
            <a:r>
              <a:rPr lang="en-IN" sz="2000" dirty="0">
                <a:solidFill>
                  <a:srgbClr val="0070C0"/>
                </a:solidFill>
                <a:hlinkClick r:id="rId4" action="ppaction://hlinksldjump">
                  <a:extLst>
                    <a:ext uri="{A12FA001-AC4F-418D-AE19-62706E023703}">
                      <ahyp:hlinkClr xmlns:ahyp="http://schemas.microsoft.com/office/drawing/2018/hyperlinkcolor" val="tx"/>
                    </a:ext>
                  </a:extLst>
                </a:hlinkClick>
              </a:rPr>
              <a:t>Global Consumer Banking (GCB) Business units</a:t>
            </a:r>
            <a:endParaRPr lang="en-IN" sz="2000" dirty="0">
              <a:solidFill>
                <a:srgbClr val="0070C0"/>
              </a:solidFill>
            </a:endParaRPr>
          </a:p>
          <a:p>
            <a:pPr>
              <a:buFont typeface="Wingdings" panose="05000000000000000000" pitchFamily="2" charset="2"/>
              <a:buChar char="§"/>
            </a:pPr>
            <a:r>
              <a:rPr lang="en-IN" sz="2000" dirty="0">
                <a:solidFill>
                  <a:srgbClr val="0070C0"/>
                </a:solidFill>
                <a:hlinkClick r:id="rId5" action="ppaction://hlinksldjump">
                  <a:extLst>
                    <a:ext uri="{A12FA001-AC4F-418D-AE19-62706E023703}">
                      <ahyp:hlinkClr xmlns:ahyp="http://schemas.microsoft.com/office/drawing/2018/hyperlinkcolor" val="tx"/>
                    </a:ext>
                  </a:extLst>
                </a:hlinkClick>
              </a:rPr>
              <a:t>Partnerships</a:t>
            </a:r>
            <a:endParaRPr lang="en-IN" sz="2000" dirty="0">
              <a:solidFill>
                <a:srgbClr val="0070C0"/>
              </a:solidFill>
            </a:endParaRPr>
          </a:p>
          <a:p>
            <a:pPr>
              <a:buFont typeface="Wingdings" panose="05000000000000000000" pitchFamily="2" charset="2"/>
              <a:buChar char="§"/>
            </a:pPr>
            <a:r>
              <a:rPr lang="en-IN" sz="2000" dirty="0">
                <a:solidFill>
                  <a:srgbClr val="0070C0"/>
                </a:solidFill>
                <a:hlinkClick r:id="rId6" action="ppaction://hlinksldjump">
                  <a:extLst>
                    <a:ext uri="{A12FA001-AC4F-418D-AE19-62706E023703}">
                      <ahyp:hlinkClr xmlns:ahyp="http://schemas.microsoft.com/office/drawing/2018/hyperlinkcolor" val="tx"/>
                    </a:ext>
                  </a:extLst>
                </a:hlinkClick>
              </a:rPr>
              <a:t>Analytics Initiatives</a:t>
            </a:r>
            <a:endParaRPr lang="en-IN" sz="2000" dirty="0">
              <a:solidFill>
                <a:srgbClr val="0070C0"/>
              </a:solidFill>
            </a:endParaRPr>
          </a:p>
          <a:p>
            <a:pPr>
              <a:buFont typeface="Wingdings" panose="05000000000000000000" pitchFamily="2" charset="2"/>
              <a:buChar char="§"/>
            </a:pPr>
            <a:r>
              <a:rPr lang="en-IN" sz="2000" dirty="0">
                <a:solidFill>
                  <a:srgbClr val="0070C0"/>
                </a:solidFill>
                <a:hlinkClick r:id="rId7" action="ppaction://hlinksldjump">
                  <a:extLst>
                    <a:ext uri="{A12FA001-AC4F-418D-AE19-62706E023703}">
                      <ahyp:hlinkClr xmlns:ahyp="http://schemas.microsoft.com/office/drawing/2018/hyperlinkcolor" val="tx"/>
                    </a:ext>
                  </a:extLst>
                </a:hlinkClick>
              </a:rPr>
              <a:t>Impact of COVID-19 and Initiatives undertaken</a:t>
            </a:r>
            <a:endParaRPr lang="en-IN" sz="2000" dirty="0">
              <a:solidFill>
                <a:srgbClr val="0070C0"/>
              </a:solidFill>
            </a:endParaRPr>
          </a:p>
        </p:txBody>
      </p:sp>
    </p:spTree>
    <p:extLst>
      <p:ext uri="{BB962C8B-B14F-4D97-AF65-F5344CB8AC3E}">
        <p14:creationId xmlns:p14="http://schemas.microsoft.com/office/powerpoint/2010/main" val="1382569091"/>
      </p:ext>
    </p:extLst>
  </p:cSld>
  <p:clrMapOvr>
    <a:masterClrMapping/>
  </p:clrMapOvr>
</p:sld>
</file>

<file path=ppt/theme/theme1.xml><?xml version="1.0" encoding="utf-8"?>
<a:theme xmlns:a="http://schemas.openxmlformats.org/drawingml/2006/main" name="Bi2i Template">
  <a:themeElements>
    <a:clrScheme name="Bi2i Color Palette">
      <a:dk1>
        <a:srgbClr val="445469"/>
      </a:dk1>
      <a:lt1>
        <a:sysClr val="window" lastClr="FFFFFF"/>
      </a:lt1>
      <a:dk2>
        <a:srgbClr val="44546A"/>
      </a:dk2>
      <a:lt2>
        <a:srgbClr val="E7E6E6"/>
      </a:lt2>
      <a:accent1>
        <a:srgbClr val="2BB673"/>
      </a:accent1>
      <a:accent2>
        <a:srgbClr val="A0CC3A"/>
      </a:accent2>
      <a:accent3>
        <a:srgbClr val="29BECA"/>
      </a:accent3>
      <a:accent4>
        <a:srgbClr val="3CC69E"/>
      </a:accent4>
      <a:accent5>
        <a:srgbClr val="445469"/>
      </a:accent5>
      <a:accent6>
        <a:srgbClr val="F2F2F2"/>
      </a:accent6>
      <a:hlink>
        <a:srgbClr val="3CC69E"/>
      </a:hlink>
      <a:folHlink>
        <a:srgbClr val="445469"/>
      </a:folHlink>
    </a:clrScheme>
    <a:fontScheme name="Bi2i Fonts">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909500-ABE0-4BF4-8BA8-20DF6DC0E486}" vid="{5D396257-85BD-4C4A-9EFB-D1A45C0D80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59426</TotalTime>
  <Words>6422</Words>
  <Application>Microsoft Office PowerPoint</Application>
  <PresentationFormat>Widescreen</PresentationFormat>
  <Paragraphs>402</Paragraphs>
  <Slides>21</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Segoe UI</vt:lpstr>
      <vt:lpstr>Segoe UI Light</vt:lpstr>
      <vt:lpstr>Wingdings</vt:lpstr>
      <vt:lpstr>Bi2i Template</vt:lpstr>
      <vt:lpstr>PowerPoint Presentation</vt:lpstr>
      <vt:lpstr>Summary</vt:lpstr>
      <vt:lpstr>Intel summary</vt:lpstr>
      <vt:lpstr>Intel summary</vt:lpstr>
      <vt:lpstr>Intel summary</vt:lpstr>
      <vt:lpstr>Intel summary</vt:lpstr>
      <vt:lpstr>Intel summary</vt:lpstr>
      <vt:lpstr>Details</vt:lpstr>
      <vt:lpstr>Agenda</vt:lpstr>
      <vt:lpstr>Business overview </vt:lpstr>
      <vt:lpstr>Operating segments</vt:lpstr>
      <vt:lpstr>Global Consumer Banking (GCB) Business units</vt:lpstr>
      <vt:lpstr>Partnerships (1/3)</vt:lpstr>
      <vt:lpstr>Partnerships (2/3)</vt:lpstr>
      <vt:lpstr>Partnerships (3/3)</vt:lpstr>
      <vt:lpstr>Analytics initiatives (1/4)</vt:lpstr>
      <vt:lpstr>Analytics initiatives (2/4)</vt:lpstr>
      <vt:lpstr>Analytics initiatives (3/4)</vt:lpstr>
      <vt:lpstr>Analytics initiatives (4/4)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Vinayaka Krishnamurthy</dc:creator>
  <cp:lastModifiedBy>Abinesh Kanagaraj</cp:lastModifiedBy>
  <cp:revision>1139</cp:revision>
  <dcterms:created xsi:type="dcterms:W3CDTF">2018-06-18T11:36:12Z</dcterms:created>
  <dcterms:modified xsi:type="dcterms:W3CDTF">2021-01-08T06:12:01Z</dcterms:modified>
</cp:coreProperties>
</file>