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ppt/tags/tag10.xml" ContentType="application/vnd.openxmlformats-officedocument.presentationml.tags+xml"/>
  <Override PartName="/ppt/notesSlides/notesSlide11.xml" ContentType="application/vnd.openxmlformats-officedocument.presentationml.notesSlide+xml"/>
  <Override PartName="/ppt/tags/tag11.xml" ContentType="application/vnd.openxmlformats-officedocument.presentationml.tags+xml"/>
  <Override PartName="/ppt/notesSlides/notesSlide12.xml" ContentType="application/vnd.openxmlformats-officedocument.presentationml.notesSlide+xml"/>
  <Override PartName="/ppt/tags/tag12.xml" ContentType="application/vnd.openxmlformats-officedocument.presentationml.tags+xml"/>
  <Override PartName="/ppt/notesSlides/notesSlide13.xml" ContentType="application/vnd.openxmlformats-officedocument.presentationml.notesSlide+xml"/>
  <Override PartName="/ppt/tags/tag13.xml" ContentType="application/vnd.openxmlformats-officedocument.presentationml.tags+xml"/>
  <Override PartName="/ppt/notesSlides/notesSlide14.xml" ContentType="application/vnd.openxmlformats-officedocument.presentationml.notesSlide+xml"/>
  <Override PartName="/ppt/tags/tag14.xml" ContentType="application/vnd.openxmlformats-officedocument.presentationml.tags+xml"/>
  <Override PartName="/ppt/notesSlides/notesSlide15.xml" ContentType="application/vnd.openxmlformats-officedocument.presentationml.notesSlide+xml"/>
  <Override PartName="/ppt/tags/tag15.xml" ContentType="application/vnd.openxmlformats-officedocument.presentationml.tags+xml"/>
  <Override PartName="/ppt/notesSlides/notesSlide16.xml" ContentType="application/vnd.openxmlformats-officedocument.presentationml.notesSlide+xml"/>
  <Override PartName="/ppt/tags/tag16.xml" ContentType="application/vnd.openxmlformats-officedocument.presentationml.tags+xml"/>
  <Override PartName="/ppt/notesSlides/notesSlide17.xml" ContentType="application/vnd.openxmlformats-officedocument.presentationml.notesSlide+xml"/>
  <Override PartName="/ppt/tags/tag17.xml" ContentType="application/vnd.openxmlformats-officedocument.presentationml.tags+xml"/>
  <Override PartName="/ppt/notesSlides/notesSlide18.xml" ContentType="application/vnd.openxmlformats-officedocument.presentationml.notesSlide+xml"/>
  <Override PartName="/ppt/tags/tag18.xml" ContentType="application/vnd.openxmlformats-officedocument.presentationml.tags+xml"/>
  <Override PartName="/ppt/notesSlides/notesSlide19.xml" ContentType="application/vnd.openxmlformats-officedocument.presentationml.notesSlide+xml"/>
  <Override PartName="/ppt/tags/tag19.xml" ContentType="application/vnd.openxmlformats-officedocument.presentationml.tags+xml"/>
  <Override PartName="/ppt/notesSlides/notesSlide20.xml" ContentType="application/vnd.openxmlformats-officedocument.presentationml.notesSlide+xml"/>
  <Override PartName="/ppt/tags/tag20.xml" ContentType="application/vnd.openxmlformats-officedocument.presentationml.tags+xml"/>
  <Override PartName="/ppt/notesSlides/notesSlide21.xml" ContentType="application/vnd.openxmlformats-officedocument.presentationml.notesSlide+xml"/>
  <Override PartName="/ppt/tags/tag21.xml" ContentType="application/vnd.openxmlformats-officedocument.presentationml.tags+xml"/>
  <Override PartName="/ppt/notesSlides/notesSlide22.xml" ContentType="application/vnd.openxmlformats-officedocument.presentationml.notesSlide+xml"/>
  <Override PartName="/ppt/tags/tag22.xml" ContentType="application/vnd.openxmlformats-officedocument.presentationml.tags+xml"/>
  <Override PartName="/ppt/notesSlides/notesSlide23.xml" ContentType="application/vnd.openxmlformats-officedocument.presentationml.notesSlide+xml"/>
  <Override PartName="/ppt/tags/tag23.xml" ContentType="application/vnd.openxmlformats-officedocument.presentationml.tags+xml"/>
  <Override PartName="/ppt/notesSlides/notesSlide24.xml" ContentType="application/vnd.openxmlformats-officedocument.presentationml.notesSlide+xml"/>
  <Override PartName="/ppt/tags/tag24.xml" ContentType="application/vnd.openxmlformats-officedocument.presentationml.tags+xml"/>
  <Override PartName="/ppt/notesSlides/notesSlide25.xml" ContentType="application/vnd.openxmlformats-officedocument.presentationml.notesSlide+xml"/>
  <Override PartName="/ppt/tags/tag25.xml" ContentType="application/vnd.openxmlformats-officedocument.presentationml.tags+xml"/>
  <Override PartName="/ppt/notesSlides/notesSlide26.xml" ContentType="application/vnd.openxmlformats-officedocument.presentationml.notesSlide+xml"/>
  <Override PartName="/ppt/tags/tag26.xml" ContentType="application/vnd.openxmlformats-officedocument.presentationml.tags+xml"/>
  <Override PartName="/ppt/notesSlides/notesSlide27.xml" ContentType="application/vnd.openxmlformats-officedocument.presentationml.notesSlide+xml"/>
  <Override PartName="/ppt/tags/tag27.xml" ContentType="application/vnd.openxmlformats-officedocument.presentationml.tags+xml"/>
  <Override PartName="/ppt/notesSlides/notesSlide28.xml" ContentType="application/vnd.openxmlformats-officedocument.presentationml.notesSlide+xml"/>
  <Override PartName="/ppt/tags/tag28.xml" ContentType="application/vnd.openxmlformats-officedocument.presentationml.tags+xml"/>
  <Override PartName="/ppt/notesSlides/notesSlide29.xml" ContentType="application/vnd.openxmlformats-officedocument.presentationml.notesSlide+xml"/>
  <Override PartName="/ppt/tags/tag29.xml" ContentType="application/vnd.openxmlformats-officedocument.presentationml.tags+xml"/>
  <Override PartName="/ppt/notesSlides/notesSlide30.xml" ContentType="application/vnd.openxmlformats-officedocument.presentationml.notesSlide+xml"/>
  <Override PartName="/ppt/tags/tag30.xml" ContentType="application/vnd.openxmlformats-officedocument.presentationml.tags+xml"/>
  <Override PartName="/ppt/notesSlides/notesSlide31.xml" ContentType="application/vnd.openxmlformats-officedocument.presentationml.notesSlide+xml"/>
  <Override PartName="/ppt/tags/tag31.xml" ContentType="application/vnd.openxmlformats-officedocument.presentationml.tags+xml"/>
  <Override PartName="/ppt/notesSlides/notesSlide32.xml" ContentType="application/vnd.openxmlformats-officedocument.presentationml.notesSlide+xml"/>
  <Override PartName="/ppt/tags/tag32.xml" ContentType="application/vnd.openxmlformats-officedocument.presentationml.tags+xml"/>
  <Override PartName="/ppt/notesSlides/notesSlide33.xml" ContentType="application/vnd.openxmlformats-officedocument.presentationml.notesSlide+xml"/>
  <Override PartName="/ppt/tags/tag33.xml" ContentType="application/vnd.openxmlformats-officedocument.presentationml.tags+xml"/>
  <Override PartName="/ppt/notesSlides/notesSlide34.xml" ContentType="application/vnd.openxmlformats-officedocument.presentationml.notesSlide+xml"/>
  <Override PartName="/ppt/tags/tag34.xml" ContentType="application/vnd.openxmlformats-officedocument.presentationml.tags+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tags/tag35.xml" ContentType="application/vnd.openxmlformats-officedocument.presentationml.tags+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notesSlides/notesSlide39.xml" ContentType="application/vnd.openxmlformats-officedocument.presentationml.notesSlide+xml"/>
  <Override PartName="/ppt/tags/tag39.xml" ContentType="application/vnd.openxmlformats-officedocument.presentationml.tags+xml"/>
  <Override PartName="/ppt/notesSlides/notesSlide40.xml" ContentType="application/vnd.openxmlformats-officedocument.presentationml.notesSlide+xml"/>
  <Override PartName="/ppt/tags/tag4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65"/>
  </p:notesMasterIdLst>
  <p:handoutMasterIdLst>
    <p:handoutMasterId r:id="rId66"/>
  </p:handoutMasterIdLst>
  <p:sldIdLst>
    <p:sldId id="422" r:id="rId2"/>
    <p:sldId id="394" r:id="rId3"/>
    <p:sldId id="395" r:id="rId4"/>
    <p:sldId id="396" r:id="rId5"/>
    <p:sldId id="426" r:id="rId6"/>
    <p:sldId id="435" r:id="rId7"/>
    <p:sldId id="429" r:id="rId8"/>
    <p:sldId id="325" r:id="rId9"/>
    <p:sldId id="430" r:id="rId10"/>
    <p:sldId id="431" r:id="rId11"/>
    <p:sldId id="432" r:id="rId12"/>
    <p:sldId id="423" r:id="rId13"/>
    <p:sldId id="390" r:id="rId14"/>
    <p:sldId id="279" r:id="rId15"/>
    <p:sldId id="376" r:id="rId16"/>
    <p:sldId id="377" r:id="rId17"/>
    <p:sldId id="378" r:id="rId18"/>
    <p:sldId id="280" r:id="rId19"/>
    <p:sldId id="375" r:id="rId20"/>
    <p:sldId id="282" r:id="rId21"/>
    <p:sldId id="352" r:id="rId22"/>
    <p:sldId id="353" r:id="rId23"/>
    <p:sldId id="354" r:id="rId24"/>
    <p:sldId id="355" r:id="rId25"/>
    <p:sldId id="356" r:id="rId26"/>
    <p:sldId id="357" r:id="rId27"/>
    <p:sldId id="358" r:id="rId28"/>
    <p:sldId id="360" r:id="rId29"/>
    <p:sldId id="361" r:id="rId30"/>
    <p:sldId id="362" r:id="rId31"/>
    <p:sldId id="363" r:id="rId32"/>
    <p:sldId id="424" r:id="rId33"/>
    <p:sldId id="380" r:id="rId34"/>
    <p:sldId id="382" r:id="rId35"/>
    <p:sldId id="381" r:id="rId36"/>
    <p:sldId id="397" r:id="rId37"/>
    <p:sldId id="286" r:id="rId38"/>
    <p:sldId id="368" r:id="rId39"/>
    <p:sldId id="288" r:id="rId40"/>
    <p:sldId id="289" r:id="rId41"/>
    <p:sldId id="290" r:id="rId42"/>
    <p:sldId id="419" r:id="rId43"/>
    <p:sldId id="398" r:id="rId44"/>
    <p:sldId id="437" r:id="rId45"/>
    <p:sldId id="438" r:id="rId46"/>
    <p:sldId id="439" r:id="rId47"/>
    <p:sldId id="440" r:id="rId48"/>
    <p:sldId id="401" r:id="rId49"/>
    <p:sldId id="402" r:id="rId50"/>
    <p:sldId id="403" r:id="rId51"/>
    <p:sldId id="404" r:id="rId52"/>
    <p:sldId id="405" r:id="rId53"/>
    <p:sldId id="406" r:id="rId54"/>
    <p:sldId id="407" r:id="rId55"/>
    <p:sldId id="408" r:id="rId56"/>
    <p:sldId id="410" r:id="rId57"/>
    <p:sldId id="411" r:id="rId58"/>
    <p:sldId id="412" r:id="rId59"/>
    <p:sldId id="433" r:id="rId60"/>
    <p:sldId id="434" r:id="rId61"/>
    <p:sldId id="420" r:id="rId62"/>
    <p:sldId id="425" r:id="rId63"/>
    <p:sldId id="417" r:id="rId64"/>
  </p:sldIdLst>
  <p:sldSz cx="9144000" cy="6858000" type="screen4x3"/>
  <p:notesSz cx="6797675" cy="9926638"/>
  <p:custDataLst>
    <p:tags r:id="rId67"/>
  </p:custDataLst>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108"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108"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108"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108"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108" charset="-128"/>
        <a:cs typeface="+mn-cs"/>
      </a:defRPr>
    </a:lvl5pPr>
    <a:lvl6pPr marL="2286000" algn="l" defTabSz="914400" rtl="0" eaLnBrk="1" latinLnBrk="0" hangingPunct="1">
      <a:defRPr kern="1200">
        <a:solidFill>
          <a:schemeClr val="tx1"/>
        </a:solidFill>
        <a:latin typeface="Arial" charset="0"/>
        <a:ea typeface="ＭＳ Ｐゴシック" pitchFamily="-108" charset="-128"/>
        <a:cs typeface="+mn-cs"/>
      </a:defRPr>
    </a:lvl6pPr>
    <a:lvl7pPr marL="2743200" algn="l" defTabSz="914400" rtl="0" eaLnBrk="1" latinLnBrk="0" hangingPunct="1">
      <a:defRPr kern="1200">
        <a:solidFill>
          <a:schemeClr val="tx1"/>
        </a:solidFill>
        <a:latin typeface="Arial" charset="0"/>
        <a:ea typeface="ＭＳ Ｐゴシック" pitchFamily="-108" charset="-128"/>
        <a:cs typeface="+mn-cs"/>
      </a:defRPr>
    </a:lvl7pPr>
    <a:lvl8pPr marL="3200400" algn="l" defTabSz="914400" rtl="0" eaLnBrk="1" latinLnBrk="0" hangingPunct="1">
      <a:defRPr kern="1200">
        <a:solidFill>
          <a:schemeClr val="tx1"/>
        </a:solidFill>
        <a:latin typeface="Arial" charset="0"/>
        <a:ea typeface="ＭＳ Ｐゴシック" pitchFamily="-108" charset="-128"/>
        <a:cs typeface="+mn-cs"/>
      </a:defRPr>
    </a:lvl8pPr>
    <a:lvl9pPr marL="3657600" algn="l" defTabSz="914400" rtl="0" eaLnBrk="1" latinLnBrk="0" hangingPunct="1">
      <a:defRPr kern="1200">
        <a:solidFill>
          <a:schemeClr val="tx1"/>
        </a:solidFill>
        <a:latin typeface="Arial" charset="0"/>
        <a:ea typeface="ＭＳ Ｐゴシック" pitchFamily="-108"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AFAFAF"/>
    <a:srgbClr val="6E6E6E"/>
    <a:srgbClr val="D52B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63" autoAdjust="0"/>
    <p:restoredTop sz="94660"/>
  </p:normalViewPr>
  <p:slideViewPr>
    <p:cSldViewPr snapToObjects="1">
      <p:cViewPr varScale="1">
        <p:scale>
          <a:sx n="79" d="100"/>
          <a:sy n="79" d="100"/>
        </p:scale>
        <p:origin x="1579"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108" d="100"/>
          <a:sy n="108" d="100"/>
        </p:scale>
        <p:origin x="-3432" y="-11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gs" Target="tags/tag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 name="Date Placeholder 2"/>
          <p:cNvSpPr>
            <a:spLocks noGrp="1"/>
          </p:cNvSpPr>
          <p:nvPr>
            <p:ph type="dt" sz="quarter" idx="1"/>
          </p:nvPr>
        </p:nvSpPr>
        <p:spPr>
          <a:xfrm>
            <a:off x="3850443" y="0"/>
            <a:ext cx="2945659" cy="496332"/>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C51F3977-0801-4D3C-9602-B7A52A8CCCAC}" type="datetime1">
              <a:rPr lang="en-US"/>
              <a:pPr/>
              <a:t>2/14/2022</a:t>
            </a:fld>
            <a:endParaRPr lang="en-US"/>
          </a:p>
        </p:txBody>
      </p:sp>
      <p:sp>
        <p:nvSpPr>
          <p:cNvPr id="4" name="Footer Placeholder 3"/>
          <p:cNvSpPr>
            <a:spLocks noGrp="1"/>
          </p:cNvSpPr>
          <p:nvPr>
            <p:ph type="ftr" sz="quarter" idx="2"/>
          </p:nvPr>
        </p:nvSpPr>
        <p:spPr>
          <a:xfrm>
            <a:off x="0" y="9428583"/>
            <a:ext cx="2945659" cy="496332"/>
          </a:xfrm>
          <a:prstGeom prst="rect">
            <a:avLst/>
          </a:prstGeom>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30F293F9-C825-4A6A-86E9-A5B43FB61A74}" type="slidenum">
              <a:rPr lang="en-US"/>
              <a:pPr/>
              <a:t>‹#›</a:t>
            </a:fld>
            <a:endParaRPr lang="en-US"/>
          </a:p>
        </p:txBody>
      </p:sp>
    </p:spTree>
    <p:extLst>
      <p:ext uri="{BB962C8B-B14F-4D97-AF65-F5344CB8AC3E}">
        <p14:creationId xmlns:p14="http://schemas.microsoft.com/office/powerpoint/2010/main" val="223287405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 name="Date Placeholder 2"/>
          <p:cNvSpPr>
            <a:spLocks noGrp="1"/>
          </p:cNvSpPr>
          <p:nvPr>
            <p:ph type="dt" idx="1"/>
          </p:nvPr>
        </p:nvSpPr>
        <p:spPr>
          <a:xfrm>
            <a:off x="3850443" y="0"/>
            <a:ext cx="2945659" cy="496332"/>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D6CCE2FA-C4C6-46D8-9463-BC6C7474227E}" type="datetime1">
              <a:rPr lang="en-US"/>
              <a:pPr/>
              <a:t>2/14/2022</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a:p>
        </p:txBody>
      </p:sp>
      <p:sp>
        <p:nvSpPr>
          <p:cNvPr id="5" name="Notes Placeholder 4"/>
          <p:cNvSpPr>
            <a:spLocks noGrp="1"/>
          </p:cNvSpPr>
          <p:nvPr>
            <p:ph type="body" sz="quarter" idx="3"/>
          </p:nvPr>
        </p:nvSpPr>
        <p:spPr>
          <a:xfrm>
            <a:off x="679768" y="4715153"/>
            <a:ext cx="5438140" cy="4466987"/>
          </a:xfrm>
          <a:prstGeom prst="rect">
            <a:avLst/>
          </a:prstGeom>
        </p:spPr>
        <p:txBody>
          <a:bodyPr vert="horz" wrap="square" lIns="91440" tIns="45720" rIns="91440" bIns="45720" numCol="1" anchor="t" anchorCtr="0" compatLnSpc="1">
            <a:prstTxWarp prst="textNoShape">
              <a:avLst/>
            </a:prstTxWarp>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428583"/>
            <a:ext cx="2945659" cy="496332"/>
          </a:xfrm>
          <a:prstGeom prst="rect">
            <a:avLst/>
          </a:prstGeom>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53D7889C-3356-4DF0-966B-CD1790F07268}" type="slidenum">
              <a:rPr lang="en-US"/>
              <a:pPr/>
              <a:t>‹#›</a:t>
            </a:fld>
            <a:endParaRPr lang="en-US"/>
          </a:p>
        </p:txBody>
      </p:sp>
    </p:spTree>
    <p:extLst>
      <p:ext uri="{BB962C8B-B14F-4D97-AF65-F5344CB8AC3E}">
        <p14:creationId xmlns:p14="http://schemas.microsoft.com/office/powerpoint/2010/main" val="3693534417"/>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pitchFamily="30" charset="-128"/>
        <a:cs typeface="ＭＳ Ｐゴシック" pitchFamily="30"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30"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30"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30"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30"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ＭＳ Ｐゴシック" panose="020B0600070205080204" pitchFamily="34" charset="-128"/>
            </a:endParaRPr>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8BD9C3A1-D05D-4ADB-9E02-C26BE41C428C}" type="slidenum">
              <a:rPr lang="en-US" altLang="en-US" smtClean="0"/>
              <a:pPr>
                <a:spcBef>
                  <a:spcPct val="0"/>
                </a:spcBef>
              </a:pPr>
              <a:t>4</a:t>
            </a:fld>
            <a:endParaRPr lang="en-US" altLang="en-US"/>
          </a:p>
        </p:txBody>
      </p:sp>
    </p:spTree>
    <p:extLst>
      <p:ext uri="{BB962C8B-B14F-4D97-AF65-F5344CB8AC3E}">
        <p14:creationId xmlns:p14="http://schemas.microsoft.com/office/powerpoint/2010/main" val="673864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A5835A2D-9BAB-4218-9561-A1A681A08D81}" type="slidenum">
              <a:rPr lang="en-GB" smtClean="0"/>
              <a:pPr>
                <a:defRPr/>
              </a:pPr>
              <a:t>16</a:t>
            </a:fld>
            <a:endParaRPr lang="en-GB"/>
          </a:p>
        </p:txBody>
      </p:sp>
    </p:spTree>
    <p:extLst>
      <p:ext uri="{BB962C8B-B14F-4D97-AF65-F5344CB8AC3E}">
        <p14:creationId xmlns:p14="http://schemas.microsoft.com/office/powerpoint/2010/main" val="2153160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A5835A2D-9BAB-4218-9561-A1A681A08D81}" type="slidenum">
              <a:rPr lang="en-GB" smtClean="0"/>
              <a:pPr>
                <a:defRPr/>
              </a:pPr>
              <a:t>17</a:t>
            </a:fld>
            <a:endParaRPr lang="en-GB"/>
          </a:p>
        </p:txBody>
      </p:sp>
    </p:spTree>
    <p:extLst>
      <p:ext uri="{BB962C8B-B14F-4D97-AF65-F5344CB8AC3E}">
        <p14:creationId xmlns:p14="http://schemas.microsoft.com/office/powerpoint/2010/main" val="30362855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A5835A2D-9BAB-4218-9561-A1A681A08D81}" type="slidenum">
              <a:rPr lang="en-GB" smtClean="0"/>
              <a:pPr>
                <a:defRPr/>
              </a:pPr>
              <a:t>18</a:t>
            </a:fld>
            <a:endParaRPr lang="en-GB"/>
          </a:p>
        </p:txBody>
      </p:sp>
    </p:spTree>
    <p:extLst>
      <p:ext uri="{BB962C8B-B14F-4D97-AF65-F5344CB8AC3E}">
        <p14:creationId xmlns:p14="http://schemas.microsoft.com/office/powerpoint/2010/main" val="21450090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A5835A2D-9BAB-4218-9561-A1A681A08D81}" type="slidenum">
              <a:rPr lang="en-GB" smtClean="0"/>
              <a:pPr>
                <a:defRPr/>
              </a:pPr>
              <a:t>19</a:t>
            </a:fld>
            <a:endParaRPr lang="en-GB"/>
          </a:p>
        </p:txBody>
      </p:sp>
    </p:spTree>
    <p:extLst>
      <p:ext uri="{BB962C8B-B14F-4D97-AF65-F5344CB8AC3E}">
        <p14:creationId xmlns:p14="http://schemas.microsoft.com/office/powerpoint/2010/main" val="21994021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A5835A2D-9BAB-4218-9561-A1A681A08D81}" type="slidenum">
              <a:rPr lang="en-GB" smtClean="0"/>
              <a:pPr>
                <a:defRPr/>
              </a:pPr>
              <a:t>20</a:t>
            </a:fld>
            <a:endParaRPr lang="en-GB"/>
          </a:p>
        </p:txBody>
      </p:sp>
    </p:spTree>
    <p:extLst>
      <p:ext uri="{BB962C8B-B14F-4D97-AF65-F5344CB8AC3E}">
        <p14:creationId xmlns:p14="http://schemas.microsoft.com/office/powerpoint/2010/main" val="683869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A5835A2D-9BAB-4218-9561-A1A681A08D81}" type="slidenum">
              <a:rPr lang="en-GB" smtClean="0"/>
              <a:pPr>
                <a:defRPr/>
              </a:pPr>
              <a:t>21</a:t>
            </a:fld>
            <a:endParaRPr lang="en-GB"/>
          </a:p>
        </p:txBody>
      </p:sp>
    </p:spTree>
    <p:extLst>
      <p:ext uri="{BB962C8B-B14F-4D97-AF65-F5344CB8AC3E}">
        <p14:creationId xmlns:p14="http://schemas.microsoft.com/office/powerpoint/2010/main" val="30861758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A5835A2D-9BAB-4218-9561-A1A681A08D81}" type="slidenum">
              <a:rPr lang="en-GB" smtClean="0"/>
              <a:pPr>
                <a:defRPr/>
              </a:pPr>
              <a:t>22</a:t>
            </a:fld>
            <a:endParaRPr lang="en-GB"/>
          </a:p>
        </p:txBody>
      </p:sp>
    </p:spTree>
    <p:extLst>
      <p:ext uri="{BB962C8B-B14F-4D97-AF65-F5344CB8AC3E}">
        <p14:creationId xmlns:p14="http://schemas.microsoft.com/office/powerpoint/2010/main" val="9460065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A5835A2D-9BAB-4218-9561-A1A681A08D81}" type="slidenum">
              <a:rPr lang="en-GB" smtClean="0"/>
              <a:pPr>
                <a:defRPr/>
              </a:pPr>
              <a:t>23</a:t>
            </a:fld>
            <a:endParaRPr lang="en-GB"/>
          </a:p>
        </p:txBody>
      </p:sp>
    </p:spTree>
    <p:extLst>
      <p:ext uri="{BB962C8B-B14F-4D97-AF65-F5344CB8AC3E}">
        <p14:creationId xmlns:p14="http://schemas.microsoft.com/office/powerpoint/2010/main" val="19520291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A5835A2D-9BAB-4218-9561-A1A681A08D81}" type="slidenum">
              <a:rPr lang="en-GB" smtClean="0"/>
              <a:pPr>
                <a:defRPr/>
              </a:pPr>
              <a:t>24</a:t>
            </a:fld>
            <a:endParaRPr lang="en-GB"/>
          </a:p>
        </p:txBody>
      </p:sp>
    </p:spTree>
    <p:extLst>
      <p:ext uri="{BB962C8B-B14F-4D97-AF65-F5344CB8AC3E}">
        <p14:creationId xmlns:p14="http://schemas.microsoft.com/office/powerpoint/2010/main" val="24259678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A5835A2D-9BAB-4218-9561-A1A681A08D81}" type="slidenum">
              <a:rPr lang="en-GB" smtClean="0"/>
              <a:pPr>
                <a:defRPr/>
              </a:pPr>
              <a:t>25</a:t>
            </a:fld>
            <a:endParaRPr lang="en-GB"/>
          </a:p>
        </p:txBody>
      </p:sp>
    </p:spTree>
    <p:extLst>
      <p:ext uri="{BB962C8B-B14F-4D97-AF65-F5344CB8AC3E}">
        <p14:creationId xmlns:p14="http://schemas.microsoft.com/office/powerpoint/2010/main" val="37043578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A5835A2D-9BAB-4218-9561-A1A681A08D81}" type="slidenum">
              <a:rPr lang="en-GB" smtClean="0"/>
              <a:pPr>
                <a:defRPr/>
              </a:pPr>
              <a:t>5</a:t>
            </a:fld>
            <a:endParaRPr lang="en-GB"/>
          </a:p>
        </p:txBody>
      </p:sp>
    </p:spTree>
    <p:extLst>
      <p:ext uri="{BB962C8B-B14F-4D97-AF65-F5344CB8AC3E}">
        <p14:creationId xmlns:p14="http://schemas.microsoft.com/office/powerpoint/2010/main" val="18882821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A5835A2D-9BAB-4218-9561-A1A681A08D81}" type="slidenum">
              <a:rPr lang="en-GB" smtClean="0"/>
              <a:pPr>
                <a:defRPr/>
              </a:pPr>
              <a:t>26</a:t>
            </a:fld>
            <a:endParaRPr lang="en-GB"/>
          </a:p>
        </p:txBody>
      </p:sp>
    </p:spTree>
    <p:extLst>
      <p:ext uri="{BB962C8B-B14F-4D97-AF65-F5344CB8AC3E}">
        <p14:creationId xmlns:p14="http://schemas.microsoft.com/office/powerpoint/2010/main" val="17264415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A5835A2D-9BAB-4218-9561-A1A681A08D81}" type="slidenum">
              <a:rPr lang="en-GB" smtClean="0"/>
              <a:pPr>
                <a:defRPr/>
              </a:pPr>
              <a:t>27</a:t>
            </a:fld>
            <a:endParaRPr lang="en-GB"/>
          </a:p>
        </p:txBody>
      </p:sp>
    </p:spTree>
    <p:extLst>
      <p:ext uri="{BB962C8B-B14F-4D97-AF65-F5344CB8AC3E}">
        <p14:creationId xmlns:p14="http://schemas.microsoft.com/office/powerpoint/2010/main" val="32785528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A5835A2D-9BAB-4218-9561-A1A681A08D81}" type="slidenum">
              <a:rPr lang="en-GB" smtClean="0"/>
              <a:pPr>
                <a:defRPr/>
              </a:pPr>
              <a:t>28</a:t>
            </a:fld>
            <a:endParaRPr lang="en-GB"/>
          </a:p>
        </p:txBody>
      </p:sp>
    </p:spTree>
    <p:extLst>
      <p:ext uri="{BB962C8B-B14F-4D97-AF65-F5344CB8AC3E}">
        <p14:creationId xmlns:p14="http://schemas.microsoft.com/office/powerpoint/2010/main" val="11004039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A5835A2D-9BAB-4218-9561-A1A681A08D81}" type="slidenum">
              <a:rPr lang="en-GB" smtClean="0"/>
              <a:pPr>
                <a:defRPr/>
              </a:pPr>
              <a:t>29</a:t>
            </a:fld>
            <a:endParaRPr lang="en-GB"/>
          </a:p>
        </p:txBody>
      </p:sp>
    </p:spTree>
    <p:extLst>
      <p:ext uri="{BB962C8B-B14F-4D97-AF65-F5344CB8AC3E}">
        <p14:creationId xmlns:p14="http://schemas.microsoft.com/office/powerpoint/2010/main" val="22564898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A5835A2D-9BAB-4218-9561-A1A681A08D81}" type="slidenum">
              <a:rPr lang="en-GB" smtClean="0"/>
              <a:pPr>
                <a:defRPr/>
              </a:pPr>
              <a:t>30</a:t>
            </a:fld>
            <a:endParaRPr lang="en-GB"/>
          </a:p>
        </p:txBody>
      </p:sp>
    </p:spTree>
    <p:extLst>
      <p:ext uri="{BB962C8B-B14F-4D97-AF65-F5344CB8AC3E}">
        <p14:creationId xmlns:p14="http://schemas.microsoft.com/office/powerpoint/2010/main" val="10082471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A5835A2D-9BAB-4218-9561-A1A681A08D81}" type="slidenum">
              <a:rPr lang="en-GB" smtClean="0"/>
              <a:pPr>
                <a:defRPr/>
              </a:pPr>
              <a:t>31</a:t>
            </a:fld>
            <a:endParaRPr lang="en-GB"/>
          </a:p>
        </p:txBody>
      </p:sp>
    </p:spTree>
    <p:extLst>
      <p:ext uri="{BB962C8B-B14F-4D97-AF65-F5344CB8AC3E}">
        <p14:creationId xmlns:p14="http://schemas.microsoft.com/office/powerpoint/2010/main" val="36611662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A5835A2D-9BAB-4218-9561-A1A681A08D81}" type="slidenum">
              <a:rPr lang="en-GB" smtClean="0"/>
              <a:pPr>
                <a:defRPr/>
              </a:pPr>
              <a:t>32</a:t>
            </a:fld>
            <a:endParaRPr lang="en-GB"/>
          </a:p>
        </p:txBody>
      </p:sp>
    </p:spTree>
    <p:extLst>
      <p:ext uri="{BB962C8B-B14F-4D97-AF65-F5344CB8AC3E}">
        <p14:creationId xmlns:p14="http://schemas.microsoft.com/office/powerpoint/2010/main" val="12883355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A5835A2D-9BAB-4218-9561-A1A681A08D81}" type="slidenum">
              <a:rPr lang="en-GB" smtClean="0"/>
              <a:pPr>
                <a:defRPr/>
              </a:pPr>
              <a:t>33</a:t>
            </a:fld>
            <a:endParaRPr lang="en-GB"/>
          </a:p>
        </p:txBody>
      </p:sp>
    </p:spTree>
    <p:extLst>
      <p:ext uri="{BB962C8B-B14F-4D97-AF65-F5344CB8AC3E}">
        <p14:creationId xmlns:p14="http://schemas.microsoft.com/office/powerpoint/2010/main" val="35088464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A5835A2D-9BAB-4218-9561-A1A681A08D81}" type="slidenum">
              <a:rPr lang="en-GB" smtClean="0"/>
              <a:pPr>
                <a:defRPr/>
              </a:pPr>
              <a:t>34</a:t>
            </a:fld>
            <a:endParaRPr lang="en-GB"/>
          </a:p>
        </p:txBody>
      </p:sp>
    </p:spTree>
    <p:extLst>
      <p:ext uri="{BB962C8B-B14F-4D97-AF65-F5344CB8AC3E}">
        <p14:creationId xmlns:p14="http://schemas.microsoft.com/office/powerpoint/2010/main" val="36713331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A5835A2D-9BAB-4218-9561-A1A681A08D81}" type="slidenum">
              <a:rPr lang="en-GB" smtClean="0"/>
              <a:pPr>
                <a:defRPr/>
              </a:pPr>
              <a:t>35</a:t>
            </a:fld>
            <a:endParaRPr lang="en-GB"/>
          </a:p>
        </p:txBody>
      </p:sp>
    </p:spTree>
    <p:extLst>
      <p:ext uri="{BB962C8B-B14F-4D97-AF65-F5344CB8AC3E}">
        <p14:creationId xmlns:p14="http://schemas.microsoft.com/office/powerpoint/2010/main" val="42200381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A5835A2D-9BAB-4218-9561-A1A681A08D81}" type="slidenum">
              <a:rPr lang="en-GB" smtClean="0"/>
              <a:pPr>
                <a:defRPr/>
              </a:pPr>
              <a:t>6</a:t>
            </a:fld>
            <a:endParaRPr lang="en-GB"/>
          </a:p>
        </p:txBody>
      </p:sp>
    </p:spTree>
    <p:extLst>
      <p:ext uri="{BB962C8B-B14F-4D97-AF65-F5344CB8AC3E}">
        <p14:creationId xmlns:p14="http://schemas.microsoft.com/office/powerpoint/2010/main" val="39525351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A5835A2D-9BAB-4218-9561-A1A681A08D81}" type="slidenum">
              <a:rPr lang="en-GB" smtClean="0"/>
              <a:pPr>
                <a:defRPr/>
              </a:pPr>
              <a:t>36</a:t>
            </a:fld>
            <a:endParaRPr lang="en-GB"/>
          </a:p>
        </p:txBody>
      </p:sp>
    </p:spTree>
    <p:extLst>
      <p:ext uri="{BB962C8B-B14F-4D97-AF65-F5344CB8AC3E}">
        <p14:creationId xmlns:p14="http://schemas.microsoft.com/office/powerpoint/2010/main" val="10900940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A5835A2D-9BAB-4218-9561-A1A681A08D81}" type="slidenum">
              <a:rPr lang="en-GB" smtClean="0"/>
              <a:pPr>
                <a:defRPr/>
              </a:pPr>
              <a:t>37</a:t>
            </a:fld>
            <a:endParaRPr lang="en-GB"/>
          </a:p>
        </p:txBody>
      </p:sp>
    </p:spTree>
    <p:extLst>
      <p:ext uri="{BB962C8B-B14F-4D97-AF65-F5344CB8AC3E}">
        <p14:creationId xmlns:p14="http://schemas.microsoft.com/office/powerpoint/2010/main" val="34584392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A5835A2D-9BAB-4218-9561-A1A681A08D81}" type="slidenum">
              <a:rPr lang="en-GB" smtClean="0"/>
              <a:pPr>
                <a:defRPr/>
              </a:pPr>
              <a:t>38</a:t>
            </a:fld>
            <a:endParaRPr lang="en-GB"/>
          </a:p>
        </p:txBody>
      </p:sp>
    </p:spTree>
    <p:extLst>
      <p:ext uri="{BB962C8B-B14F-4D97-AF65-F5344CB8AC3E}">
        <p14:creationId xmlns:p14="http://schemas.microsoft.com/office/powerpoint/2010/main" val="22246545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A5835A2D-9BAB-4218-9561-A1A681A08D81}" type="slidenum">
              <a:rPr lang="en-GB" smtClean="0"/>
              <a:pPr>
                <a:defRPr/>
              </a:pPr>
              <a:t>39</a:t>
            </a:fld>
            <a:endParaRPr lang="en-GB"/>
          </a:p>
        </p:txBody>
      </p:sp>
    </p:spTree>
    <p:extLst>
      <p:ext uri="{BB962C8B-B14F-4D97-AF65-F5344CB8AC3E}">
        <p14:creationId xmlns:p14="http://schemas.microsoft.com/office/powerpoint/2010/main" val="98504339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A5835A2D-9BAB-4218-9561-A1A681A08D81}" type="slidenum">
              <a:rPr lang="en-GB" smtClean="0"/>
              <a:pPr>
                <a:defRPr/>
              </a:pPr>
              <a:t>40</a:t>
            </a:fld>
            <a:endParaRPr lang="en-GB"/>
          </a:p>
        </p:txBody>
      </p:sp>
    </p:spTree>
    <p:extLst>
      <p:ext uri="{BB962C8B-B14F-4D97-AF65-F5344CB8AC3E}">
        <p14:creationId xmlns:p14="http://schemas.microsoft.com/office/powerpoint/2010/main" val="95742569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A5835A2D-9BAB-4218-9561-A1A681A08D81}" type="slidenum">
              <a:rPr lang="en-GB" smtClean="0"/>
              <a:pPr>
                <a:defRPr/>
              </a:pPr>
              <a:t>41</a:t>
            </a:fld>
            <a:endParaRPr lang="en-GB"/>
          </a:p>
        </p:txBody>
      </p:sp>
    </p:spTree>
    <p:extLst>
      <p:ext uri="{BB962C8B-B14F-4D97-AF65-F5344CB8AC3E}">
        <p14:creationId xmlns:p14="http://schemas.microsoft.com/office/powerpoint/2010/main" val="133604757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228600" indent="-228600">
              <a:buFontTx/>
              <a:buAutoNum type="arabicPeriod"/>
              <a:defRPr/>
            </a:pPr>
            <a:r>
              <a:rPr lang="en-US" dirty="0"/>
              <a:t>Formal</a:t>
            </a:r>
          </a:p>
          <a:p>
            <a:pPr marL="228600" indent="-228600">
              <a:buFontTx/>
              <a:buAutoNum type="arabicPeriod"/>
              <a:defRPr/>
            </a:pPr>
            <a:r>
              <a:rPr lang="en-US" dirty="0"/>
              <a:t>Based on research</a:t>
            </a:r>
          </a:p>
          <a:p>
            <a:pPr marL="228600" indent="-228600">
              <a:buFontTx/>
              <a:buAutoNum type="arabicPeriod"/>
              <a:defRPr/>
            </a:pPr>
            <a:r>
              <a:rPr lang="en-US" dirty="0"/>
              <a:t>Well referenced</a:t>
            </a:r>
          </a:p>
          <a:p>
            <a:pPr marL="228600" indent="-228600">
              <a:buFontTx/>
              <a:buAutoNum type="arabicPeriod"/>
              <a:defRPr/>
            </a:pPr>
            <a:r>
              <a:rPr lang="en-US" dirty="0"/>
              <a:t>Structured</a:t>
            </a:r>
          </a:p>
          <a:p>
            <a:pPr>
              <a:defRPr/>
            </a:pPr>
            <a:endParaRPr lang="en-US" dirty="0"/>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C427B482-36C2-4096-A2B3-C183B8AF1D27}" type="slidenum">
              <a:rPr lang="en-US" altLang="en-US" smtClean="0">
                <a:latin typeface="Arial" panose="020B0604020202020204" pitchFamily="34" charset="0"/>
              </a:rPr>
              <a:pPr>
                <a:spcBef>
                  <a:spcPct val="0"/>
                </a:spcBef>
              </a:pPr>
              <a:t>43</a:t>
            </a:fld>
            <a:endParaRPr lang="en-US" altLang="en-US">
              <a:latin typeface="Arial" panose="020B0604020202020204" pitchFamily="34" charset="0"/>
            </a:endParaRPr>
          </a:p>
        </p:txBody>
      </p:sp>
    </p:spTree>
    <p:extLst>
      <p:ext uri="{BB962C8B-B14F-4D97-AF65-F5344CB8AC3E}">
        <p14:creationId xmlns:p14="http://schemas.microsoft.com/office/powerpoint/2010/main" val="384818485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ＭＳ Ｐゴシック" panose="020B0600070205080204" pitchFamily="34" charset="-128"/>
              </a:rPr>
              <a:t>Discussions on each one of these with examples of personal experiences</a:t>
            </a:r>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E286AD92-7B8F-445D-8A7C-F9F1356D94ED}" type="slidenum">
              <a:rPr lang="en-US" altLang="en-US" smtClean="0"/>
              <a:pPr/>
              <a:t>49</a:t>
            </a:fld>
            <a:endParaRPr lang="en-US" altLang="en-US"/>
          </a:p>
        </p:txBody>
      </p:sp>
    </p:spTree>
    <p:extLst>
      <p:ext uri="{BB962C8B-B14F-4D97-AF65-F5344CB8AC3E}">
        <p14:creationId xmlns:p14="http://schemas.microsoft.com/office/powerpoint/2010/main" val="359605793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ea typeface="ＭＳ Ｐゴシック" panose="020B0600070205080204" pitchFamily="34" charset="-128"/>
              </a:rPr>
              <a:t>Result of using a paraphrasing software!</a:t>
            </a:r>
            <a:endParaRPr lang="en-US" altLang="en-US">
              <a:ea typeface="ＭＳ Ｐゴシック" panose="020B0600070205080204" pitchFamily="34" charset="-128"/>
            </a:endParaRPr>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ACE4C93C-9120-4CAC-9243-89FC31D4FEA3}" type="slidenum">
              <a:rPr lang="en-US" altLang="en-US" smtClean="0"/>
              <a:pPr/>
              <a:t>50</a:t>
            </a:fld>
            <a:endParaRPr lang="en-US" altLang="en-US"/>
          </a:p>
        </p:txBody>
      </p:sp>
    </p:spTree>
    <p:extLst>
      <p:ext uri="{BB962C8B-B14F-4D97-AF65-F5344CB8AC3E}">
        <p14:creationId xmlns:p14="http://schemas.microsoft.com/office/powerpoint/2010/main" val="41497224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800">
                <a:solidFill>
                  <a:schemeClr val="tx2"/>
                </a:solidFill>
                <a:ea typeface="ＭＳ Ｐゴシック" panose="020B0600070205080204" pitchFamily="34" charset="-128"/>
              </a:rPr>
              <a:t>In Disciplines like Law, the similarity rate can often be high as the students cannot paraphrase laws and policies; however, as can be seen above, the issue is not that of laws or policies not being paraphrased, it is the fact that the student has not cited the source. This suggests that the work has been used without proper acknowledgement, which is considered plagiarism.</a:t>
            </a:r>
          </a:p>
          <a:p>
            <a:endParaRPr lang="en-US" altLang="en-US" sz="800">
              <a:solidFill>
                <a:schemeClr val="tx2"/>
              </a:solidFill>
              <a:ea typeface="ＭＳ Ｐゴシック" panose="020B0600070205080204" pitchFamily="34" charset="-128"/>
            </a:endParaRPr>
          </a:p>
          <a:p>
            <a:endParaRPr lang="en-US" altLang="en-US" sz="800">
              <a:solidFill>
                <a:schemeClr val="tx2"/>
              </a:solidFill>
              <a:ea typeface="ＭＳ Ｐゴシック" panose="020B0600070205080204" pitchFamily="34" charset="-128"/>
            </a:endParaRPr>
          </a:p>
          <a:p>
            <a:r>
              <a:rPr lang="en-US" altLang="en-US" sz="800">
                <a:solidFill>
                  <a:schemeClr val="tx2"/>
                </a:solidFill>
                <a:ea typeface="ＭＳ Ｐゴシック" panose="020B0600070205080204" pitchFamily="34" charset="-128"/>
              </a:rPr>
              <a:t> </a:t>
            </a:r>
          </a:p>
          <a:p>
            <a:endParaRPr lang="en-US" altLang="en-US" sz="800">
              <a:solidFill>
                <a:schemeClr val="tx2"/>
              </a:solidFill>
              <a:ea typeface="ＭＳ Ｐゴシック" panose="020B0600070205080204" pitchFamily="34" charset="-128"/>
            </a:endParaRPr>
          </a:p>
          <a:p>
            <a:endParaRPr lang="en-US" altLang="en-US" sz="800">
              <a:solidFill>
                <a:schemeClr val="tx2"/>
              </a:solidFill>
              <a:ea typeface="ＭＳ Ｐゴシック" panose="020B0600070205080204" pitchFamily="34" charset="-128"/>
            </a:endParaRPr>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AD83B627-0964-4D31-AD5B-FDBCE586A42F}" type="slidenum">
              <a:rPr lang="en-GB" altLang="en-US" smtClean="0"/>
              <a:pPr/>
              <a:t>53</a:t>
            </a:fld>
            <a:endParaRPr lang="en-GB" altLang="en-US"/>
          </a:p>
        </p:txBody>
      </p:sp>
    </p:spTree>
    <p:extLst>
      <p:ext uri="{BB962C8B-B14F-4D97-AF65-F5344CB8AC3E}">
        <p14:creationId xmlns:p14="http://schemas.microsoft.com/office/powerpoint/2010/main" val="32245497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A5835A2D-9BAB-4218-9561-A1A681A08D81}" type="slidenum">
              <a:rPr lang="en-GB" smtClean="0"/>
              <a:pPr>
                <a:defRPr/>
              </a:pPr>
              <a:t>7</a:t>
            </a:fld>
            <a:endParaRPr lang="en-GB"/>
          </a:p>
        </p:txBody>
      </p:sp>
    </p:spTree>
    <p:extLst>
      <p:ext uri="{BB962C8B-B14F-4D97-AF65-F5344CB8AC3E}">
        <p14:creationId xmlns:p14="http://schemas.microsoft.com/office/powerpoint/2010/main" val="58700067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ea typeface="ＭＳ Ｐゴシック" panose="020B0600070205080204" pitchFamily="34" charset="-128"/>
              </a:rPr>
              <a:t>Whichever referencing tool you use, make sure you check it against CTR</a:t>
            </a:r>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3FB35015-8BC5-432C-A349-BD7C65630AB4}" type="slidenum">
              <a:rPr lang="en-US" altLang="en-US" smtClean="0"/>
              <a:pPr/>
              <a:t>59</a:t>
            </a:fld>
            <a:endParaRPr lang="en-US" altLang="en-US"/>
          </a:p>
        </p:txBody>
      </p:sp>
    </p:spTree>
    <p:extLst>
      <p:ext uri="{BB962C8B-B14F-4D97-AF65-F5344CB8AC3E}">
        <p14:creationId xmlns:p14="http://schemas.microsoft.com/office/powerpoint/2010/main" val="12880779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A5835A2D-9BAB-4218-9561-A1A681A08D81}" type="slidenum">
              <a:rPr lang="en-GB" smtClean="0"/>
              <a:pPr>
                <a:defRPr/>
              </a:pPr>
              <a:t>8</a:t>
            </a:fld>
            <a:endParaRPr lang="en-GB"/>
          </a:p>
        </p:txBody>
      </p:sp>
    </p:spTree>
    <p:extLst>
      <p:ext uri="{BB962C8B-B14F-4D97-AF65-F5344CB8AC3E}">
        <p14:creationId xmlns:p14="http://schemas.microsoft.com/office/powerpoint/2010/main" val="29355814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Students can confer.  Tutor to record answers on the whiteboard, then compare them with the next slide</a:t>
            </a:r>
          </a:p>
        </p:txBody>
      </p:sp>
      <p:sp>
        <p:nvSpPr>
          <p:cNvPr id="4" name="Slide Number Placeholder 3"/>
          <p:cNvSpPr>
            <a:spLocks noGrp="1"/>
          </p:cNvSpPr>
          <p:nvPr>
            <p:ph type="sldNum" sz="quarter" idx="10"/>
          </p:nvPr>
        </p:nvSpPr>
        <p:spPr/>
        <p:txBody>
          <a:bodyPr/>
          <a:lstStyle/>
          <a:p>
            <a:fld id="{2078405B-0B5F-7E43-AEE3-7DF02938F2AD}" type="slidenum">
              <a:rPr lang="en-US" smtClean="0"/>
              <a:t>12</a:t>
            </a:fld>
            <a:endParaRPr lang="en-US"/>
          </a:p>
        </p:txBody>
      </p:sp>
    </p:spTree>
    <p:extLst>
      <p:ext uri="{BB962C8B-B14F-4D97-AF65-F5344CB8AC3E}">
        <p14:creationId xmlns:p14="http://schemas.microsoft.com/office/powerpoint/2010/main" val="12194818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A5835A2D-9BAB-4218-9561-A1A681A08D81}" type="slidenum">
              <a:rPr lang="en-GB" smtClean="0"/>
              <a:pPr>
                <a:defRPr/>
              </a:pPr>
              <a:t>13</a:t>
            </a:fld>
            <a:endParaRPr lang="en-GB"/>
          </a:p>
        </p:txBody>
      </p:sp>
    </p:spTree>
    <p:extLst>
      <p:ext uri="{BB962C8B-B14F-4D97-AF65-F5344CB8AC3E}">
        <p14:creationId xmlns:p14="http://schemas.microsoft.com/office/powerpoint/2010/main" val="42154810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A5835A2D-9BAB-4218-9561-A1A681A08D81}" type="slidenum">
              <a:rPr lang="en-GB" smtClean="0"/>
              <a:pPr>
                <a:defRPr/>
              </a:pPr>
              <a:t>14</a:t>
            </a:fld>
            <a:endParaRPr lang="en-GB"/>
          </a:p>
        </p:txBody>
      </p:sp>
    </p:spTree>
    <p:extLst>
      <p:ext uri="{BB962C8B-B14F-4D97-AF65-F5344CB8AC3E}">
        <p14:creationId xmlns:p14="http://schemas.microsoft.com/office/powerpoint/2010/main" val="26108091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A5835A2D-9BAB-4218-9561-A1A681A08D81}" type="slidenum">
              <a:rPr lang="en-GB" smtClean="0"/>
              <a:pPr>
                <a:defRPr/>
              </a:pPr>
              <a:t>15</a:t>
            </a:fld>
            <a:endParaRPr lang="en-GB"/>
          </a:p>
        </p:txBody>
      </p:sp>
    </p:spTree>
    <p:extLst>
      <p:ext uri="{BB962C8B-B14F-4D97-AF65-F5344CB8AC3E}">
        <p14:creationId xmlns:p14="http://schemas.microsoft.com/office/powerpoint/2010/main" val="1886478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pic>
        <p:nvPicPr>
          <p:cNvPr id="3" name="Picture 8" descr="Mid quad.jpg"/>
          <p:cNvPicPr>
            <a:picLocks noChangeAspect="1"/>
          </p:cNvPicPr>
          <p:nvPr userDrawn="1"/>
        </p:nvPicPr>
        <p:blipFill>
          <a:blip r:embed="rId2"/>
          <a:srcRect/>
          <a:stretch>
            <a:fillRect/>
          </a:stretch>
        </p:blipFill>
        <p:spPr bwMode="auto">
          <a:xfrm>
            <a:off x="0" y="1370013"/>
            <a:ext cx="9144000" cy="5510212"/>
          </a:xfrm>
          <a:prstGeom prst="rect">
            <a:avLst/>
          </a:prstGeom>
          <a:noFill/>
          <a:ln w="9525">
            <a:noFill/>
            <a:miter lim="800000"/>
            <a:headEnd/>
            <a:tailEnd/>
          </a:ln>
        </p:spPr>
      </p:pic>
      <p:sp>
        <p:nvSpPr>
          <p:cNvPr id="2" name="Title 1"/>
          <p:cNvSpPr>
            <a:spLocks noGrp="1"/>
          </p:cNvSpPr>
          <p:nvPr>
            <p:ph type="title"/>
          </p:nvPr>
        </p:nvSpPr>
        <p:spPr>
          <a:xfrm>
            <a:off x="190800" y="274638"/>
            <a:ext cx="5245296" cy="487362"/>
          </a:xfrm>
        </p:spPr>
        <p:txBody>
          <a:bodyPr/>
          <a:lstStyle/>
          <a:p>
            <a:r>
              <a:rPr lang="en-US"/>
              <a:t>Click to edit Master title style</a:t>
            </a:r>
            <a:endParaRPr lang="en-US" dirty="0"/>
          </a:p>
        </p:txBody>
      </p:sp>
      <p:sp>
        <p:nvSpPr>
          <p:cNvPr id="4" name="Date Placeholder 3"/>
          <p:cNvSpPr>
            <a:spLocks noGrp="1"/>
          </p:cNvSpPr>
          <p:nvPr>
            <p:ph type="dt" sz="half" idx="10"/>
          </p:nvPr>
        </p:nvSpPr>
        <p:spPr/>
        <p:txBody>
          <a:bodyPr/>
          <a:lstStyle>
            <a:lvl1pPr>
              <a:defRPr/>
            </a:lvl1pPr>
          </a:lstStyle>
          <a:p>
            <a:fld id="{3D5D7155-E0A7-4BB5-B4FF-0CF5F2BFCB21}" type="datetime1">
              <a:rPr lang="en-GB"/>
              <a:pPr/>
              <a:t>14/02/2022</a:t>
            </a:fld>
            <a:endParaRPr lang="en-US"/>
          </a:p>
        </p:txBody>
      </p:sp>
      <p:sp>
        <p:nvSpPr>
          <p:cNvPr id="5" name="Slide Number Placeholder 5"/>
          <p:cNvSpPr>
            <a:spLocks noGrp="1"/>
          </p:cNvSpPr>
          <p:nvPr>
            <p:ph type="sldNum" sz="quarter" idx="11"/>
          </p:nvPr>
        </p:nvSpPr>
        <p:spPr/>
        <p:txBody>
          <a:bodyPr/>
          <a:lstStyle>
            <a:lvl1pPr>
              <a:defRPr/>
            </a:lvl1pPr>
          </a:lstStyle>
          <a:p>
            <a:r>
              <a:rPr lang="en-US"/>
              <a:t>Slide </a:t>
            </a:r>
            <a:fld id="{59C42059-8C7F-4041-8E19-C1B253AC5C4E}"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0800" y="274638"/>
            <a:ext cx="5245296" cy="487362"/>
          </a:xfrm>
        </p:spPr>
        <p:txBody>
          <a:bodyPr/>
          <a:lstStyle/>
          <a:p>
            <a:r>
              <a:rPr lang="en-GB"/>
              <a:t>Click to edit Master title style</a:t>
            </a:r>
            <a:endParaRPr lang="en-US"/>
          </a:p>
        </p:txBody>
      </p:sp>
      <p:sp>
        <p:nvSpPr>
          <p:cNvPr id="3" name="Date Placeholder 3"/>
          <p:cNvSpPr>
            <a:spLocks noGrp="1"/>
          </p:cNvSpPr>
          <p:nvPr>
            <p:ph type="dt" sz="half" idx="10"/>
          </p:nvPr>
        </p:nvSpPr>
        <p:spPr/>
        <p:txBody>
          <a:bodyPr/>
          <a:lstStyle>
            <a:lvl1pPr>
              <a:defRPr/>
            </a:lvl1pPr>
          </a:lstStyle>
          <a:p>
            <a:fld id="{DA0BE880-7481-4842-9DF3-55CCAE83DF63}" type="datetime1">
              <a:rPr lang="en-GB"/>
              <a:pPr/>
              <a:t>14/02/2022</a:t>
            </a:fld>
            <a:endParaRPr lang="en-US"/>
          </a:p>
        </p:txBody>
      </p:sp>
      <p:sp>
        <p:nvSpPr>
          <p:cNvPr id="4" name="Slide Number Placeholder 5"/>
          <p:cNvSpPr>
            <a:spLocks noGrp="1"/>
          </p:cNvSpPr>
          <p:nvPr>
            <p:ph type="sldNum" sz="quarter" idx="11"/>
          </p:nvPr>
        </p:nvSpPr>
        <p:spPr/>
        <p:txBody>
          <a:bodyPr/>
          <a:lstStyle>
            <a:lvl1pPr>
              <a:defRPr/>
            </a:lvl1pPr>
          </a:lstStyle>
          <a:p>
            <a:r>
              <a:rPr lang="en-US"/>
              <a:t>Slide </a:t>
            </a:r>
            <a:fld id="{2E8980B9-1E4D-4E84-BCFF-50AF9FAAA372}"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p:cNvSpPr/>
          <p:nvPr userDrawn="1"/>
        </p:nvSpPr>
        <p:spPr>
          <a:xfrm>
            <a:off x="0" y="0"/>
            <a:ext cx="9144000" cy="1370013"/>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ea typeface="ＭＳ Ｐゴシック" pitchFamily="-108" charset="-128"/>
            </a:endParaRPr>
          </a:p>
        </p:txBody>
      </p:sp>
      <p:sp>
        <p:nvSpPr>
          <p:cNvPr id="6" name="Title 1"/>
          <p:cNvSpPr txBox="1">
            <a:spLocks/>
          </p:cNvSpPr>
          <p:nvPr userDrawn="1"/>
        </p:nvSpPr>
        <p:spPr bwMode="auto">
          <a:xfrm>
            <a:off x="190500" y="274638"/>
            <a:ext cx="5245100" cy="487362"/>
          </a:xfrm>
          <a:prstGeom prst="rect">
            <a:avLst/>
          </a:prstGeom>
          <a:noFill/>
          <a:ln>
            <a:noFill/>
          </a:ln>
        </p:spPr>
        <p:txBody>
          <a:bodyPr/>
          <a:lstStyle/>
          <a:p>
            <a:r>
              <a:rPr lang="en-GB" sz="2400" b="1">
                <a:solidFill>
                  <a:schemeClr val="bg1"/>
                </a:solidFill>
                <a:cs typeface="Arial" charset="0"/>
              </a:rPr>
              <a:t>Click to edit Master title style</a:t>
            </a:r>
            <a:endParaRPr lang="en-US" sz="2400" b="1">
              <a:solidFill>
                <a:schemeClr val="bg1"/>
              </a:solidFill>
              <a:cs typeface="Arial" charset="0"/>
            </a:endParaRPr>
          </a:p>
        </p:txBody>
      </p:sp>
      <p:pic>
        <p:nvPicPr>
          <p:cNvPr id="7" name="Picture 8"/>
          <p:cNvPicPr>
            <a:picLocks noChangeAspect="1"/>
          </p:cNvPicPr>
          <p:nvPr userDrawn="1"/>
        </p:nvPicPr>
        <p:blipFill>
          <a:blip r:embed="rId2"/>
          <a:srcRect/>
          <a:stretch>
            <a:fillRect/>
          </a:stretch>
        </p:blipFill>
        <p:spPr bwMode="auto">
          <a:xfrm>
            <a:off x="5616575" y="0"/>
            <a:ext cx="3527425" cy="1368425"/>
          </a:xfrm>
          <a:prstGeom prst="rect">
            <a:avLst/>
          </a:prstGeom>
          <a:noFill/>
          <a:ln w="9525">
            <a:noFill/>
            <a:miter lim="800000"/>
            <a:headEnd/>
            <a:tailEnd/>
          </a:ln>
        </p:spPr>
      </p:pic>
      <p:sp>
        <p:nvSpPr>
          <p:cNvPr id="2" name="Title 1"/>
          <p:cNvSpPr>
            <a:spLocks noGrp="1"/>
          </p:cNvSpPr>
          <p:nvPr>
            <p:ph type="title"/>
          </p:nvPr>
        </p:nvSpPr>
        <p:spPr>
          <a:xfrm>
            <a:off x="190800" y="1600200"/>
            <a:ext cx="3124200" cy="1162050"/>
          </a:xfrm>
        </p:spPr>
        <p:txBody>
          <a:bodyPr anchor="b"/>
          <a:lstStyle>
            <a:lvl1pPr algn="l">
              <a:defRPr sz="2000" b="1">
                <a:solidFill>
                  <a:srgbClr val="000000"/>
                </a:solidFill>
              </a:defRPr>
            </a:lvl1pPr>
          </a:lstStyle>
          <a:p>
            <a:r>
              <a:rPr lang="en-GB" dirty="0"/>
              <a:t>Click to edit Master title style</a:t>
            </a:r>
            <a:endParaRPr lang="en-US" dirty="0"/>
          </a:p>
        </p:txBody>
      </p:sp>
      <p:sp>
        <p:nvSpPr>
          <p:cNvPr id="3" name="Content Placeholder 2"/>
          <p:cNvSpPr>
            <a:spLocks noGrp="1"/>
          </p:cNvSpPr>
          <p:nvPr>
            <p:ph idx="1"/>
          </p:nvPr>
        </p:nvSpPr>
        <p:spPr>
          <a:xfrm>
            <a:off x="3575050" y="1600200"/>
            <a:ext cx="5111750" cy="45259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190800" y="2762250"/>
            <a:ext cx="3124200" cy="336391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8" name="Date Placeholder 3"/>
          <p:cNvSpPr>
            <a:spLocks noGrp="1"/>
          </p:cNvSpPr>
          <p:nvPr>
            <p:ph type="dt" sz="half" idx="10"/>
          </p:nvPr>
        </p:nvSpPr>
        <p:spPr/>
        <p:txBody>
          <a:bodyPr/>
          <a:lstStyle>
            <a:lvl1pPr>
              <a:defRPr/>
            </a:lvl1pPr>
          </a:lstStyle>
          <a:p>
            <a:fld id="{173F1B0D-9C92-412E-B55D-C7E6BD344814}" type="datetime1">
              <a:rPr lang="en-GB"/>
              <a:pPr/>
              <a:t>14/02/2022</a:t>
            </a:fld>
            <a:endParaRPr lang="en-US"/>
          </a:p>
        </p:txBody>
      </p:sp>
      <p:sp>
        <p:nvSpPr>
          <p:cNvPr id="9" name="Slide Number Placeholder 5"/>
          <p:cNvSpPr>
            <a:spLocks noGrp="1"/>
          </p:cNvSpPr>
          <p:nvPr>
            <p:ph type="sldNum" sz="quarter" idx="11"/>
          </p:nvPr>
        </p:nvSpPr>
        <p:spPr/>
        <p:txBody>
          <a:bodyPr/>
          <a:lstStyle>
            <a:lvl1pPr>
              <a:defRPr/>
            </a:lvl1pPr>
          </a:lstStyle>
          <a:p>
            <a:r>
              <a:rPr lang="en-US"/>
              <a:t>Slide </a:t>
            </a:r>
            <a:fld id="{BBF03103-67C3-4662-9584-E97ED613C989}"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userDrawn="1"/>
        </p:nvSpPr>
        <p:spPr>
          <a:xfrm>
            <a:off x="0" y="0"/>
            <a:ext cx="9144000" cy="1370013"/>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ea typeface="ＭＳ Ｐゴシック" pitchFamily="-108" charset="-128"/>
            </a:endParaRPr>
          </a:p>
        </p:txBody>
      </p:sp>
      <p:sp>
        <p:nvSpPr>
          <p:cNvPr id="6" name="Title 1"/>
          <p:cNvSpPr txBox="1">
            <a:spLocks/>
          </p:cNvSpPr>
          <p:nvPr userDrawn="1"/>
        </p:nvSpPr>
        <p:spPr bwMode="auto">
          <a:xfrm>
            <a:off x="190500" y="274638"/>
            <a:ext cx="5245100" cy="487362"/>
          </a:xfrm>
          <a:prstGeom prst="rect">
            <a:avLst/>
          </a:prstGeom>
          <a:noFill/>
          <a:ln>
            <a:noFill/>
          </a:ln>
        </p:spPr>
        <p:txBody>
          <a:bodyPr/>
          <a:lstStyle/>
          <a:p>
            <a:r>
              <a:rPr lang="en-GB" sz="2400" b="1">
                <a:solidFill>
                  <a:schemeClr val="bg1"/>
                </a:solidFill>
                <a:cs typeface="Arial" charset="0"/>
              </a:rPr>
              <a:t>Click to edit Master title style</a:t>
            </a:r>
            <a:endParaRPr lang="en-US" sz="2400" b="1">
              <a:solidFill>
                <a:schemeClr val="bg1"/>
              </a:solidFill>
              <a:cs typeface="Arial" charset="0"/>
            </a:endParaRPr>
          </a:p>
        </p:txBody>
      </p:sp>
      <p:pic>
        <p:nvPicPr>
          <p:cNvPr id="7" name="Picture 8"/>
          <p:cNvPicPr>
            <a:picLocks noChangeAspect="1"/>
          </p:cNvPicPr>
          <p:nvPr userDrawn="1"/>
        </p:nvPicPr>
        <p:blipFill>
          <a:blip r:embed="rId2"/>
          <a:srcRect/>
          <a:stretch>
            <a:fillRect/>
          </a:stretch>
        </p:blipFill>
        <p:spPr bwMode="auto">
          <a:xfrm>
            <a:off x="5616575" y="0"/>
            <a:ext cx="3527425" cy="1368425"/>
          </a:xfrm>
          <a:prstGeom prst="rect">
            <a:avLst/>
          </a:prstGeom>
          <a:noFill/>
          <a:ln w="9525">
            <a:noFill/>
            <a:miter lim="800000"/>
            <a:headEnd/>
            <a:tailEnd/>
          </a:ln>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1752599"/>
            <a:ext cx="5486400" cy="297497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8" name="Date Placeholder 3"/>
          <p:cNvSpPr>
            <a:spLocks noGrp="1"/>
          </p:cNvSpPr>
          <p:nvPr>
            <p:ph type="dt" sz="half" idx="10"/>
          </p:nvPr>
        </p:nvSpPr>
        <p:spPr/>
        <p:txBody>
          <a:bodyPr/>
          <a:lstStyle>
            <a:lvl1pPr>
              <a:defRPr/>
            </a:lvl1pPr>
          </a:lstStyle>
          <a:p>
            <a:fld id="{BA2CAD5E-997E-436F-9BA4-71FF1B43BB21}" type="datetime1">
              <a:rPr lang="en-GB"/>
              <a:pPr/>
              <a:t>14/02/2022</a:t>
            </a:fld>
            <a:endParaRPr lang="en-US"/>
          </a:p>
        </p:txBody>
      </p:sp>
      <p:sp>
        <p:nvSpPr>
          <p:cNvPr id="9" name="Slide Number Placeholder 5"/>
          <p:cNvSpPr>
            <a:spLocks noGrp="1"/>
          </p:cNvSpPr>
          <p:nvPr>
            <p:ph type="sldNum" sz="quarter" idx="11"/>
          </p:nvPr>
        </p:nvSpPr>
        <p:spPr/>
        <p:txBody>
          <a:bodyPr/>
          <a:lstStyle>
            <a:lvl1pPr>
              <a:defRPr/>
            </a:lvl1pPr>
          </a:lstStyle>
          <a:p>
            <a:r>
              <a:rPr lang="en-US"/>
              <a:t>Slide </a:t>
            </a:r>
            <a:fld id="{4AA992A0-D032-4F7E-A846-07B81E3BD9BF}"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90800" y="274638"/>
            <a:ext cx="5245296" cy="487362"/>
          </a:xfrm>
        </p:spPr>
        <p:txBody>
          <a:bodyPr/>
          <a:lstStyle/>
          <a:p>
            <a:r>
              <a:rPr lang="en-GB"/>
              <a:t>Click to edit Master title style</a:t>
            </a:r>
            <a:endParaRPr lang="en-US"/>
          </a:p>
        </p:txBody>
      </p:sp>
      <p:sp>
        <p:nvSpPr>
          <p:cNvPr id="3" name="Vertical Text Placeholder 2"/>
          <p:cNvSpPr>
            <a:spLocks noGrp="1"/>
          </p:cNvSpPr>
          <p:nvPr>
            <p:ph type="body" orient="vert" idx="1"/>
          </p:nvPr>
        </p:nvSpPr>
        <p:spPr>
          <a:xfrm>
            <a:off x="190800" y="1600200"/>
            <a:ext cx="8779464" cy="4525963"/>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fld id="{4A67CCF6-E47B-46EE-B8A5-518ADC4FCB88}" type="datetime1">
              <a:rPr lang="en-GB"/>
              <a:pPr/>
              <a:t>14/02/2022</a:t>
            </a:fld>
            <a:endParaRPr lang="en-US"/>
          </a:p>
        </p:txBody>
      </p:sp>
      <p:sp>
        <p:nvSpPr>
          <p:cNvPr id="5" name="Slide Number Placeholder 5"/>
          <p:cNvSpPr>
            <a:spLocks noGrp="1"/>
          </p:cNvSpPr>
          <p:nvPr>
            <p:ph type="sldNum" sz="quarter" idx="11"/>
          </p:nvPr>
        </p:nvSpPr>
        <p:spPr/>
        <p:txBody>
          <a:bodyPr/>
          <a:lstStyle>
            <a:lvl1pPr>
              <a:defRPr/>
            </a:lvl1pPr>
          </a:lstStyle>
          <a:p>
            <a:r>
              <a:rPr lang="en-US"/>
              <a:t>Slide </a:t>
            </a:r>
            <a:fld id="{77BB2515-9E47-4C8F-8675-05497DBAD8CE}"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userDrawn="1"/>
        </p:nvSpPr>
        <p:spPr>
          <a:xfrm>
            <a:off x="0" y="0"/>
            <a:ext cx="9144000" cy="1370013"/>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ea typeface="ＭＳ Ｐゴシック" pitchFamily="-108" charset="-128"/>
            </a:endParaRPr>
          </a:p>
        </p:txBody>
      </p:sp>
      <p:sp>
        <p:nvSpPr>
          <p:cNvPr id="5" name="Title 1"/>
          <p:cNvSpPr txBox="1">
            <a:spLocks/>
          </p:cNvSpPr>
          <p:nvPr userDrawn="1"/>
        </p:nvSpPr>
        <p:spPr bwMode="auto">
          <a:xfrm>
            <a:off x="190500" y="274638"/>
            <a:ext cx="5245100" cy="487362"/>
          </a:xfrm>
          <a:prstGeom prst="rect">
            <a:avLst/>
          </a:prstGeom>
          <a:noFill/>
          <a:ln>
            <a:noFill/>
          </a:ln>
        </p:spPr>
        <p:txBody>
          <a:bodyPr/>
          <a:lstStyle/>
          <a:p>
            <a:r>
              <a:rPr lang="en-GB" sz="2400" b="1">
                <a:solidFill>
                  <a:schemeClr val="bg1"/>
                </a:solidFill>
                <a:cs typeface="Arial" charset="0"/>
              </a:rPr>
              <a:t>Click to edit Master title style</a:t>
            </a:r>
            <a:endParaRPr lang="en-US" sz="2400" b="1">
              <a:solidFill>
                <a:schemeClr val="bg1"/>
              </a:solidFill>
              <a:cs typeface="Arial" charset="0"/>
            </a:endParaRPr>
          </a:p>
        </p:txBody>
      </p:sp>
      <p:pic>
        <p:nvPicPr>
          <p:cNvPr id="6" name="Picture 8"/>
          <p:cNvPicPr>
            <a:picLocks noChangeAspect="1"/>
          </p:cNvPicPr>
          <p:nvPr userDrawn="1"/>
        </p:nvPicPr>
        <p:blipFill>
          <a:blip r:embed="rId2"/>
          <a:srcRect/>
          <a:stretch>
            <a:fillRect/>
          </a:stretch>
        </p:blipFill>
        <p:spPr bwMode="auto">
          <a:xfrm>
            <a:off x="5616575" y="0"/>
            <a:ext cx="3527425" cy="1368425"/>
          </a:xfrm>
          <a:prstGeom prst="rect">
            <a:avLst/>
          </a:prstGeom>
          <a:noFill/>
          <a:ln w="9525">
            <a:noFill/>
            <a:miter lim="800000"/>
            <a:headEnd/>
            <a:tailEnd/>
          </a:ln>
        </p:spPr>
      </p:pic>
      <p:sp>
        <p:nvSpPr>
          <p:cNvPr id="2" name="Vertical Title 1"/>
          <p:cNvSpPr>
            <a:spLocks noGrp="1"/>
          </p:cNvSpPr>
          <p:nvPr>
            <p:ph type="title" orient="vert"/>
          </p:nvPr>
        </p:nvSpPr>
        <p:spPr>
          <a:xfrm>
            <a:off x="6857400" y="1676400"/>
            <a:ext cx="2057400" cy="4449763"/>
          </a:xfrm>
        </p:spPr>
        <p:txBody>
          <a:bodyPr vert="eaVert"/>
          <a:lstStyle>
            <a:lvl1pPr>
              <a:defRPr>
                <a:solidFill>
                  <a:srgbClr val="000000"/>
                </a:solidFill>
              </a:defRPr>
            </a:lvl1pPr>
          </a:lstStyle>
          <a:p>
            <a:r>
              <a:rPr lang="en-GB" dirty="0"/>
              <a:t>Click to edit Master title style</a:t>
            </a:r>
            <a:endParaRPr lang="en-US" dirty="0"/>
          </a:p>
        </p:txBody>
      </p:sp>
      <p:sp>
        <p:nvSpPr>
          <p:cNvPr id="3" name="Vertical Text Placeholder 2"/>
          <p:cNvSpPr>
            <a:spLocks noGrp="1"/>
          </p:cNvSpPr>
          <p:nvPr>
            <p:ph type="body" orient="vert" idx="1"/>
          </p:nvPr>
        </p:nvSpPr>
        <p:spPr>
          <a:xfrm>
            <a:off x="190800" y="1676400"/>
            <a:ext cx="6286200" cy="4449763"/>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p:cNvSpPr>
            <a:spLocks noGrp="1"/>
          </p:cNvSpPr>
          <p:nvPr>
            <p:ph type="dt" sz="half" idx="10"/>
          </p:nvPr>
        </p:nvSpPr>
        <p:spPr/>
        <p:txBody>
          <a:bodyPr/>
          <a:lstStyle>
            <a:lvl1pPr>
              <a:defRPr/>
            </a:lvl1pPr>
          </a:lstStyle>
          <a:p>
            <a:fld id="{D2C1F72D-2485-434E-BECC-02B29149E5AC}" type="datetime1">
              <a:rPr lang="en-GB"/>
              <a:pPr/>
              <a:t>14/02/2022</a:t>
            </a:fld>
            <a:endParaRPr lang="en-US"/>
          </a:p>
        </p:txBody>
      </p:sp>
      <p:sp>
        <p:nvSpPr>
          <p:cNvPr id="8" name="Slide Number Placeholder 5"/>
          <p:cNvSpPr>
            <a:spLocks noGrp="1"/>
          </p:cNvSpPr>
          <p:nvPr>
            <p:ph type="sldNum" sz="quarter" idx="11"/>
          </p:nvPr>
        </p:nvSpPr>
        <p:spPr/>
        <p:txBody>
          <a:bodyPr/>
          <a:lstStyle>
            <a:lvl1pPr>
              <a:defRPr/>
            </a:lvl1pPr>
          </a:lstStyle>
          <a:p>
            <a:r>
              <a:rPr lang="en-US"/>
              <a:t>Slide </a:t>
            </a:r>
            <a:fld id="{696B7E57-A683-4682-8495-212E1E28D5DC}"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19_Custom Layout">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1C4C77C2-4B35-401D-ADB4-BF16E59B58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59902" cy="6858000"/>
          </a:xfrm>
          <a:prstGeom prst="rect">
            <a:avLst/>
          </a:prstGeom>
        </p:spPr>
      </p:pic>
    </p:spTree>
    <p:extLst>
      <p:ext uri="{BB962C8B-B14F-4D97-AF65-F5344CB8AC3E}">
        <p14:creationId xmlns:p14="http://schemas.microsoft.com/office/powerpoint/2010/main" val="3080452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3" name="Picture 7" descr="mdx_grove_building_RB_.jpg"/>
          <p:cNvPicPr>
            <a:picLocks noChangeAspect="1"/>
          </p:cNvPicPr>
          <p:nvPr userDrawn="1"/>
        </p:nvPicPr>
        <p:blipFill>
          <a:blip r:embed="rId2"/>
          <a:srcRect/>
          <a:stretch>
            <a:fillRect/>
          </a:stretch>
        </p:blipFill>
        <p:spPr bwMode="auto">
          <a:xfrm>
            <a:off x="0" y="1370013"/>
            <a:ext cx="9144000" cy="5489575"/>
          </a:xfrm>
          <a:prstGeom prst="rect">
            <a:avLst/>
          </a:prstGeom>
          <a:noFill/>
          <a:ln w="9525">
            <a:noFill/>
            <a:miter lim="800000"/>
            <a:headEnd/>
            <a:tailEnd/>
          </a:ln>
        </p:spPr>
      </p:pic>
      <p:sp>
        <p:nvSpPr>
          <p:cNvPr id="4" name="Title 1"/>
          <p:cNvSpPr>
            <a:spLocks noGrp="1"/>
          </p:cNvSpPr>
          <p:nvPr>
            <p:ph type="title"/>
          </p:nvPr>
        </p:nvSpPr>
        <p:spPr>
          <a:xfrm>
            <a:off x="190500" y="274638"/>
            <a:ext cx="5448300" cy="944562"/>
          </a:xfrm>
        </p:spPr>
        <p:txBody>
          <a:bodyPr/>
          <a:lstStyle/>
          <a:p>
            <a:r>
              <a:rPr lang="en-US"/>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pic>
        <p:nvPicPr>
          <p:cNvPr id="4" name="Picture 8"/>
          <p:cNvPicPr>
            <a:picLocks noChangeAspect="1"/>
          </p:cNvPicPr>
          <p:nvPr userDrawn="1"/>
        </p:nvPicPr>
        <p:blipFill>
          <a:blip r:embed="rId3"/>
          <a:srcRect/>
          <a:stretch>
            <a:fillRect/>
          </a:stretch>
        </p:blipFill>
        <p:spPr bwMode="auto">
          <a:xfrm>
            <a:off x="5616575" y="0"/>
            <a:ext cx="3527425" cy="1368425"/>
          </a:xfrm>
          <a:prstGeom prst="rect">
            <a:avLst/>
          </a:prstGeom>
          <a:noFill/>
          <a:ln w="9525">
            <a:noFill/>
            <a:miter lim="800000"/>
            <a:headEnd/>
            <a:tailEnd/>
          </a:ln>
        </p:spPr>
      </p:pic>
      <p:sp>
        <p:nvSpPr>
          <p:cNvPr id="2" name="Title 1"/>
          <p:cNvSpPr>
            <a:spLocks noGrp="1"/>
          </p:cNvSpPr>
          <p:nvPr>
            <p:ph type="ctrTitle"/>
          </p:nvPr>
        </p:nvSpPr>
        <p:spPr>
          <a:xfrm>
            <a:off x="381000" y="2816225"/>
            <a:ext cx="7772400" cy="536575"/>
          </a:xfrm>
        </p:spPr>
        <p:txBody>
          <a:bodyPr>
            <a:normAutofit/>
          </a:bodyPr>
          <a:lstStyle>
            <a:lvl1pPr algn="l">
              <a:defRPr sz="3200" b="1" i="0">
                <a:solidFill>
                  <a:schemeClr val="bg1"/>
                </a:solidFill>
                <a:latin typeface="Arial"/>
                <a:cs typeface="Arial"/>
              </a:defRPr>
            </a:lvl1pPr>
          </a:lstStyle>
          <a:p>
            <a:r>
              <a:rPr lang="en-GB" dirty="0"/>
              <a:t>Click to edit Master title style</a:t>
            </a:r>
            <a:endParaRPr lang="en-US" dirty="0"/>
          </a:p>
        </p:txBody>
      </p:sp>
      <p:sp>
        <p:nvSpPr>
          <p:cNvPr id="3" name="Subtitle 2"/>
          <p:cNvSpPr>
            <a:spLocks noGrp="1"/>
          </p:cNvSpPr>
          <p:nvPr>
            <p:ph type="subTitle" idx="1"/>
          </p:nvPr>
        </p:nvSpPr>
        <p:spPr>
          <a:xfrm>
            <a:off x="381000" y="3467100"/>
            <a:ext cx="7772400" cy="723900"/>
          </a:xfrm>
        </p:spPr>
        <p:txBody>
          <a:bodyPr>
            <a:normAutofit/>
          </a:bodyPr>
          <a:lstStyle>
            <a:lvl1pPr marL="0" indent="0" algn="l">
              <a:buNone/>
              <a:defRPr sz="3000" baseline="0">
                <a:solidFill>
                  <a:srgbClr val="FFFFF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0800" y="273600"/>
            <a:ext cx="5600400" cy="533400"/>
          </a:xfrm>
        </p:spPr>
        <p:txBody>
          <a:bodyPr/>
          <a:lstStyle/>
          <a:p>
            <a:r>
              <a:rPr lang="en-GB" dirty="0"/>
              <a:t>Click to edit Master title style</a:t>
            </a:r>
            <a:endParaRPr lang="en-US" dirty="0"/>
          </a:p>
        </p:txBody>
      </p:sp>
      <p:sp>
        <p:nvSpPr>
          <p:cNvPr id="3" name="Subtitle 2"/>
          <p:cNvSpPr>
            <a:spLocks noGrp="1"/>
          </p:cNvSpPr>
          <p:nvPr>
            <p:ph type="subTitle" idx="1"/>
          </p:nvPr>
        </p:nvSpPr>
        <p:spPr>
          <a:xfrm>
            <a:off x="304800" y="3200400"/>
            <a:ext cx="6400800" cy="914400"/>
          </a:xfrm>
        </p:spPr>
        <p:txBody>
          <a:bodyPr>
            <a:normAutofit/>
          </a:bodyPr>
          <a:lstStyle>
            <a:lvl1pPr marL="0" indent="0" algn="l">
              <a:buNone/>
              <a:defRPr sz="2800" b="1">
                <a:solidFill>
                  <a:srgbClr val="000000"/>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fld id="{715FF4D4-8C57-42E9-A525-0936D2D23438}" type="datetime1">
              <a:rPr lang="en-GB"/>
              <a:pPr/>
              <a:t>14/02/2022</a:t>
            </a:fld>
            <a:endParaRPr lang="en-US"/>
          </a:p>
        </p:txBody>
      </p:sp>
      <p:sp>
        <p:nvSpPr>
          <p:cNvPr id="5" name="Slide Number Placeholder 5"/>
          <p:cNvSpPr>
            <a:spLocks noGrp="1"/>
          </p:cNvSpPr>
          <p:nvPr>
            <p:ph type="sldNum" sz="quarter" idx="11"/>
          </p:nvPr>
        </p:nvSpPr>
        <p:spPr/>
        <p:txBody>
          <a:bodyPr/>
          <a:lstStyle>
            <a:lvl1pPr>
              <a:defRPr/>
            </a:lvl1pPr>
          </a:lstStyle>
          <a:p>
            <a:r>
              <a:rPr lang="en-US"/>
              <a:t>Slide </a:t>
            </a:r>
            <a:fld id="{D7863B35-3E5D-4ED5-8BC4-0C04F9B97EFB}"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cxnSp>
        <p:nvCxnSpPr>
          <p:cNvPr id="3" name="Straight Arrow Connector 2"/>
          <p:cNvCxnSpPr>
            <a:stCxn id="11" idx="6"/>
          </p:cNvCxnSpPr>
          <p:nvPr userDrawn="1"/>
        </p:nvCxnSpPr>
        <p:spPr>
          <a:xfrm>
            <a:off x="5334000" y="2705100"/>
            <a:ext cx="1295400" cy="1588"/>
          </a:xfrm>
          <a:prstGeom prst="straightConnector1">
            <a:avLst/>
          </a:prstGeom>
          <a:ln w="44450" cap="flat" cmpd="sng" algn="ctr">
            <a:solidFill>
              <a:srgbClr val="6E6E6E"/>
            </a:solidFill>
            <a:prstDash val="solid"/>
            <a:round/>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4" name="Straight Arrow Connector 3"/>
          <p:cNvCxnSpPr/>
          <p:nvPr userDrawn="1"/>
        </p:nvCxnSpPr>
        <p:spPr>
          <a:xfrm>
            <a:off x="2286000" y="4419600"/>
            <a:ext cx="1143000" cy="534988"/>
          </a:xfrm>
          <a:prstGeom prst="straightConnector1">
            <a:avLst/>
          </a:prstGeom>
          <a:ln w="44450" cap="flat" cmpd="sng" algn="ctr">
            <a:solidFill>
              <a:srgbClr val="6E6E6E"/>
            </a:solidFill>
            <a:prstDash val="solid"/>
            <a:round/>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userDrawn="1"/>
        </p:nvCxnSpPr>
        <p:spPr>
          <a:xfrm flipV="1">
            <a:off x="2247900" y="2971800"/>
            <a:ext cx="1066800" cy="533400"/>
          </a:xfrm>
          <a:prstGeom prst="straightConnector1">
            <a:avLst/>
          </a:prstGeom>
          <a:ln w="44450" cap="flat" cmpd="sng" algn="ctr">
            <a:solidFill>
              <a:srgbClr val="6E6E6E"/>
            </a:solidFill>
            <a:prstDash val="solid"/>
            <a:round/>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6" name="Oval 5"/>
          <p:cNvSpPr>
            <a:spLocks noChangeArrowheads="1"/>
          </p:cNvSpPr>
          <p:nvPr userDrawn="1"/>
        </p:nvSpPr>
        <p:spPr bwMode="auto">
          <a:xfrm>
            <a:off x="3429000" y="1752600"/>
            <a:ext cx="1905000" cy="1905000"/>
          </a:xfrm>
          <a:prstGeom prst="ellipse">
            <a:avLst/>
          </a:prstGeom>
          <a:solidFill>
            <a:schemeClr val="bg1"/>
          </a:solidFill>
          <a:ln w="139700">
            <a:solidFill>
              <a:srgbClr val="AFAFAF"/>
            </a:solidFill>
            <a:round/>
            <a:headEnd/>
            <a:tailEnd/>
          </a:ln>
          <a:effectLst>
            <a:outerShdw dist="20000" dir="5400000" rotWithShape="0">
              <a:srgbClr val="808080">
                <a:alpha val="37999"/>
              </a:srgbClr>
            </a:outerShdw>
          </a:effectLst>
        </p:spPr>
        <p:txBody>
          <a:bodyPr anchor="ctr"/>
          <a:lstStyle/>
          <a:p>
            <a:pPr algn="ctr"/>
            <a:endParaRPr lang="en-US">
              <a:solidFill>
                <a:srgbClr val="000000"/>
              </a:solidFill>
              <a:latin typeface="Calibri" pitchFamily="-108" charset="0"/>
            </a:endParaRPr>
          </a:p>
        </p:txBody>
      </p:sp>
      <p:sp>
        <p:nvSpPr>
          <p:cNvPr id="7" name="TextBox 8"/>
          <p:cNvSpPr txBox="1">
            <a:spLocks noChangeArrowheads="1"/>
          </p:cNvSpPr>
          <p:nvPr userDrawn="1"/>
        </p:nvSpPr>
        <p:spPr bwMode="auto">
          <a:xfrm>
            <a:off x="3429000" y="1905000"/>
            <a:ext cx="1905000" cy="1374775"/>
          </a:xfrm>
          <a:prstGeom prst="rect">
            <a:avLst/>
          </a:prstGeom>
          <a:noFill/>
          <a:ln w="9525">
            <a:noFill/>
            <a:miter lim="800000"/>
            <a:headEnd/>
            <a:tailEnd/>
          </a:ln>
        </p:spPr>
        <p:txBody>
          <a:bodyPr>
            <a:spAutoFit/>
          </a:bodyPr>
          <a:lstStyle/>
          <a:p>
            <a:pPr algn="ctr">
              <a:defRPr/>
            </a:pPr>
            <a:r>
              <a:rPr lang="en-US" sz="2100" b="1">
                <a:latin typeface="Arial" pitchFamily="-108" charset="0"/>
                <a:cs typeface="ＭＳ Ｐゴシック" pitchFamily="-108" charset="-128"/>
              </a:rPr>
              <a:t>Post-</a:t>
            </a:r>
            <a:br>
              <a:rPr lang="en-US" sz="2100" b="1">
                <a:latin typeface="Arial" pitchFamily="-108" charset="0"/>
                <a:cs typeface="ＭＳ Ｐゴシック" pitchFamily="-108" charset="-128"/>
              </a:rPr>
            </a:br>
            <a:r>
              <a:rPr lang="en-US" sz="2100" b="1">
                <a:latin typeface="Arial" pitchFamily="-108" charset="0"/>
                <a:cs typeface="ＭＳ Ｐゴシック" pitchFamily="-108" charset="-128"/>
              </a:rPr>
              <a:t>graduate programme Manager</a:t>
            </a:r>
          </a:p>
        </p:txBody>
      </p:sp>
      <p:sp>
        <p:nvSpPr>
          <p:cNvPr id="8" name="Oval 7"/>
          <p:cNvSpPr>
            <a:spLocks noChangeArrowheads="1"/>
          </p:cNvSpPr>
          <p:nvPr userDrawn="1"/>
        </p:nvSpPr>
        <p:spPr bwMode="auto">
          <a:xfrm>
            <a:off x="6781800" y="1752600"/>
            <a:ext cx="1905000" cy="1905000"/>
          </a:xfrm>
          <a:prstGeom prst="ellipse">
            <a:avLst/>
          </a:prstGeom>
          <a:solidFill>
            <a:schemeClr val="bg1"/>
          </a:solidFill>
          <a:ln w="139700">
            <a:solidFill>
              <a:srgbClr val="AFAFAF"/>
            </a:solidFill>
            <a:round/>
            <a:headEnd/>
            <a:tailEnd/>
          </a:ln>
          <a:effectLst>
            <a:outerShdw dist="20000" dir="5400000" rotWithShape="0">
              <a:srgbClr val="808080">
                <a:alpha val="37999"/>
              </a:srgbClr>
            </a:outerShdw>
          </a:effectLst>
        </p:spPr>
        <p:txBody>
          <a:bodyPr anchor="ctr"/>
          <a:lstStyle/>
          <a:p>
            <a:pPr algn="ctr"/>
            <a:endParaRPr lang="en-US">
              <a:solidFill>
                <a:srgbClr val="000000"/>
              </a:solidFill>
              <a:latin typeface="Calibri" pitchFamily="-108" charset="0"/>
            </a:endParaRPr>
          </a:p>
        </p:txBody>
      </p:sp>
      <p:sp>
        <p:nvSpPr>
          <p:cNvPr id="9" name="TextBox 10"/>
          <p:cNvSpPr txBox="1">
            <a:spLocks noChangeArrowheads="1"/>
          </p:cNvSpPr>
          <p:nvPr userDrawn="1"/>
        </p:nvSpPr>
        <p:spPr bwMode="auto">
          <a:xfrm>
            <a:off x="6781800" y="2133600"/>
            <a:ext cx="1905000" cy="1096963"/>
          </a:xfrm>
          <a:prstGeom prst="rect">
            <a:avLst/>
          </a:prstGeom>
          <a:noFill/>
          <a:ln w="9525">
            <a:noFill/>
            <a:miter lim="800000"/>
            <a:headEnd/>
            <a:tailEnd/>
          </a:ln>
        </p:spPr>
        <p:txBody>
          <a:bodyPr>
            <a:spAutoFit/>
          </a:bodyPr>
          <a:lstStyle/>
          <a:p>
            <a:pPr algn="ctr">
              <a:defRPr/>
            </a:pPr>
            <a:r>
              <a:rPr lang="en-US" sz="2200" b="1">
                <a:latin typeface="Arial" pitchFamily="-108" charset="0"/>
                <a:cs typeface="ＭＳ Ｐゴシック" pitchFamily="-108" charset="-128"/>
              </a:rPr>
              <a:t>Analysis </a:t>
            </a:r>
            <a:br>
              <a:rPr lang="en-US" sz="2200" b="1">
                <a:latin typeface="Arial" pitchFamily="-108" charset="0"/>
                <a:cs typeface="ＭＳ Ｐゴシック" pitchFamily="-108" charset="-128"/>
              </a:rPr>
            </a:br>
            <a:r>
              <a:rPr lang="en-US" sz="2200" b="1">
                <a:latin typeface="Arial" pitchFamily="-108" charset="0"/>
                <a:cs typeface="ＭＳ Ｐゴシック" pitchFamily="-108" charset="-128"/>
              </a:rPr>
              <a:t>and evaluation</a:t>
            </a:r>
          </a:p>
        </p:txBody>
      </p:sp>
      <p:sp>
        <p:nvSpPr>
          <p:cNvPr id="10" name="Oval 9"/>
          <p:cNvSpPr>
            <a:spLocks noChangeArrowheads="1"/>
          </p:cNvSpPr>
          <p:nvPr userDrawn="1"/>
        </p:nvSpPr>
        <p:spPr bwMode="auto">
          <a:xfrm>
            <a:off x="457200" y="2971800"/>
            <a:ext cx="1905000" cy="1905000"/>
          </a:xfrm>
          <a:prstGeom prst="ellipse">
            <a:avLst/>
          </a:prstGeom>
          <a:solidFill>
            <a:schemeClr val="bg1"/>
          </a:solidFill>
          <a:ln w="139700">
            <a:solidFill>
              <a:srgbClr val="AFAFAF"/>
            </a:solidFill>
            <a:round/>
            <a:headEnd/>
            <a:tailEnd/>
          </a:ln>
          <a:effectLst>
            <a:outerShdw dist="20000" dir="5400000" rotWithShape="0">
              <a:srgbClr val="808080">
                <a:alpha val="37999"/>
              </a:srgbClr>
            </a:outerShdw>
          </a:effectLst>
        </p:spPr>
        <p:txBody>
          <a:bodyPr anchor="ctr"/>
          <a:lstStyle/>
          <a:p>
            <a:pPr algn="ctr"/>
            <a:endParaRPr lang="en-US">
              <a:solidFill>
                <a:srgbClr val="000000"/>
              </a:solidFill>
              <a:latin typeface="Calibri" pitchFamily="-108" charset="0"/>
            </a:endParaRPr>
          </a:p>
        </p:txBody>
      </p:sp>
      <p:sp>
        <p:nvSpPr>
          <p:cNvPr id="11" name="TextBox 12"/>
          <p:cNvSpPr txBox="1">
            <a:spLocks noChangeArrowheads="1"/>
          </p:cNvSpPr>
          <p:nvPr userDrawn="1"/>
        </p:nvSpPr>
        <p:spPr bwMode="auto">
          <a:xfrm>
            <a:off x="457200" y="3048000"/>
            <a:ext cx="1905000" cy="1695450"/>
          </a:xfrm>
          <a:prstGeom prst="rect">
            <a:avLst/>
          </a:prstGeom>
          <a:noFill/>
          <a:ln w="9525">
            <a:noFill/>
            <a:miter lim="800000"/>
            <a:headEnd/>
            <a:tailEnd/>
          </a:ln>
        </p:spPr>
        <p:txBody>
          <a:bodyPr>
            <a:spAutoFit/>
          </a:bodyPr>
          <a:lstStyle/>
          <a:p>
            <a:pPr algn="ctr">
              <a:defRPr/>
            </a:pPr>
            <a:r>
              <a:rPr lang="en-US" sz="2100" b="1">
                <a:latin typeface="Arial" pitchFamily="-108" charset="0"/>
                <a:cs typeface="ＭＳ Ｐゴシック" pitchFamily="-108" charset="-128"/>
              </a:rPr>
              <a:t>Initial feedback</a:t>
            </a:r>
          </a:p>
          <a:p>
            <a:pPr algn="ctr">
              <a:defRPr/>
            </a:pPr>
            <a:r>
              <a:rPr lang="en-US" sz="2100">
                <a:latin typeface="Arial" pitchFamily="-108" charset="0"/>
                <a:cs typeface="ＭＳ Ｐゴシック" pitchFamily="-108" charset="-128"/>
              </a:rPr>
              <a:t>Via online form or </a:t>
            </a:r>
            <a:br>
              <a:rPr lang="en-US" sz="2100">
                <a:latin typeface="Arial" pitchFamily="-108" charset="0"/>
                <a:cs typeface="ＭＳ Ｐゴシック" pitchFamily="-108" charset="-128"/>
              </a:rPr>
            </a:br>
            <a:r>
              <a:rPr lang="en-US" sz="2100">
                <a:latin typeface="Arial" pitchFamily="-108" charset="0"/>
                <a:cs typeface="ＭＳ Ｐゴシック" pitchFamily="-108" charset="-128"/>
              </a:rPr>
              <a:t>email</a:t>
            </a:r>
          </a:p>
        </p:txBody>
      </p:sp>
      <p:sp>
        <p:nvSpPr>
          <p:cNvPr id="12" name="Oval 11"/>
          <p:cNvSpPr>
            <a:spLocks noChangeArrowheads="1"/>
          </p:cNvSpPr>
          <p:nvPr userDrawn="1"/>
        </p:nvSpPr>
        <p:spPr bwMode="auto">
          <a:xfrm>
            <a:off x="3429000" y="4418013"/>
            <a:ext cx="1905000" cy="1905000"/>
          </a:xfrm>
          <a:prstGeom prst="ellipse">
            <a:avLst/>
          </a:prstGeom>
          <a:solidFill>
            <a:schemeClr val="bg1"/>
          </a:solidFill>
          <a:ln w="139700">
            <a:solidFill>
              <a:srgbClr val="AFAFAF"/>
            </a:solidFill>
            <a:round/>
            <a:headEnd/>
            <a:tailEnd/>
          </a:ln>
          <a:effectLst>
            <a:outerShdw dist="20000" dir="5400000" rotWithShape="0">
              <a:srgbClr val="808080">
                <a:alpha val="37999"/>
              </a:srgbClr>
            </a:outerShdw>
          </a:effectLst>
        </p:spPr>
        <p:txBody>
          <a:bodyPr anchor="ctr"/>
          <a:lstStyle/>
          <a:p>
            <a:pPr algn="ctr"/>
            <a:endParaRPr lang="en-US">
              <a:solidFill>
                <a:srgbClr val="000000"/>
              </a:solidFill>
              <a:latin typeface="Calibri" pitchFamily="-108" charset="0"/>
            </a:endParaRPr>
          </a:p>
        </p:txBody>
      </p:sp>
      <p:sp>
        <p:nvSpPr>
          <p:cNvPr id="13" name="TextBox 14"/>
          <p:cNvSpPr txBox="1">
            <a:spLocks noChangeArrowheads="1"/>
          </p:cNvSpPr>
          <p:nvPr userDrawn="1"/>
        </p:nvSpPr>
        <p:spPr bwMode="auto">
          <a:xfrm>
            <a:off x="3429000" y="4945063"/>
            <a:ext cx="1905000" cy="762000"/>
          </a:xfrm>
          <a:prstGeom prst="rect">
            <a:avLst/>
          </a:prstGeom>
          <a:noFill/>
          <a:ln w="9525">
            <a:noFill/>
            <a:miter lim="800000"/>
            <a:headEnd/>
            <a:tailEnd/>
          </a:ln>
        </p:spPr>
        <p:txBody>
          <a:bodyPr>
            <a:spAutoFit/>
          </a:bodyPr>
          <a:lstStyle/>
          <a:p>
            <a:pPr algn="ctr">
              <a:defRPr/>
            </a:pPr>
            <a:r>
              <a:rPr lang="en-US" sz="2200" b="1">
                <a:latin typeface="Arial" pitchFamily="-108" charset="0"/>
                <a:cs typeface="ＭＳ Ｐゴシック" pitchFamily="-108" charset="-128"/>
              </a:rPr>
              <a:t>School</a:t>
            </a:r>
          </a:p>
          <a:p>
            <a:pPr algn="ctr">
              <a:defRPr/>
            </a:pPr>
            <a:r>
              <a:rPr lang="en-US" sz="2200">
                <a:latin typeface="Arial" pitchFamily="-108" charset="0"/>
                <a:cs typeface="ＭＳ Ｐゴシック" pitchFamily="-108" charset="-128"/>
              </a:rPr>
              <a:t>Head of QA</a:t>
            </a:r>
          </a:p>
        </p:txBody>
      </p:sp>
      <p:sp>
        <p:nvSpPr>
          <p:cNvPr id="2" name="Title 1"/>
          <p:cNvSpPr>
            <a:spLocks noGrp="1"/>
          </p:cNvSpPr>
          <p:nvPr>
            <p:ph type="ctrTitle"/>
          </p:nvPr>
        </p:nvSpPr>
        <p:spPr>
          <a:xfrm>
            <a:off x="190800" y="273600"/>
            <a:ext cx="5600400" cy="533400"/>
          </a:xfrm>
        </p:spPr>
        <p:txBody>
          <a:bodyPr/>
          <a:lstStyle/>
          <a:p>
            <a:r>
              <a:rPr lang="en-GB" dirty="0"/>
              <a:t>Click to edit Master title style</a:t>
            </a:r>
            <a:endParaRPr lang="en-US" dirty="0"/>
          </a:p>
        </p:txBody>
      </p:sp>
      <p:sp>
        <p:nvSpPr>
          <p:cNvPr id="14" name="Date Placeholder 3"/>
          <p:cNvSpPr>
            <a:spLocks noGrp="1"/>
          </p:cNvSpPr>
          <p:nvPr userDrawn="1">
            <p:ph type="dt" sz="quarter" idx="10"/>
          </p:nvPr>
        </p:nvSpPr>
        <p:spPr bwMode="auto">
          <a:ln>
            <a:miter lim="800000"/>
            <a:headEnd/>
            <a:tailEnd/>
          </a:ln>
        </p:spPr>
        <p:txBody>
          <a:bodyPr/>
          <a:lstStyle>
            <a:lvl1pPr>
              <a:defRPr/>
            </a:lvl1pPr>
          </a:lstStyle>
          <a:p>
            <a:fld id="{6344C927-6CA3-4EF9-8121-10CB0F94E987}" type="datetime1">
              <a:rPr lang="en-GB"/>
              <a:pPr/>
              <a:t>14/02/2022</a:t>
            </a:fld>
            <a:endParaRPr lang="en-US"/>
          </a:p>
        </p:txBody>
      </p:sp>
      <p:sp>
        <p:nvSpPr>
          <p:cNvPr id="15" name="Slide Number Placeholder 5"/>
          <p:cNvSpPr>
            <a:spLocks noGrp="1"/>
          </p:cNvSpPr>
          <p:nvPr userDrawn="1">
            <p:ph type="sldNum" sz="quarter" idx="11"/>
          </p:nvPr>
        </p:nvSpPr>
        <p:spPr bwMode="auto">
          <a:ln>
            <a:miter lim="800000"/>
            <a:headEnd/>
            <a:tailEnd/>
          </a:ln>
        </p:spPr>
        <p:txBody>
          <a:bodyPr/>
          <a:lstStyle>
            <a:lvl1pPr>
              <a:defRPr/>
            </a:lvl1pPr>
          </a:lstStyle>
          <a:p>
            <a:r>
              <a:rPr lang="en-US"/>
              <a:t>Slide </a:t>
            </a:r>
            <a:fld id="{5F32180E-34D0-4A39-8F86-EC5A0823712C}"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0800" y="274638"/>
            <a:ext cx="5173288" cy="487362"/>
          </a:xfrm>
        </p:spPr>
        <p:txBody>
          <a:bodyPr/>
          <a:lstStyle/>
          <a:p>
            <a:r>
              <a:rPr lang="en-GB" dirty="0"/>
              <a:t>Click to edit Master title style</a:t>
            </a:r>
            <a:endParaRPr lang="en-US" dirty="0"/>
          </a:p>
        </p:txBody>
      </p:sp>
      <p:sp>
        <p:nvSpPr>
          <p:cNvPr id="3" name="Content Placeholder 2"/>
          <p:cNvSpPr>
            <a:spLocks noGrp="1"/>
          </p:cNvSpPr>
          <p:nvPr>
            <p:ph idx="1"/>
          </p:nvPr>
        </p:nvSpPr>
        <p:spPr>
          <a:xfrm>
            <a:off x="190500" y="1600200"/>
            <a:ext cx="8742363" cy="452596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fld id="{2C9E7E17-F296-4347-8C79-6C1A828374ED}" type="datetime1">
              <a:rPr lang="en-GB"/>
              <a:pPr/>
              <a:t>14/02/2022</a:t>
            </a:fld>
            <a:endParaRPr lang="en-US"/>
          </a:p>
        </p:txBody>
      </p:sp>
      <p:sp>
        <p:nvSpPr>
          <p:cNvPr id="5" name="Slide Number Placeholder 5"/>
          <p:cNvSpPr>
            <a:spLocks noGrp="1"/>
          </p:cNvSpPr>
          <p:nvPr>
            <p:ph type="sldNum" sz="quarter" idx="11"/>
          </p:nvPr>
        </p:nvSpPr>
        <p:spPr/>
        <p:txBody>
          <a:bodyPr/>
          <a:lstStyle>
            <a:lvl1pPr>
              <a:defRPr/>
            </a:lvl1pPr>
          </a:lstStyle>
          <a:p>
            <a:r>
              <a:rPr lang="en-US"/>
              <a:t>Slide </a:t>
            </a:r>
            <a:fld id="{1A78BBEB-6C7D-4185-AF40-98B9F87760AE}"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userDrawn="1"/>
        </p:nvSpPr>
        <p:spPr>
          <a:xfrm>
            <a:off x="0" y="0"/>
            <a:ext cx="9144000" cy="1370013"/>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ea typeface="ＭＳ Ｐゴシック" pitchFamily="-108" charset="-128"/>
            </a:endParaRPr>
          </a:p>
        </p:txBody>
      </p:sp>
      <p:sp>
        <p:nvSpPr>
          <p:cNvPr id="5" name="Title 1"/>
          <p:cNvSpPr txBox="1">
            <a:spLocks/>
          </p:cNvSpPr>
          <p:nvPr userDrawn="1"/>
        </p:nvSpPr>
        <p:spPr bwMode="auto">
          <a:xfrm>
            <a:off x="190500" y="274638"/>
            <a:ext cx="5245100" cy="487362"/>
          </a:xfrm>
          <a:prstGeom prst="rect">
            <a:avLst/>
          </a:prstGeom>
          <a:noFill/>
          <a:ln>
            <a:noFill/>
          </a:ln>
        </p:spPr>
        <p:txBody>
          <a:bodyPr/>
          <a:lstStyle/>
          <a:p>
            <a:r>
              <a:rPr lang="en-GB" sz="2400" b="1">
                <a:solidFill>
                  <a:schemeClr val="bg1"/>
                </a:solidFill>
                <a:cs typeface="Arial" charset="0"/>
              </a:rPr>
              <a:t>Click to edit Master title style</a:t>
            </a:r>
            <a:endParaRPr lang="en-US" sz="2400" b="1">
              <a:solidFill>
                <a:schemeClr val="bg1"/>
              </a:solidFill>
              <a:cs typeface="Arial" charset="0"/>
            </a:endParaRPr>
          </a:p>
        </p:txBody>
      </p:sp>
      <p:pic>
        <p:nvPicPr>
          <p:cNvPr id="6" name="Picture 8"/>
          <p:cNvPicPr>
            <a:picLocks noChangeAspect="1"/>
          </p:cNvPicPr>
          <p:nvPr userDrawn="1"/>
        </p:nvPicPr>
        <p:blipFill>
          <a:blip r:embed="rId2"/>
          <a:srcRect/>
          <a:stretch>
            <a:fillRect/>
          </a:stretch>
        </p:blipFill>
        <p:spPr bwMode="auto">
          <a:xfrm>
            <a:off x="5616575" y="0"/>
            <a:ext cx="3527425" cy="1368425"/>
          </a:xfrm>
          <a:prstGeom prst="rect">
            <a:avLst/>
          </a:prstGeom>
          <a:noFill/>
          <a:ln w="9525">
            <a:noFill/>
            <a:miter lim="800000"/>
            <a:headEnd/>
            <a:tailEnd/>
          </a:ln>
        </p:spPr>
      </p:pic>
      <p:sp>
        <p:nvSpPr>
          <p:cNvPr id="2" name="Title 1"/>
          <p:cNvSpPr>
            <a:spLocks noGrp="1"/>
          </p:cNvSpPr>
          <p:nvPr>
            <p:ph type="title"/>
          </p:nvPr>
        </p:nvSpPr>
        <p:spPr>
          <a:xfrm>
            <a:off x="722313" y="4406900"/>
            <a:ext cx="7772400" cy="1362075"/>
          </a:xfrm>
        </p:spPr>
        <p:txBody>
          <a:bodyPr/>
          <a:lstStyle>
            <a:lvl1pPr algn="l">
              <a:defRPr sz="4000" b="1" cap="all">
                <a:solidFill>
                  <a:srgbClr val="000000"/>
                </a:solidFill>
              </a:defRPr>
            </a:lvl1pPr>
          </a:lstStyle>
          <a:p>
            <a:r>
              <a:rPr lang="en-GB" dirty="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7" name="Date Placeholder 3"/>
          <p:cNvSpPr>
            <a:spLocks noGrp="1"/>
          </p:cNvSpPr>
          <p:nvPr>
            <p:ph type="dt" sz="half" idx="10"/>
          </p:nvPr>
        </p:nvSpPr>
        <p:spPr/>
        <p:txBody>
          <a:bodyPr/>
          <a:lstStyle>
            <a:lvl1pPr>
              <a:defRPr/>
            </a:lvl1pPr>
          </a:lstStyle>
          <a:p>
            <a:fld id="{86ABFC7F-9A02-4C13-9677-5DC71847FC37}" type="datetime1">
              <a:rPr lang="en-GB"/>
              <a:pPr/>
              <a:t>14/02/2022</a:t>
            </a:fld>
            <a:endParaRPr lang="en-US"/>
          </a:p>
        </p:txBody>
      </p:sp>
      <p:sp>
        <p:nvSpPr>
          <p:cNvPr id="8" name="Slide Number Placeholder 5"/>
          <p:cNvSpPr>
            <a:spLocks noGrp="1"/>
          </p:cNvSpPr>
          <p:nvPr>
            <p:ph type="sldNum" sz="quarter" idx="11"/>
          </p:nvPr>
        </p:nvSpPr>
        <p:spPr/>
        <p:txBody>
          <a:bodyPr/>
          <a:lstStyle>
            <a:lvl1pPr>
              <a:defRPr/>
            </a:lvl1pPr>
          </a:lstStyle>
          <a:p>
            <a:r>
              <a:rPr lang="en-US"/>
              <a:t>Slide </a:t>
            </a:r>
            <a:fld id="{27562B5C-92EE-4E4B-8A00-DD6B8C2BE6D2}"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90800" y="274638"/>
            <a:ext cx="5245296" cy="487362"/>
          </a:xfrm>
        </p:spPr>
        <p:txBody>
          <a:bodyPr/>
          <a:lstStyle/>
          <a:p>
            <a:r>
              <a:rPr lang="en-GB"/>
              <a:t>Click to edit Master title style</a:t>
            </a:r>
            <a:endParaRPr lang="en-US"/>
          </a:p>
        </p:txBody>
      </p:sp>
      <p:sp>
        <p:nvSpPr>
          <p:cNvPr id="3" name="Content Placeholder 2"/>
          <p:cNvSpPr>
            <a:spLocks noGrp="1"/>
          </p:cNvSpPr>
          <p:nvPr>
            <p:ph sz="half" idx="1"/>
          </p:nvPr>
        </p:nvSpPr>
        <p:spPr>
          <a:xfrm>
            <a:off x="190800" y="1600200"/>
            <a:ext cx="4191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800600" y="1600200"/>
            <a:ext cx="4169664"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Date Placeholder 3"/>
          <p:cNvSpPr>
            <a:spLocks noGrp="1"/>
          </p:cNvSpPr>
          <p:nvPr>
            <p:ph type="dt" sz="half" idx="10"/>
          </p:nvPr>
        </p:nvSpPr>
        <p:spPr/>
        <p:txBody>
          <a:bodyPr/>
          <a:lstStyle>
            <a:lvl1pPr>
              <a:defRPr/>
            </a:lvl1pPr>
          </a:lstStyle>
          <a:p>
            <a:fld id="{EEF7C597-C903-4028-AC35-E41DF472AAA6}" type="datetime1">
              <a:rPr lang="en-GB"/>
              <a:pPr/>
              <a:t>14/02/2022</a:t>
            </a:fld>
            <a:endParaRPr lang="en-US"/>
          </a:p>
        </p:txBody>
      </p:sp>
      <p:sp>
        <p:nvSpPr>
          <p:cNvPr id="6" name="Slide Number Placeholder 5"/>
          <p:cNvSpPr>
            <a:spLocks noGrp="1"/>
          </p:cNvSpPr>
          <p:nvPr>
            <p:ph type="sldNum" sz="quarter" idx="11"/>
          </p:nvPr>
        </p:nvSpPr>
        <p:spPr/>
        <p:txBody>
          <a:bodyPr/>
          <a:lstStyle>
            <a:lvl1pPr>
              <a:defRPr/>
            </a:lvl1pPr>
          </a:lstStyle>
          <a:p>
            <a:r>
              <a:rPr lang="en-US"/>
              <a:t>Slide </a:t>
            </a:r>
            <a:fld id="{E0BBF88F-F2C9-480D-B155-62901104E7C5}"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90800" y="274638"/>
            <a:ext cx="5245296" cy="487362"/>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190800" y="1535113"/>
            <a:ext cx="4040188"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p:cNvSpPr>
            <a:spLocks noGrp="1"/>
          </p:cNvSpPr>
          <p:nvPr>
            <p:ph sz="half" idx="2"/>
          </p:nvPr>
        </p:nvSpPr>
        <p:spPr>
          <a:xfrm>
            <a:off x="190800" y="2174875"/>
            <a:ext cx="4267200" cy="3951288"/>
          </a:xfrm>
        </p:spPr>
        <p:txBody>
          <a:bodyPr/>
          <a:lstStyle>
            <a:lvl1pPr>
              <a:defRPr sz="2000"/>
            </a:lvl1pPr>
            <a:lvl2pPr>
              <a:defRPr sz="1800"/>
            </a:lvl2pPr>
            <a:lvl3pPr>
              <a:defRPr sz="1600"/>
            </a:lvl3pPr>
            <a:lvl4pPr>
              <a:defRPr sz="1400"/>
            </a:lvl4pPr>
            <a:lvl5pPr>
              <a:defRPr sz="1200"/>
            </a:lvl5pPr>
            <a:lvl6pPr>
              <a:defRPr sz="1600"/>
            </a:lvl6pPr>
            <a:lvl7pPr>
              <a:defRPr sz="1600"/>
            </a:lvl7pPr>
            <a:lvl8pPr>
              <a:defRPr sz="1600"/>
            </a:lvl8pPr>
            <a:lvl9pPr>
              <a:defRPr sz="16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ext Placeholder 4"/>
          <p:cNvSpPr>
            <a:spLocks noGrp="1"/>
          </p:cNvSpPr>
          <p:nvPr>
            <p:ph type="body" sz="quarter" idx="3"/>
          </p:nvPr>
        </p:nvSpPr>
        <p:spPr>
          <a:xfrm>
            <a:off x="4626864" y="1535113"/>
            <a:ext cx="4041775"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6" name="Content Placeholder 5"/>
          <p:cNvSpPr>
            <a:spLocks noGrp="1"/>
          </p:cNvSpPr>
          <p:nvPr>
            <p:ph sz="quarter" idx="4"/>
          </p:nvPr>
        </p:nvSpPr>
        <p:spPr>
          <a:xfrm>
            <a:off x="4626864" y="2174875"/>
            <a:ext cx="4343400" cy="3951288"/>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Date Placeholder 3"/>
          <p:cNvSpPr>
            <a:spLocks noGrp="1"/>
          </p:cNvSpPr>
          <p:nvPr>
            <p:ph type="dt" sz="half" idx="10"/>
          </p:nvPr>
        </p:nvSpPr>
        <p:spPr/>
        <p:txBody>
          <a:bodyPr/>
          <a:lstStyle>
            <a:lvl1pPr>
              <a:defRPr/>
            </a:lvl1pPr>
          </a:lstStyle>
          <a:p>
            <a:fld id="{9AF8B1DF-984D-4EF1-939E-DECF19AE721B}" type="datetime1">
              <a:rPr lang="en-GB"/>
              <a:pPr/>
              <a:t>14/02/2022</a:t>
            </a:fld>
            <a:endParaRPr lang="en-US"/>
          </a:p>
        </p:txBody>
      </p:sp>
      <p:sp>
        <p:nvSpPr>
          <p:cNvPr id="8" name="Slide Number Placeholder 5"/>
          <p:cNvSpPr>
            <a:spLocks noGrp="1"/>
          </p:cNvSpPr>
          <p:nvPr>
            <p:ph type="sldNum" sz="quarter" idx="11"/>
          </p:nvPr>
        </p:nvSpPr>
        <p:spPr/>
        <p:txBody>
          <a:bodyPr/>
          <a:lstStyle>
            <a:lvl1pPr>
              <a:defRPr/>
            </a:lvl1pPr>
          </a:lstStyle>
          <a:p>
            <a:r>
              <a:rPr lang="en-US"/>
              <a:t>Slide </a:t>
            </a:r>
            <a:fld id="{90691758-07DC-4D09-BC28-CAF5DA3D06E0}"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9144000" cy="1370013"/>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ea typeface="ＭＳ Ｐゴシック" pitchFamily="-108" charset="-128"/>
            </a:endParaRPr>
          </a:p>
        </p:txBody>
      </p:sp>
      <p:sp>
        <p:nvSpPr>
          <p:cNvPr id="1027" name="Title Placeholder 1"/>
          <p:cNvSpPr>
            <a:spLocks noGrp="1"/>
          </p:cNvSpPr>
          <p:nvPr>
            <p:ph type="title"/>
          </p:nvPr>
        </p:nvSpPr>
        <p:spPr bwMode="auto">
          <a:xfrm>
            <a:off x="190500" y="274638"/>
            <a:ext cx="4525963" cy="4873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t>Click to edit Master title style</a:t>
            </a:r>
            <a:endParaRPr lang="en-US"/>
          </a:p>
        </p:txBody>
      </p:sp>
      <p:sp>
        <p:nvSpPr>
          <p:cNvPr id="1028" name="Text Placeholder 2"/>
          <p:cNvSpPr>
            <a:spLocks noGrp="1"/>
          </p:cNvSpPr>
          <p:nvPr>
            <p:ph type="body" idx="1"/>
          </p:nvPr>
        </p:nvSpPr>
        <p:spPr bwMode="auto">
          <a:xfrm>
            <a:off x="228600" y="1600200"/>
            <a:ext cx="8742363"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11811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000">
                <a:solidFill>
                  <a:srgbClr val="000000"/>
                </a:solidFill>
                <a:cs typeface="Arial" charset="0"/>
              </a:defRPr>
            </a:lvl1pPr>
          </a:lstStyle>
          <a:p>
            <a:fld id="{9F186586-611B-4DF7-8571-7625A41DB12F}" type="datetime1">
              <a:rPr lang="en-GB"/>
              <a:pPr/>
              <a:t>14/02/2022</a:t>
            </a:fld>
            <a:endParaRPr lang="en-US"/>
          </a:p>
        </p:txBody>
      </p:sp>
      <p:sp>
        <p:nvSpPr>
          <p:cNvPr id="6" name="Slide Number Placeholder 5"/>
          <p:cNvSpPr>
            <a:spLocks noGrp="1"/>
          </p:cNvSpPr>
          <p:nvPr>
            <p:ph type="sldNum" sz="quarter" idx="4"/>
          </p:nvPr>
        </p:nvSpPr>
        <p:spPr>
          <a:xfrm>
            <a:off x="190500" y="6356350"/>
            <a:ext cx="990600" cy="365125"/>
          </a:xfrm>
          <a:prstGeom prst="rect">
            <a:avLst/>
          </a:prstGeom>
        </p:spPr>
        <p:txBody>
          <a:bodyPr vert="horz" wrap="square" lIns="91440" tIns="45720" rIns="91440" bIns="45720" numCol="1" anchor="ctr" anchorCtr="0" compatLnSpc="1">
            <a:prstTxWarp prst="textNoShape">
              <a:avLst/>
            </a:prstTxWarp>
          </a:bodyPr>
          <a:lstStyle>
            <a:lvl1pPr>
              <a:defRPr sz="1000">
                <a:solidFill>
                  <a:srgbClr val="000000"/>
                </a:solidFill>
                <a:cs typeface="Arial" charset="0"/>
              </a:defRPr>
            </a:lvl1pPr>
          </a:lstStyle>
          <a:p>
            <a:r>
              <a:rPr lang="en-US"/>
              <a:t>Slide </a:t>
            </a:r>
            <a:fld id="{86F93526-34A9-4E8E-ABAC-5EAEA5487D71}" type="slidenum">
              <a:rPr lang="en-US"/>
              <a:pPr/>
              <a:t>‹#›</a:t>
            </a:fld>
            <a:endParaRPr lang="en-US"/>
          </a:p>
        </p:txBody>
      </p:sp>
      <p:pic>
        <p:nvPicPr>
          <p:cNvPr id="1031" name="Picture 8"/>
          <p:cNvPicPr>
            <a:picLocks noChangeAspect="1"/>
          </p:cNvPicPr>
          <p:nvPr userDrawn="1"/>
        </p:nvPicPr>
        <p:blipFill>
          <a:blip r:embed="rId17"/>
          <a:srcRect/>
          <a:stretch>
            <a:fillRect/>
          </a:stretch>
        </p:blipFill>
        <p:spPr bwMode="auto">
          <a:xfrm>
            <a:off x="5616575" y="0"/>
            <a:ext cx="3527425" cy="13684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56" r:id="rId1"/>
    <p:sldLayoutId id="2147483957" r:id="rId2"/>
    <p:sldLayoutId id="2147483958" r:id="rId3"/>
    <p:sldLayoutId id="2147483950" r:id="rId4"/>
    <p:sldLayoutId id="2147483959" r:id="rId5"/>
    <p:sldLayoutId id="2147483951" r:id="rId6"/>
    <p:sldLayoutId id="2147483960" r:id="rId7"/>
    <p:sldLayoutId id="2147483952" r:id="rId8"/>
    <p:sldLayoutId id="2147483953" r:id="rId9"/>
    <p:sldLayoutId id="2147483954" r:id="rId10"/>
    <p:sldLayoutId id="2147483961" r:id="rId11"/>
    <p:sldLayoutId id="2147483962" r:id="rId12"/>
    <p:sldLayoutId id="2147483955" r:id="rId13"/>
    <p:sldLayoutId id="2147483963" r:id="rId14"/>
    <p:sldLayoutId id="2147483964" r:id="rId15"/>
  </p:sldLayoutIdLst>
  <p:hf hdr="0" ftr="0"/>
  <p:txStyles>
    <p:titleStyle>
      <a:lvl1pPr algn="l" defTabSz="457200" rtl="0" eaLnBrk="0" fontAlgn="base" hangingPunct="0">
        <a:spcBef>
          <a:spcPct val="0"/>
        </a:spcBef>
        <a:spcAft>
          <a:spcPct val="0"/>
        </a:spcAft>
        <a:defRPr sz="2400" b="1" kern="1200">
          <a:solidFill>
            <a:schemeClr val="bg1"/>
          </a:solidFill>
          <a:latin typeface="Arial"/>
          <a:ea typeface="ＭＳ Ｐゴシック" pitchFamily="30" charset="-128"/>
          <a:cs typeface="ＭＳ Ｐゴシック" pitchFamily="28" charset="-128"/>
        </a:defRPr>
      </a:lvl1pPr>
      <a:lvl2pPr algn="l" defTabSz="457200" rtl="0" eaLnBrk="0" fontAlgn="base" hangingPunct="0">
        <a:spcBef>
          <a:spcPct val="0"/>
        </a:spcBef>
        <a:spcAft>
          <a:spcPct val="0"/>
        </a:spcAft>
        <a:defRPr sz="2400" b="1">
          <a:solidFill>
            <a:schemeClr val="bg1"/>
          </a:solidFill>
          <a:latin typeface="Arial" pitchFamily="30" charset="0"/>
          <a:ea typeface="ＭＳ Ｐゴシック" pitchFamily="30" charset="-128"/>
          <a:cs typeface="ＭＳ Ｐゴシック" pitchFamily="28" charset="-128"/>
        </a:defRPr>
      </a:lvl2pPr>
      <a:lvl3pPr algn="l" defTabSz="457200" rtl="0" eaLnBrk="0" fontAlgn="base" hangingPunct="0">
        <a:spcBef>
          <a:spcPct val="0"/>
        </a:spcBef>
        <a:spcAft>
          <a:spcPct val="0"/>
        </a:spcAft>
        <a:defRPr sz="2400" b="1">
          <a:solidFill>
            <a:schemeClr val="bg1"/>
          </a:solidFill>
          <a:latin typeface="Arial" pitchFamily="30" charset="0"/>
          <a:ea typeface="ＭＳ Ｐゴシック" pitchFamily="30" charset="-128"/>
          <a:cs typeface="ＭＳ Ｐゴシック" pitchFamily="28" charset="-128"/>
        </a:defRPr>
      </a:lvl3pPr>
      <a:lvl4pPr algn="l" defTabSz="457200" rtl="0" eaLnBrk="0" fontAlgn="base" hangingPunct="0">
        <a:spcBef>
          <a:spcPct val="0"/>
        </a:spcBef>
        <a:spcAft>
          <a:spcPct val="0"/>
        </a:spcAft>
        <a:defRPr sz="2400" b="1">
          <a:solidFill>
            <a:schemeClr val="bg1"/>
          </a:solidFill>
          <a:latin typeface="Arial" pitchFamily="30" charset="0"/>
          <a:ea typeface="ＭＳ Ｐゴシック" pitchFamily="30" charset="-128"/>
          <a:cs typeface="ＭＳ Ｐゴシック" pitchFamily="28" charset="-128"/>
        </a:defRPr>
      </a:lvl4pPr>
      <a:lvl5pPr algn="l" defTabSz="457200" rtl="0" eaLnBrk="0" fontAlgn="base" hangingPunct="0">
        <a:spcBef>
          <a:spcPct val="0"/>
        </a:spcBef>
        <a:spcAft>
          <a:spcPct val="0"/>
        </a:spcAft>
        <a:defRPr sz="2400" b="1">
          <a:solidFill>
            <a:schemeClr val="bg1"/>
          </a:solidFill>
          <a:latin typeface="Arial" pitchFamily="30" charset="0"/>
          <a:ea typeface="ＭＳ Ｐゴシック" pitchFamily="30" charset="-128"/>
          <a:cs typeface="ＭＳ Ｐゴシック" pitchFamily="28" charset="-128"/>
        </a:defRPr>
      </a:lvl5pPr>
      <a:lvl6pPr marL="457200" algn="l" defTabSz="457200" rtl="0" fontAlgn="base">
        <a:spcBef>
          <a:spcPct val="0"/>
        </a:spcBef>
        <a:spcAft>
          <a:spcPct val="0"/>
        </a:spcAft>
        <a:defRPr sz="2400" b="1">
          <a:solidFill>
            <a:schemeClr val="bg1"/>
          </a:solidFill>
          <a:latin typeface="Arial" pitchFamily="30" charset="0"/>
          <a:ea typeface="ＭＳ Ｐゴシック" pitchFamily="30" charset="-128"/>
        </a:defRPr>
      </a:lvl6pPr>
      <a:lvl7pPr marL="914400" algn="l" defTabSz="457200" rtl="0" fontAlgn="base">
        <a:spcBef>
          <a:spcPct val="0"/>
        </a:spcBef>
        <a:spcAft>
          <a:spcPct val="0"/>
        </a:spcAft>
        <a:defRPr sz="2400" b="1">
          <a:solidFill>
            <a:schemeClr val="bg1"/>
          </a:solidFill>
          <a:latin typeface="Arial" pitchFamily="30" charset="0"/>
          <a:ea typeface="ＭＳ Ｐゴシック" pitchFamily="30" charset="-128"/>
        </a:defRPr>
      </a:lvl7pPr>
      <a:lvl8pPr marL="1371600" algn="l" defTabSz="457200" rtl="0" fontAlgn="base">
        <a:spcBef>
          <a:spcPct val="0"/>
        </a:spcBef>
        <a:spcAft>
          <a:spcPct val="0"/>
        </a:spcAft>
        <a:defRPr sz="2400" b="1">
          <a:solidFill>
            <a:schemeClr val="bg1"/>
          </a:solidFill>
          <a:latin typeface="Arial" pitchFamily="30" charset="0"/>
          <a:ea typeface="ＭＳ Ｐゴシック" pitchFamily="30" charset="-128"/>
        </a:defRPr>
      </a:lvl8pPr>
      <a:lvl9pPr marL="1828800" algn="l" defTabSz="457200" rtl="0" fontAlgn="base">
        <a:spcBef>
          <a:spcPct val="0"/>
        </a:spcBef>
        <a:spcAft>
          <a:spcPct val="0"/>
        </a:spcAft>
        <a:defRPr sz="2400" b="1">
          <a:solidFill>
            <a:schemeClr val="bg1"/>
          </a:solidFill>
          <a:latin typeface="Arial" pitchFamily="30" charset="0"/>
          <a:ea typeface="ＭＳ Ｐゴシック" pitchFamily="30" charset="-128"/>
        </a:defRPr>
      </a:lvl9pPr>
    </p:titleStyle>
    <p:bodyStyle>
      <a:lvl1pPr marL="342900" indent="-342900" algn="l" defTabSz="457200" rtl="0" eaLnBrk="0" fontAlgn="base" hangingPunct="0">
        <a:spcBef>
          <a:spcPct val="20000"/>
        </a:spcBef>
        <a:spcAft>
          <a:spcPct val="0"/>
        </a:spcAft>
        <a:buClr>
          <a:srgbClr val="D52B1E"/>
        </a:buClr>
        <a:buFont typeface="Arial" charset="0"/>
        <a:buChar char="•"/>
        <a:defRPr sz="3200" kern="1200">
          <a:solidFill>
            <a:schemeClr val="tx1"/>
          </a:solidFill>
          <a:latin typeface="Arial"/>
          <a:ea typeface="ＭＳ Ｐゴシック" pitchFamily="30" charset="-128"/>
          <a:cs typeface="ＭＳ Ｐゴシック" pitchFamily="28" charset="-128"/>
        </a:defRPr>
      </a:lvl1pPr>
      <a:lvl2pPr marL="742950" indent="-285750" algn="l" defTabSz="457200" rtl="0" eaLnBrk="0" fontAlgn="base" hangingPunct="0">
        <a:spcBef>
          <a:spcPct val="20000"/>
        </a:spcBef>
        <a:spcAft>
          <a:spcPct val="0"/>
        </a:spcAft>
        <a:buClr>
          <a:srgbClr val="D52B1E"/>
        </a:buClr>
        <a:buFont typeface="Arial" charset="0"/>
        <a:buChar char="–"/>
        <a:defRPr sz="2800" kern="1200">
          <a:solidFill>
            <a:schemeClr val="tx1"/>
          </a:solidFill>
          <a:latin typeface="Arial"/>
          <a:ea typeface="ＭＳ Ｐゴシック" pitchFamily="30" charset="-128"/>
          <a:cs typeface="ＭＳ Ｐゴシック" pitchFamily="28" charset="-128"/>
        </a:defRPr>
      </a:lvl2pPr>
      <a:lvl3pPr marL="1143000" indent="-228600" algn="l" defTabSz="457200" rtl="0" eaLnBrk="0" fontAlgn="base" hangingPunct="0">
        <a:spcBef>
          <a:spcPct val="20000"/>
        </a:spcBef>
        <a:spcAft>
          <a:spcPct val="0"/>
        </a:spcAft>
        <a:buClr>
          <a:srgbClr val="D52B1E"/>
        </a:buClr>
        <a:buFont typeface="Arial" charset="0"/>
        <a:buChar char="•"/>
        <a:defRPr sz="2400" kern="1200">
          <a:solidFill>
            <a:schemeClr val="tx1"/>
          </a:solidFill>
          <a:latin typeface="Arial"/>
          <a:ea typeface="ＭＳ Ｐゴシック" pitchFamily="30" charset="-128"/>
          <a:cs typeface="ＭＳ Ｐゴシック" pitchFamily="28" charset="-128"/>
        </a:defRPr>
      </a:lvl3pPr>
      <a:lvl4pPr marL="1600200" indent="-228600" algn="l" defTabSz="457200" rtl="0" eaLnBrk="0" fontAlgn="base" hangingPunct="0">
        <a:spcBef>
          <a:spcPct val="20000"/>
        </a:spcBef>
        <a:spcAft>
          <a:spcPct val="0"/>
        </a:spcAft>
        <a:buClr>
          <a:srgbClr val="D52B1E"/>
        </a:buClr>
        <a:buFont typeface="Arial" charset="0"/>
        <a:buChar char="–"/>
        <a:defRPr sz="2000" kern="1200">
          <a:solidFill>
            <a:schemeClr val="tx1"/>
          </a:solidFill>
          <a:latin typeface="Arial"/>
          <a:ea typeface="ＭＳ Ｐゴシック" pitchFamily="30" charset="-128"/>
          <a:cs typeface="ＭＳ Ｐゴシック" pitchFamily="28" charset="-128"/>
        </a:defRPr>
      </a:lvl4pPr>
      <a:lvl5pPr marL="2057400" indent="-228600" algn="l" defTabSz="457200" rtl="0" eaLnBrk="0" fontAlgn="base" hangingPunct="0">
        <a:spcBef>
          <a:spcPct val="20000"/>
        </a:spcBef>
        <a:spcAft>
          <a:spcPct val="0"/>
        </a:spcAft>
        <a:buClr>
          <a:srgbClr val="D52B1E"/>
        </a:buClr>
        <a:buFont typeface="Arial" charset="0"/>
        <a:buChar char="»"/>
        <a:defRPr sz="2000" kern="1200">
          <a:solidFill>
            <a:schemeClr val="tx1"/>
          </a:solidFill>
          <a:latin typeface="Arial"/>
          <a:ea typeface="ＭＳ Ｐゴシック" pitchFamily="30" charset="-128"/>
          <a:cs typeface="ＭＳ Ｐゴシック" pitchFamily="28"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tags" Target="../tags/tag6.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tags" Target="../tags/tag7.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tags" Target="../tags/tag8.xml"/><Relationship Id="rId4" Type="http://schemas.openxmlformats.org/officeDocument/2006/relationships/image" Target="../media/image12.jp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tags" Target="../tags/tag9.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tags" Target="../tags/tag10.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tags" Target="../tags/tag11.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tags" Target="../tags/tag1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tags" Target="../tags/tag13.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tags" Target="../tags/tag14.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tags" Target="../tags/tag15.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6.xml"/><Relationship Id="rId1" Type="http://schemas.openxmlformats.org/officeDocument/2006/relationships/tags" Target="../tags/tag16.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6.xml"/><Relationship Id="rId1" Type="http://schemas.openxmlformats.org/officeDocument/2006/relationships/tags" Target="../tags/tag17.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6.xml"/><Relationship Id="rId1" Type="http://schemas.openxmlformats.org/officeDocument/2006/relationships/tags" Target="../tags/tag18.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6.xml"/><Relationship Id="rId1" Type="http://schemas.openxmlformats.org/officeDocument/2006/relationships/tags" Target="../tags/tag19.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6.xml"/><Relationship Id="rId1" Type="http://schemas.openxmlformats.org/officeDocument/2006/relationships/tags" Target="../tags/tag20.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6.xml"/><Relationship Id="rId1" Type="http://schemas.openxmlformats.org/officeDocument/2006/relationships/tags" Target="../tags/tag21.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6.xml"/><Relationship Id="rId1" Type="http://schemas.openxmlformats.org/officeDocument/2006/relationships/tags" Target="../tags/tag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6.xml"/><Relationship Id="rId1" Type="http://schemas.openxmlformats.org/officeDocument/2006/relationships/tags" Target="../tags/tag23.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6.xml"/><Relationship Id="rId1" Type="http://schemas.openxmlformats.org/officeDocument/2006/relationships/tags" Target="../tags/tag24.xml"/><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6.xml"/><Relationship Id="rId1" Type="http://schemas.openxmlformats.org/officeDocument/2006/relationships/tags" Target="../tags/tag25.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6.xml"/><Relationship Id="rId1" Type="http://schemas.openxmlformats.org/officeDocument/2006/relationships/tags" Target="../tags/tag26.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6.xml"/><Relationship Id="rId1" Type="http://schemas.openxmlformats.org/officeDocument/2006/relationships/tags" Target="../tags/tag27.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6.xml"/><Relationship Id="rId1" Type="http://schemas.openxmlformats.org/officeDocument/2006/relationships/tags" Target="../tags/tag28.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6.xml"/><Relationship Id="rId1" Type="http://schemas.openxmlformats.org/officeDocument/2006/relationships/tags" Target="../tags/tag29.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6.xml"/><Relationship Id="rId1" Type="http://schemas.openxmlformats.org/officeDocument/2006/relationships/tags" Target="../tags/tag30.xml"/><Relationship Id="rId4" Type="http://schemas.openxmlformats.org/officeDocument/2006/relationships/image" Target="../media/image15.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6.xml"/><Relationship Id="rId1" Type="http://schemas.openxmlformats.org/officeDocument/2006/relationships/tags" Target="../tags/tag31.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6.xml"/><Relationship Id="rId1" Type="http://schemas.openxmlformats.org/officeDocument/2006/relationships/tags" Target="../tags/tag32.xml"/><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6.xml"/><Relationship Id="rId1" Type="http://schemas.openxmlformats.org/officeDocument/2006/relationships/tags" Target="../tags/tag33.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6.xml"/><Relationship Id="rId1" Type="http://schemas.openxmlformats.org/officeDocument/2006/relationships/tags" Target="../tags/tag3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6.xml"/><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image" Target="../media/image18.png"/></Relationships>
</file>

<file path=ppt/slides/_rels/slide4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www.grammarly.com/edu/signup" TargetMode="Externa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4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notesSlide" Target="../notesSlides/notesSlide37.xml"/><Relationship Id="rId7" Type="http://schemas.openxmlformats.org/officeDocument/2006/relationships/hyperlink" Target="http://www.kowalkecoaching.com/academic-paper-writers-block/" TargetMode="External"/><Relationship Id="rId2" Type="http://schemas.openxmlformats.org/officeDocument/2006/relationships/slideLayout" Target="../slideLayouts/slideLayout6.xml"/><Relationship Id="rId1" Type="http://schemas.openxmlformats.org/officeDocument/2006/relationships/tags" Target="../tags/tag35.xml"/><Relationship Id="rId6" Type="http://schemas.openxmlformats.org/officeDocument/2006/relationships/hyperlink" Target="http://thewritersadvice.com/tag/ghost-writing/" TargetMode="External"/><Relationship Id="rId11" Type="http://schemas.openxmlformats.org/officeDocument/2006/relationships/image" Target="../media/image30.png"/><Relationship Id="rId5" Type="http://schemas.openxmlformats.org/officeDocument/2006/relationships/hyperlink" Target="https://www.pokerschoolonline.com/blogs/CanuckMonkey/collusion-busters" TargetMode="External"/><Relationship Id="rId10" Type="http://schemas.openxmlformats.org/officeDocument/2006/relationships/image" Target="../media/image29.jpeg"/><Relationship Id="rId4" Type="http://schemas.openxmlformats.org/officeDocument/2006/relationships/hyperlink" Target="https://misfortuneofknowing.wordpress.com/2013/06/17/whos-the-victim-of-self-plagiarism/" TargetMode="External"/><Relationship Id="rId9" Type="http://schemas.openxmlformats.org/officeDocument/2006/relationships/image" Target="../media/image28.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tags" Target="../tags/tag2.xml"/><Relationship Id="rId5" Type="http://schemas.openxmlformats.org/officeDocument/2006/relationships/image" Target="../media/image8.png"/><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36.xml"/></Relationships>
</file>

<file path=ppt/slides/_rels/slide5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6.xml"/><Relationship Id="rId1" Type="http://schemas.openxmlformats.org/officeDocument/2006/relationships/tags" Target="../tags/tag37.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6.xml"/><Relationship Id="rId1" Type="http://schemas.openxmlformats.org/officeDocument/2006/relationships/tags" Target="../tags/tag38.xml"/><Relationship Id="rId4" Type="http://schemas.openxmlformats.org/officeDocument/2006/relationships/image" Target="../media/image33.jpeg"/></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39.xml"/></Relationships>
</file>

<file path=ppt/slides/_rels/slide5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40.xml"/><Relationship Id="rId1" Type="http://schemas.openxmlformats.org/officeDocument/2006/relationships/slideLayout" Target="../slideLayouts/slideLayout15.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ags" Target="../tags/tag3.xml"/></Relationships>
</file>

<file path=ppt/slides/_rels/slide6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slideLayout" Target="../slideLayouts/slideLayout6.xml"/><Relationship Id="rId1" Type="http://schemas.openxmlformats.org/officeDocument/2006/relationships/tags" Target="../tags/tag40.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tags" Target="../tags/tag4.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tags" Target="../tags/tag5.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ubtitle 2"/>
          <p:cNvSpPr>
            <a:spLocks noGrp="1"/>
          </p:cNvSpPr>
          <p:nvPr>
            <p:ph type="subTitle" idx="1"/>
          </p:nvPr>
        </p:nvSpPr>
        <p:spPr>
          <a:xfrm>
            <a:off x="228600" y="4724400"/>
            <a:ext cx="6400800" cy="1752600"/>
          </a:xfrm>
        </p:spPr>
        <p:txBody>
          <a:bodyPr/>
          <a:lstStyle/>
          <a:p>
            <a:pPr algn="l"/>
            <a:endParaRPr lang="en-US" altLang="en-US" sz="2800" dirty="0">
              <a:solidFill>
                <a:schemeClr val="tx1"/>
              </a:solidFill>
              <a:ea typeface="ＭＳ Ｐゴシック" panose="020B0600070205080204" pitchFamily="34" charset="-128"/>
            </a:endParaRPr>
          </a:p>
          <a:p>
            <a:pPr algn="l"/>
            <a:r>
              <a:rPr lang="en-US" altLang="en-US" sz="2800" dirty="0">
                <a:solidFill>
                  <a:schemeClr val="tx1"/>
                </a:solidFill>
                <a:ea typeface="ＭＳ Ｐゴシック" panose="020B0600070205080204" pitchFamily="34" charset="-128"/>
              </a:rPr>
              <a:t>Academic Skills Workshop</a:t>
            </a:r>
          </a:p>
          <a:p>
            <a:pPr algn="l"/>
            <a:r>
              <a:rPr lang="en-US" altLang="en-US" sz="2800" dirty="0">
                <a:solidFill>
                  <a:schemeClr val="tx1"/>
                </a:solidFill>
                <a:ea typeface="ＭＳ Ｐゴシック" panose="020B0600070205080204" pitchFamily="34" charset="-128"/>
              </a:rPr>
              <a:t>MGT 1301</a:t>
            </a: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922463"/>
            <a:ext cx="7924800" cy="28019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124" name="Title 4"/>
          <p:cNvSpPr>
            <a:spLocks noGrp="1"/>
          </p:cNvSpPr>
          <p:nvPr>
            <p:ph type="ctrTitle"/>
          </p:nvPr>
        </p:nvSpPr>
        <p:spPr>
          <a:xfrm>
            <a:off x="3347864" y="1923264"/>
            <a:ext cx="3528392" cy="1080120"/>
          </a:xfrm>
        </p:spPr>
        <p:txBody>
          <a:bodyPr/>
          <a:lstStyle/>
          <a:p>
            <a:pPr algn="ctr"/>
            <a:br>
              <a:rPr lang="en-US" altLang="en-US" sz="3200" dirty="0">
                <a:latin typeface="Lucida Calligraphy" panose="03010101010101010101" pitchFamily="66" charset="0"/>
                <a:ea typeface="ＭＳ Ｐゴシック" panose="020B0600070205080204" pitchFamily="34" charset="-128"/>
                <a:cs typeface="Apple Chancery" pitchFamily="66" charset="-79"/>
              </a:rPr>
            </a:br>
            <a:r>
              <a:rPr lang="en-US" altLang="en-US" sz="3200" dirty="0">
                <a:solidFill>
                  <a:schemeClr val="tx1"/>
                </a:solidFill>
                <a:latin typeface="Lucida Calligraphy" panose="03010101010101010101" pitchFamily="66" charset="0"/>
                <a:ea typeface="ＭＳ Ｐゴシック" panose="020B0600070205080204" pitchFamily="34" charset="-128"/>
                <a:cs typeface="Apple Chancery" pitchFamily="66" charset="-79"/>
              </a:rPr>
              <a:t>Siobhan McNiff</a:t>
            </a:r>
          </a:p>
        </p:txBody>
      </p:sp>
    </p:spTree>
    <p:extLst>
      <p:ext uri="{BB962C8B-B14F-4D97-AF65-F5344CB8AC3E}">
        <p14:creationId xmlns:p14="http://schemas.microsoft.com/office/powerpoint/2010/main" val="38217484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599746254"/>
              </p:ext>
            </p:extLst>
          </p:nvPr>
        </p:nvGraphicFramePr>
        <p:xfrm>
          <a:off x="0" y="116632"/>
          <a:ext cx="9144000" cy="6900054"/>
        </p:xfrm>
        <a:graphic>
          <a:graphicData uri="http://schemas.openxmlformats.org/drawingml/2006/table">
            <a:tbl>
              <a:tblPr firstRow="1" firstCol="1" bandRow="1">
                <a:tableStyleId>{08FB837D-C827-4EFA-A057-4D05807E0F7C}</a:tableStyleId>
              </a:tblPr>
              <a:tblGrid>
                <a:gridCol w="1671523">
                  <a:extLst>
                    <a:ext uri="{9D8B030D-6E8A-4147-A177-3AD203B41FA5}">
                      <a16:colId xmlns:a16="http://schemas.microsoft.com/office/drawing/2014/main" val="20000"/>
                    </a:ext>
                  </a:extLst>
                </a:gridCol>
                <a:gridCol w="1386232">
                  <a:extLst>
                    <a:ext uri="{9D8B030D-6E8A-4147-A177-3AD203B41FA5}">
                      <a16:colId xmlns:a16="http://schemas.microsoft.com/office/drawing/2014/main" val="20001"/>
                    </a:ext>
                  </a:extLst>
                </a:gridCol>
                <a:gridCol w="1474012">
                  <a:extLst>
                    <a:ext uri="{9D8B030D-6E8A-4147-A177-3AD203B41FA5}">
                      <a16:colId xmlns:a16="http://schemas.microsoft.com/office/drawing/2014/main" val="20002"/>
                    </a:ext>
                  </a:extLst>
                </a:gridCol>
                <a:gridCol w="1474012">
                  <a:extLst>
                    <a:ext uri="{9D8B030D-6E8A-4147-A177-3AD203B41FA5}">
                      <a16:colId xmlns:a16="http://schemas.microsoft.com/office/drawing/2014/main" val="20003"/>
                    </a:ext>
                  </a:extLst>
                </a:gridCol>
                <a:gridCol w="1474012">
                  <a:extLst>
                    <a:ext uri="{9D8B030D-6E8A-4147-A177-3AD203B41FA5}">
                      <a16:colId xmlns:a16="http://schemas.microsoft.com/office/drawing/2014/main" val="20004"/>
                    </a:ext>
                  </a:extLst>
                </a:gridCol>
                <a:gridCol w="1664209">
                  <a:extLst>
                    <a:ext uri="{9D8B030D-6E8A-4147-A177-3AD203B41FA5}">
                      <a16:colId xmlns:a16="http://schemas.microsoft.com/office/drawing/2014/main" val="20005"/>
                    </a:ext>
                  </a:extLst>
                </a:gridCol>
              </a:tblGrid>
              <a:tr h="960672">
                <a:tc gridSpan="6">
                  <a:txBody>
                    <a:bodyPr/>
                    <a:lstStyle/>
                    <a:p>
                      <a:pPr algn="ctr">
                        <a:lnSpc>
                          <a:spcPct val="115000"/>
                        </a:lnSpc>
                        <a:spcAft>
                          <a:spcPts val="0"/>
                        </a:spcAft>
                      </a:pPr>
                      <a:r>
                        <a:rPr lang="en-GB" sz="2000" dirty="0">
                          <a:effectLst/>
                        </a:rPr>
                        <a:t> </a:t>
                      </a:r>
                    </a:p>
                    <a:p>
                      <a:pPr algn="ctr">
                        <a:lnSpc>
                          <a:spcPct val="115000"/>
                        </a:lnSpc>
                        <a:spcAft>
                          <a:spcPts val="0"/>
                        </a:spcAft>
                      </a:pPr>
                      <a:r>
                        <a:rPr lang="en-GB" sz="2000" dirty="0">
                          <a:effectLst/>
                        </a:rPr>
                        <a:t>Business Report </a:t>
                      </a:r>
                      <a:r>
                        <a:rPr lang="en-GB" sz="2000" dirty="0">
                          <a:solidFill>
                            <a:schemeClr val="tx1"/>
                          </a:solidFill>
                          <a:effectLst/>
                        </a:rPr>
                        <a:t>Marking Criteria </a:t>
                      </a:r>
                      <a:r>
                        <a:rPr lang="en-GB" sz="2000" dirty="0">
                          <a:effectLst/>
                        </a:rPr>
                        <a:t>Rubric </a:t>
                      </a:r>
                    </a:p>
                    <a:p>
                      <a:pPr algn="ctr">
                        <a:lnSpc>
                          <a:spcPct val="115000"/>
                        </a:lnSpc>
                        <a:spcAft>
                          <a:spcPts val="0"/>
                        </a:spcAft>
                      </a:pPr>
                      <a:r>
                        <a:rPr lang="en-GB" sz="900" dirty="0">
                          <a:effectLst/>
                        </a:rPr>
                        <a:t> </a:t>
                      </a:r>
                      <a:endParaRPr lang="en-GB" sz="1000" dirty="0">
                        <a:effectLst/>
                        <a:latin typeface="Calibri" panose="020F0502020204030204" pitchFamily="34" charset="0"/>
                        <a:ea typeface="SimSun" panose="02010600030101010101" pitchFamily="2" charset="-122"/>
                        <a:cs typeface="Times New Roman" panose="02020603050405020304" pitchFamily="18" charset="0"/>
                      </a:endParaRPr>
                    </a:p>
                  </a:txBody>
                  <a:tcPr marL="58067" marR="58067" marT="0" marB="0" anchor="ct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0"/>
                  </a:ext>
                </a:extLst>
              </a:tr>
              <a:tr h="485403">
                <a:tc>
                  <a:txBody>
                    <a:bodyPr/>
                    <a:lstStyle/>
                    <a:p>
                      <a:pPr>
                        <a:lnSpc>
                          <a:spcPct val="115000"/>
                        </a:lnSpc>
                        <a:spcAft>
                          <a:spcPts val="0"/>
                        </a:spcAft>
                      </a:pPr>
                      <a:r>
                        <a:rPr lang="en-GB" sz="1200" dirty="0">
                          <a:effectLst/>
                        </a:rPr>
                        <a:t>Section/ criteria</a:t>
                      </a:r>
                      <a:endParaRPr lang="en-GB"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58067" marR="58067" marT="0" marB="0"/>
                </a:tc>
                <a:tc>
                  <a:txBody>
                    <a:bodyPr/>
                    <a:lstStyle/>
                    <a:p>
                      <a:pPr algn="ctr">
                        <a:lnSpc>
                          <a:spcPct val="115000"/>
                        </a:lnSpc>
                        <a:spcAft>
                          <a:spcPts val="0"/>
                        </a:spcAft>
                      </a:pPr>
                      <a:r>
                        <a:rPr lang="en-GB" sz="1200" dirty="0">
                          <a:effectLst/>
                        </a:rPr>
                        <a:t>1-4</a:t>
                      </a:r>
                    </a:p>
                    <a:p>
                      <a:pPr algn="ctr">
                        <a:lnSpc>
                          <a:spcPct val="115000"/>
                        </a:lnSpc>
                        <a:spcAft>
                          <a:spcPts val="0"/>
                        </a:spcAft>
                      </a:pPr>
                      <a:r>
                        <a:rPr lang="en-GB" sz="1200" dirty="0">
                          <a:effectLst/>
                        </a:rPr>
                        <a:t>(70-100%)</a:t>
                      </a:r>
                      <a:endParaRPr lang="en-GB"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58067" marR="58067" marT="0" marB="0"/>
                </a:tc>
                <a:tc>
                  <a:txBody>
                    <a:bodyPr/>
                    <a:lstStyle/>
                    <a:p>
                      <a:pPr algn="ctr">
                        <a:lnSpc>
                          <a:spcPct val="115000"/>
                        </a:lnSpc>
                        <a:spcAft>
                          <a:spcPts val="0"/>
                        </a:spcAft>
                      </a:pPr>
                      <a:r>
                        <a:rPr lang="en-GB" sz="1200" dirty="0">
                          <a:effectLst/>
                        </a:rPr>
                        <a:t>5-8</a:t>
                      </a:r>
                    </a:p>
                    <a:p>
                      <a:pPr algn="ctr">
                        <a:lnSpc>
                          <a:spcPct val="115000"/>
                        </a:lnSpc>
                        <a:spcAft>
                          <a:spcPts val="0"/>
                        </a:spcAft>
                      </a:pPr>
                      <a:r>
                        <a:rPr lang="en-GB" sz="1200" dirty="0">
                          <a:effectLst/>
                        </a:rPr>
                        <a:t>(60-69%)</a:t>
                      </a:r>
                      <a:endParaRPr lang="en-GB"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58067" marR="58067" marT="0" marB="0"/>
                </a:tc>
                <a:tc>
                  <a:txBody>
                    <a:bodyPr/>
                    <a:lstStyle/>
                    <a:p>
                      <a:pPr algn="ctr">
                        <a:lnSpc>
                          <a:spcPct val="115000"/>
                        </a:lnSpc>
                        <a:spcAft>
                          <a:spcPts val="0"/>
                        </a:spcAft>
                      </a:pPr>
                      <a:r>
                        <a:rPr lang="en-GB" sz="1200">
                          <a:effectLst/>
                        </a:rPr>
                        <a:t>9-12</a:t>
                      </a:r>
                    </a:p>
                    <a:p>
                      <a:pPr algn="ctr">
                        <a:lnSpc>
                          <a:spcPct val="115000"/>
                        </a:lnSpc>
                        <a:spcAft>
                          <a:spcPts val="0"/>
                        </a:spcAft>
                      </a:pPr>
                      <a:r>
                        <a:rPr lang="en-GB" sz="1200">
                          <a:effectLst/>
                        </a:rPr>
                        <a:t>(50-59%)</a:t>
                      </a:r>
                      <a:endParaRPr lang="en-GB" sz="1200">
                        <a:effectLst/>
                        <a:latin typeface="Calibri" panose="020F0502020204030204" pitchFamily="34" charset="0"/>
                        <a:ea typeface="SimSun" panose="02010600030101010101" pitchFamily="2" charset="-122"/>
                        <a:cs typeface="Times New Roman" panose="02020603050405020304" pitchFamily="18" charset="0"/>
                      </a:endParaRPr>
                    </a:p>
                  </a:txBody>
                  <a:tcPr marL="58067" marR="58067" marT="0" marB="0"/>
                </a:tc>
                <a:tc>
                  <a:txBody>
                    <a:bodyPr/>
                    <a:lstStyle/>
                    <a:p>
                      <a:pPr algn="ctr">
                        <a:lnSpc>
                          <a:spcPct val="115000"/>
                        </a:lnSpc>
                        <a:spcAft>
                          <a:spcPts val="0"/>
                        </a:spcAft>
                      </a:pPr>
                      <a:r>
                        <a:rPr lang="en-GB" sz="1200">
                          <a:effectLst/>
                        </a:rPr>
                        <a:t>13-16</a:t>
                      </a:r>
                    </a:p>
                    <a:p>
                      <a:pPr algn="ctr">
                        <a:lnSpc>
                          <a:spcPct val="115000"/>
                        </a:lnSpc>
                        <a:spcAft>
                          <a:spcPts val="0"/>
                        </a:spcAft>
                      </a:pPr>
                      <a:r>
                        <a:rPr lang="en-GB" sz="1200">
                          <a:effectLst/>
                        </a:rPr>
                        <a:t>(40-49%)</a:t>
                      </a:r>
                      <a:endParaRPr lang="en-GB" sz="1200">
                        <a:effectLst/>
                        <a:latin typeface="Calibri" panose="020F0502020204030204" pitchFamily="34" charset="0"/>
                        <a:ea typeface="SimSun" panose="02010600030101010101" pitchFamily="2" charset="-122"/>
                        <a:cs typeface="Times New Roman" panose="02020603050405020304" pitchFamily="18" charset="0"/>
                      </a:endParaRPr>
                    </a:p>
                  </a:txBody>
                  <a:tcPr marL="58067" marR="58067" marT="0" marB="0"/>
                </a:tc>
                <a:tc>
                  <a:txBody>
                    <a:bodyPr/>
                    <a:lstStyle/>
                    <a:p>
                      <a:pPr algn="ctr">
                        <a:lnSpc>
                          <a:spcPct val="115000"/>
                        </a:lnSpc>
                        <a:spcAft>
                          <a:spcPts val="0"/>
                        </a:spcAft>
                      </a:pPr>
                      <a:r>
                        <a:rPr lang="en-GB" sz="1200">
                          <a:effectLst/>
                        </a:rPr>
                        <a:t>17-20</a:t>
                      </a:r>
                    </a:p>
                    <a:p>
                      <a:pPr algn="ctr">
                        <a:lnSpc>
                          <a:spcPct val="115000"/>
                        </a:lnSpc>
                        <a:spcAft>
                          <a:spcPts val="0"/>
                        </a:spcAft>
                      </a:pPr>
                      <a:r>
                        <a:rPr lang="en-GB" sz="1200">
                          <a:effectLst/>
                        </a:rPr>
                        <a:t>(0-39%)</a:t>
                      </a:r>
                      <a:endParaRPr lang="en-GB" sz="1200">
                        <a:effectLst/>
                        <a:latin typeface="Calibri" panose="020F0502020204030204" pitchFamily="34" charset="0"/>
                        <a:ea typeface="SimSun" panose="02010600030101010101" pitchFamily="2" charset="-122"/>
                        <a:cs typeface="Times New Roman" panose="02020603050405020304" pitchFamily="18" charset="0"/>
                      </a:endParaRPr>
                    </a:p>
                  </a:txBody>
                  <a:tcPr marL="58067" marR="58067" marT="0" marB="0"/>
                </a:tc>
                <a:extLst>
                  <a:ext uri="{0D108BD9-81ED-4DB2-BD59-A6C34878D82A}">
                    <a16:rowId xmlns:a16="http://schemas.microsoft.com/office/drawing/2014/main" val="10001"/>
                  </a:ext>
                </a:extLst>
              </a:tr>
              <a:tr h="882549">
                <a:tc>
                  <a:txBody>
                    <a:bodyPr/>
                    <a:lstStyle/>
                    <a:p>
                      <a:pPr>
                        <a:lnSpc>
                          <a:spcPct val="115000"/>
                        </a:lnSpc>
                        <a:spcAft>
                          <a:spcPts val="0"/>
                        </a:spcAft>
                      </a:pPr>
                      <a:r>
                        <a:rPr lang="en-GB" sz="1200" dirty="0">
                          <a:effectLst/>
                        </a:rPr>
                        <a:t>Introduction: A clear rationale for the topic choice</a:t>
                      </a:r>
                      <a:endParaRPr lang="en-GB"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58067" marR="58067" marT="0" marB="0"/>
                </a:tc>
                <a:tc>
                  <a:txBody>
                    <a:bodyPr/>
                    <a:lstStyle/>
                    <a:p>
                      <a:pPr>
                        <a:lnSpc>
                          <a:spcPct val="115000"/>
                        </a:lnSpc>
                        <a:spcAft>
                          <a:spcPts val="0"/>
                        </a:spcAft>
                      </a:pPr>
                      <a:r>
                        <a:rPr lang="en-GB" sz="1200">
                          <a:effectLst/>
                        </a:rPr>
                        <a:t>Outstanding discussion and justification of topic selected</a:t>
                      </a:r>
                      <a:endParaRPr lang="en-GB" sz="1200">
                        <a:effectLst/>
                        <a:latin typeface="Calibri" panose="020F0502020204030204" pitchFamily="34" charset="0"/>
                        <a:ea typeface="SimSun" panose="02010600030101010101" pitchFamily="2" charset="-122"/>
                        <a:cs typeface="Times New Roman" panose="02020603050405020304" pitchFamily="18" charset="0"/>
                      </a:endParaRPr>
                    </a:p>
                  </a:txBody>
                  <a:tcPr marL="58067" marR="58067" marT="0" marB="0"/>
                </a:tc>
                <a:tc>
                  <a:txBody>
                    <a:bodyPr/>
                    <a:lstStyle/>
                    <a:p>
                      <a:pPr>
                        <a:lnSpc>
                          <a:spcPct val="115000"/>
                        </a:lnSpc>
                        <a:spcAft>
                          <a:spcPts val="0"/>
                        </a:spcAft>
                      </a:pPr>
                      <a:r>
                        <a:rPr lang="en-GB" sz="1200">
                          <a:effectLst/>
                        </a:rPr>
                        <a:t>Thorough discussion and justification of topic selected</a:t>
                      </a:r>
                      <a:endParaRPr lang="en-GB" sz="1200">
                        <a:effectLst/>
                        <a:latin typeface="Calibri" panose="020F0502020204030204" pitchFamily="34" charset="0"/>
                        <a:ea typeface="SimSun" panose="02010600030101010101" pitchFamily="2" charset="-122"/>
                        <a:cs typeface="Times New Roman" panose="02020603050405020304" pitchFamily="18" charset="0"/>
                      </a:endParaRPr>
                    </a:p>
                  </a:txBody>
                  <a:tcPr marL="58067" marR="58067" marT="0" marB="0"/>
                </a:tc>
                <a:tc>
                  <a:txBody>
                    <a:bodyPr/>
                    <a:lstStyle/>
                    <a:p>
                      <a:pPr>
                        <a:lnSpc>
                          <a:spcPct val="115000"/>
                        </a:lnSpc>
                        <a:spcAft>
                          <a:spcPts val="0"/>
                        </a:spcAft>
                      </a:pPr>
                      <a:r>
                        <a:rPr lang="en-GB" sz="1200" dirty="0">
                          <a:effectLst/>
                        </a:rPr>
                        <a:t>Evidence of some discussion and justification of topic selected</a:t>
                      </a:r>
                      <a:endParaRPr lang="en-GB"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58067" marR="58067" marT="0" marB="0"/>
                </a:tc>
                <a:tc>
                  <a:txBody>
                    <a:bodyPr/>
                    <a:lstStyle/>
                    <a:p>
                      <a:pPr>
                        <a:lnSpc>
                          <a:spcPct val="115000"/>
                        </a:lnSpc>
                        <a:spcAft>
                          <a:spcPts val="0"/>
                        </a:spcAft>
                      </a:pPr>
                      <a:r>
                        <a:rPr lang="en-GB" sz="1200" dirty="0">
                          <a:effectLst/>
                        </a:rPr>
                        <a:t>Adequate discussion and justification of topic selected</a:t>
                      </a:r>
                      <a:endParaRPr lang="en-GB"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58067" marR="58067" marT="0" marB="0"/>
                </a:tc>
                <a:tc>
                  <a:txBody>
                    <a:bodyPr/>
                    <a:lstStyle/>
                    <a:p>
                      <a:pPr>
                        <a:lnSpc>
                          <a:spcPct val="115000"/>
                        </a:lnSpc>
                        <a:spcAft>
                          <a:spcPts val="0"/>
                        </a:spcAft>
                      </a:pPr>
                      <a:r>
                        <a:rPr lang="en-GB" sz="1200">
                          <a:effectLst/>
                        </a:rPr>
                        <a:t>Discussion and justification of topic selected is inadequate</a:t>
                      </a:r>
                      <a:endParaRPr lang="en-GB" sz="1200">
                        <a:effectLst/>
                        <a:latin typeface="Calibri" panose="020F0502020204030204" pitchFamily="34" charset="0"/>
                        <a:ea typeface="SimSun" panose="02010600030101010101" pitchFamily="2" charset="-122"/>
                        <a:cs typeface="Times New Roman" panose="02020603050405020304" pitchFamily="18" charset="0"/>
                      </a:endParaRPr>
                    </a:p>
                  </a:txBody>
                  <a:tcPr marL="58067" marR="58067" marT="0" marB="0"/>
                </a:tc>
                <a:extLst>
                  <a:ext uri="{0D108BD9-81ED-4DB2-BD59-A6C34878D82A}">
                    <a16:rowId xmlns:a16="http://schemas.microsoft.com/office/drawing/2014/main" val="10002"/>
                  </a:ext>
                </a:extLst>
              </a:tr>
              <a:tr h="1103186">
                <a:tc>
                  <a:txBody>
                    <a:bodyPr/>
                    <a:lstStyle/>
                    <a:p>
                      <a:pPr>
                        <a:lnSpc>
                          <a:spcPct val="115000"/>
                        </a:lnSpc>
                        <a:spcAft>
                          <a:spcPts val="0"/>
                        </a:spcAft>
                      </a:pPr>
                      <a:r>
                        <a:rPr lang="en-GB" sz="1200" dirty="0">
                          <a:effectLst/>
                        </a:rPr>
                        <a:t>Discussion: Content: relevant and informative, applying depth of knowledge and understanding</a:t>
                      </a:r>
                      <a:endParaRPr lang="en-GB"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58067" marR="58067" marT="0" marB="0"/>
                </a:tc>
                <a:tc>
                  <a:txBody>
                    <a:bodyPr/>
                    <a:lstStyle/>
                    <a:p>
                      <a:pPr>
                        <a:lnSpc>
                          <a:spcPct val="115000"/>
                        </a:lnSpc>
                        <a:spcAft>
                          <a:spcPts val="0"/>
                        </a:spcAft>
                      </a:pPr>
                      <a:r>
                        <a:rPr lang="en-GB" sz="1200">
                          <a:effectLst/>
                        </a:rPr>
                        <a:t>Excellent and well-informed understanding of theories and concepts involved</a:t>
                      </a:r>
                      <a:endParaRPr lang="en-GB" sz="1200">
                        <a:effectLst/>
                        <a:latin typeface="Calibri" panose="020F0502020204030204" pitchFamily="34" charset="0"/>
                        <a:ea typeface="SimSun" panose="02010600030101010101" pitchFamily="2" charset="-122"/>
                        <a:cs typeface="Times New Roman" panose="02020603050405020304" pitchFamily="18" charset="0"/>
                      </a:endParaRPr>
                    </a:p>
                  </a:txBody>
                  <a:tcPr marL="58067" marR="58067" marT="0" marB="0"/>
                </a:tc>
                <a:tc>
                  <a:txBody>
                    <a:bodyPr/>
                    <a:lstStyle/>
                    <a:p>
                      <a:pPr>
                        <a:lnSpc>
                          <a:spcPct val="115000"/>
                        </a:lnSpc>
                        <a:spcAft>
                          <a:spcPts val="0"/>
                        </a:spcAft>
                      </a:pPr>
                      <a:r>
                        <a:rPr lang="en-GB" sz="1200" dirty="0">
                          <a:effectLst/>
                        </a:rPr>
                        <a:t>Good understanding of theories and concepts involved</a:t>
                      </a:r>
                      <a:endParaRPr lang="en-GB"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58067" marR="58067" marT="0" marB="0"/>
                </a:tc>
                <a:tc>
                  <a:txBody>
                    <a:bodyPr/>
                    <a:lstStyle/>
                    <a:p>
                      <a:pPr>
                        <a:lnSpc>
                          <a:spcPct val="115000"/>
                        </a:lnSpc>
                        <a:spcAft>
                          <a:spcPts val="0"/>
                        </a:spcAft>
                      </a:pPr>
                      <a:r>
                        <a:rPr lang="en-GB" sz="1200">
                          <a:effectLst/>
                        </a:rPr>
                        <a:t>Demonstrates satisfactory knowledge and understanding theories and concepts</a:t>
                      </a:r>
                      <a:endParaRPr lang="en-GB" sz="1200">
                        <a:effectLst/>
                        <a:latin typeface="Calibri" panose="020F0502020204030204" pitchFamily="34" charset="0"/>
                        <a:ea typeface="SimSun" panose="02010600030101010101" pitchFamily="2" charset="-122"/>
                        <a:cs typeface="Times New Roman" panose="02020603050405020304" pitchFamily="18" charset="0"/>
                      </a:endParaRPr>
                    </a:p>
                  </a:txBody>
                  <a:tcPr marL="58067" marR="58067" marT="0" marB="0"/>
                </a:tc>
                <a:tc>
                  <a:txBody>
                    <a:bodyPr/>
                    <a:lstStyle/>
                    <a:p>
                      <a:pPr>
                        <a:lnSpc>
                          <a:spcPct val="115000"/>
                        </a:lnSpc>
                        <a:spcAft>
                          <a:spcPts val="0"/>
                        </a:spcAft>
                      </a:pPr>
                      <a:r>
                        <a:rPr lang="en-GB" sz="1200" dirty="0">
                          <a:effectLst/>
                        </a:rPr>
                        <a:t>Adequate content; limited depth of knowledge and understanding shown</a:t>
                      </a:r>
                      <a:endParaRPr lang="en-GB"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58067" marR="58067" marT="0" marB="0"/>
                </a:tc>
                <a:tc>
                  <a:txBody>
                    <a:bodyPr/>
                    <a:lstStyle/>
                    <a:p>
                      <a:pPr>
                        <a:lnSpc>
                          <a:spcPct val="115000"/>
                        </a:lnSpc>
                        <a:spcAft>
                          <a:spcPts val="0"/>
                        </a:spcAft>
                      </a:pPr>
                      <a:r>
                        <a:rPr lang="en-GB" sz="1200">
                          <a:effectLst/>
                        </a:rPr>
                        <a:t>Inadequate content; limited depth of knowledge and understanding shown</a:t>
                      </a:r>
                      <a:endParaRPr lang="en-GB" sz="1200">
                        <a:effectLst/>
                        <a:latin typeface="Calibri" panose="020F0502020204030204" pitchFamily="34" charset="0"/>
                        <a:ea typeface="SimSun" panose="02010600030101010101" pitchFamily="2" charset="-122"/>
                        <a:cs typeface="Times New Roman" panose="02020603050405020304" pitchFamily="18" charset="0"/>
                      </a:endParaRPr>
                    </a:p>
                  </a:txBody>
                  <a:tcPr marL="58067" marR="58067" marT="0" marB="0"/>
                </a:tc>
                <a:extLst>
                  <a:ext uri="{0D108BD9-81ED-4DB2-BD59-A6C34878D82A}">
                    <a16:rowId xmlns:a16="http://schemas.microsoft.com/office/drawing/2014/main" val="10003"/>
                  </a:ext>
                </a:extLst>
              </a:tr>
              <a:tr h="1103186">
                <a:tc>
                  <a:txBody>
                    <a:bodyPr/>
                    <a:lstStyle/>
                    <a:p>
                      <a:pPr>
                        <a:lnSpc>
                          <a:spcPct val="115000"/>
                        </a:lnSpc>
                        <a:spcAft>
                          <a:spcPts val="0"/>
                        </a:spcAft>
                      </a:pPr>
                      <a:r>
                        <a:rPr lang="en-GB" sz="1200" dirty="0">
                          <a:effectLst/>
                        </a:rPr>
                        <a:t>Conclusion: Clear conclusions from the literature</a:t>
                      </a:r>
                      <a:endParaRPr lang="en-GB"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58067" marR="58067" marT="0" marB="0"/>
                </a:tc>
                <a:tc>
                  <a:txBody>
                    <a:bodyPr/>
                    <a:lstStyle/>
                    <a:p>
                      <a:pPr>
                        <a:lnSpc>
                          <a:spcPct val="115000"/>
                        </a:lnSpc>
                        <a:spcAft>
                          <a:spcPts val="0"/>
                        </a:spcAft>
                      </a:pPr>
                      <a:r>
                        <a:rPr lang="en-GB" sz="1200">
                          <a:effectLst/>
                        </a:rPr>
                        <a:t>Tightly structured, logical and draws coherent conclusions to the topics covered</a:t>
                      </a:r>
                      <a:endParaRPr lang="en-GB" sz="1200">
                        <a:effectLst/>
                        <a:latin typeface="Calibri" panose="020F0502020204030204" pitchFamily="34" charset="0"/>
                        <a:ea typeface="SimSun" panose="02010600030101010101" pitchFamily="2" charset="-122"/>
                        <a:cs typeface="Times New Roman" panose="02020603050405020304" pitchFamily="18" charset="0"/>
                      </a:endParaRPr>
                    </a:p>
                  </a:txBody>
                  <a:tcPr marL="58067" marR="58067" marT="0" marB="0"/>
                </a:tc>
                <a:tc>
                  <a:txBody>
                    <a:bodyPr/>
                    <a:lstStyle/>
                    <a:p>
                      <a:pPr>
                        <a:lnSpc>
                          <a:spcPct val="115000"/>
                        </a:lnSpc>
                        <a:spcAft>
                          <a:spcPts val="0"/>
                        </a:spcAft>
                      </a:pPr>
                      <a:r>
                        <a:rPr lang="en-GB" sz="1200">
                          <a:effectLst/>
                        </a:rPr>
                        <a:t>Undertakes a systematic analysis of the issues and draws coherent conclusions to the topics covered</a:t>
                      </a:r>
                      <a:endParaRPr lang="en-GB" sz="1200">
                        <a:effectLst/>
                        <a:latin typeface="Calibri" panose="020F0502020204030204" pitchFamily="34" charset="0"/>
                        <a:ea typeface="SimSun" panose="02010600030101010101" pitchFamily="2" charset="-122"/>
                        <a:cs typeface="Times New Roman" panose="02020603050405020304" pitchFamily="18" charset="0"/>
                      </a:endParaRPr>
                    </a:p>
                  </a:txBody>
                  <a:tcPr marL="58067" marR="58067" marT="0" marB="0"/>
                </a:tc>
                <a:tc>
                  <a:txBody>
                    <a:bodyPr/>
                    <a:lstStyle/>
                    <a:p>
                      <a:pPr>
                        <a:lnSpc>
                          <a:spcPct val="115000"/>
                        </a:lnSpc>
                        <a:spcAft>
                          <a:spcPts val="0"/>
                        </a:spcAft>
                      </a:pPr>
                      <a:r>
                        <a:rPr lang="en-GB" sz="1200">
                          <a:effectLst/>
                        </a:rPr>
                        <a:t>Sound conclusions to the topics covered</a:t>
                      </a:r>
                      <a:endParaRPr lang="en-GB" sz="1200">
                        <a:effectLst/>
                        <a:latin typeface="Calibri" panose="020F0502020204030204" pitchFamily="34" charset="0"/>
                        <a:ea typeface="SimSun" panose="02010600030101010101" pitchFamily="2" charset="-122"/>
                        <a:cs typeface="Times New Roman" panose="02020603050405020304" pitchFamily="18" charset="0"/>
                      </a:endParaRPr>
                    </a:p>
                  </a:txBody>
                  <a:tcPr marL="58067" marR="58067" marT="0" marB="0"/>
                </a:tc>
                <a:tc>
                  <a:txBody>
                    <a:bodyPr/>
                    <a:lstStyle/>
                    <a:p>
                      <a:pPr>
                        <a:lnSpc>
                          <a:spcPct val="115000"/>
                        </a:lnSpc>
                        <a:spcAft>
                          <a:spcPts val="0"/>
                        </a:spcAft>
                      </a:pPr>
                      <a:r>
                        <a:rPr lang="en-GB" sz="1200" dirty="0">
                          <a:effectLst/>
                        </a:rPr>
                        <a:t>Adequate conclusions to the topics covered</a:t>
                      </a:r>
                      <a:endParaRPr lang="en-GB"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58067" marR="58067" marT="0" marB="0"/>
                </a:tc>
                <a:tc>
                  <a:txBody>
                    <a:bodyPr/>
                    <a:lstStyle/>
                    <a:p>
                      <a:pPr>
                        <a:lnSpc>
                          <a:spcPct val="115000"/>
                        </a:lnSpc>
                        <a:spcAft>
                          <a:spcPts val="0"/>
                        </a:spcAft>
                      </a:pPr>
                      <a:r>
                        <a:rPr lang="en-GB" sz="1200" dirty="0">
                          <a:effectLst/>
                        </a:rPr>
                        <a:t>Inadequate conclusions to the topics covered</a:t>
                      </a:r>
                      <a:endParaRPr lang="en-GB"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58067" marR="58067" marT="0" marB="0"/>
                </a:tc>
                <a:extLst>
                  <a:ext uri="{0D108BD9-81ED-4DB2-BD59-A6C34878D82A}">
                    <a16:rowId xmlns:a16="http://schemas.microsoft.com/office/drawing/2014/main" val="10004"/>
                  </a:ext>
                </a:extLst>
              </a:tr>
              <a:tr h="882549">
                <a:tc>
                  <a:txBody>
                    <a:bodyPr/>
                    <a:lstStyle/>
                    <a:p>
                      <a:pPr>
                        <a:lnSpc>
                          <a:spcPct val="115000"/>
                        </a:lnSpc>
                        <a:spcAft>
                          <a:spcPts val="0"/>
                        </a:spcAft>
                      </a:pPr>
                      <a:r>
                        <a:rPr lang="en-GB" sz="1200" dirty="0">
                          <a:effectLst/>
                        </a:rPr>
                        <a:t>References: Reference to sources including directions for further study</a:t>
                      </a:r>
                      <a:endParaRPr lang="en-GB"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58067" marR="58067" marT="0" marB="0"/>
                </a:tc>
                <a:tc>
                  <a:txBody>
                    <a:bodyPr/>
                    <a:lstStyle/>
                    <a:p>
                      <a:pPr>
                        <a:lnSpc>
                          <a:spcPct val="115000"/>
                        </a:lnSpc>
                        <a:spcAft>
                          <a:spcPts val="0"/>
                        </a:spcAft>
                      </a:pPr>
                      <a:r>
                        <a:rPr lang="en-GB" sz="1200">
                          <a:effectLst/>
                        </a:rPr>
                        <a:t>Broad and relevant readings examined and used selectively in the work</a:t>
                      </a:r>
                      <a:endParaRPr lang="en-GB" sz="1200">
                        <a:effectLst/>
                        <a:latin typeface="Calibri" panose="020F0502020204030204" pitchFamily="34" charset="0"/>
                        <a:ea typeface="SimSun" panose="02010600030101010101" pitchFamily="2" charset="-122"/>
                        <a:cs typeface="Times New Roman" panose="02020603050405020304" pitchFamily="18" charset="0"/>
                      </a:endParaRPr>
                    </a:p>
                  </a:txBody>
                  <a:tcPr marL="58067" marR="58067" marT="0" marB="0"/>
                </a:tc>
                <a:tc>
                  <a:txBody>
                    <a:bodyPr/>
                    <a:lstStyle/>
                    <a:p>
                      <a:pPr>
                        <a:lnSpc>
                          <a:spcPct val="115000"/>
                        </a:lnSpc>
                        <a:spcAft>
                          <a:spcPts val="0"/>
                        </a:spcAft>
                      </a:pPr>
                      <a:r>
                        <a:rPr lang="en-GB" sz="1200">
                          <a:effectLst/>
                        </a:rPr>
                        <a:t>Good range of appropriate references used during the review</a:t>
                      </a:r>
                      <a:endParaRPr lang="en-GB" sz="1200">
                        <a:effectLst/>
                        <a:latin typeface="Calibri" panose="020F0502020204030204" pitchFamily="34" charset="0"/>
                        <a:ea typeface="SimSun" panose="02010600030101010101" pitchFamily="2" charset="-122"/>
                        <a:cs typeface="Times New Roman" panose="02020603050405020304" pitchFamily="18" charset="0"/>
                      </a:endParaRPr>
                    </a:p>
                  </a:txBody>
                  <a:tcPr marL="58067" marR="58067" marT="0" marB="0"/>
                </a:tc>
                <a:tc>
                  <a:txBody>
                    <a:bodyPr/>
                    <a:lstStyle/>
                    <a:p>
                      <a:pPr>
                        <a:lnSpc>
                          <a:spcPct val="115000"/>
                        </a:lnSpc>
                        <a:spcAft>
                          <a:spcPts val="0"/>
                        </a:spcAft>
                      </a:pPr>
                      <a:r>
                        <a:rPr lang="en-GB" sz="1200">
                          <a:effectLst/>
                        </a:rPr>
                        <a:t>Conventional references and readings used within the review</a:t>
                      </a:r>
                      <a:endParaRPr lang="en-GB" sz="1200">
                        <a:effectLst/>
                        <a:latin typeface="Calibri" panose="020F0502020204030204" pitchFamily="34" charset="0"/>
                        <a:ea typeface="SimSun" panose="02010600030101010101" pitchFamily="2" charset="-122"/>
                        <a:cs typeface="Times New Roman" panose="02020603050405020304" pitchFamily="18" charset="0"/>
                      </a:endParaRPr>
                    </a:p>
                  </a:txBody>
                  <a:tcPr marL="58067" marR="58067" marT="0" marB="0"/>
                </a:tc>
                <a:tc>
                  <a:txBody>
                    <a:bodyPr/>
                    <a:lstStyle/>
                    <a:p>
                      <a:pPr>
                        <a:lnSpc>
                          <a:spcPct val="115000"/>
                        </a:lnSpc>
                        <a:spcAft>
                          <a:spcPts val="0"/>
                        </a:spcAft>
                      </a:pPr>
                      <a:r>
                        <a:rPr lang="en-GB" sz="1200">
                          <a:effectLst/>
                        </a:rPr>
                        <a:t>Adequate but limited use of references during review</a:t>
                      </a:r>
                      <a:endParaRPr lang="en-GB" sz="1200">
                        <a:effectLst/>
                        <a:latin typeface="Calibri" panose="020F0502020204030204" pitchFamily="34" charset="0"/>
                        <a:ea typeface="SimSun" panose="02010600030101010101" pitchFamily="2" charset="-122"/>
                        <a:cs typeface="Times New Roman" panose="02020603050405020304" pitchFamily="18" charset="0"/>
                      </a:endParaRPr>
                    </a:p>
                  </a:txBody>
                  <a:tcPr marL="58067" marR="58067" marT="0" marB="0"/>
                </a:tc>
                <a:tc>
                  <a:txBody>
                    <a:bodyPr/>
                    <a:lstStyle/>
                    <a:p>
                      <a:pPr>
                        <a:lnSpc>
                          <a:spcPct val="115000"/>
                        </a:lnSpc>
                        <a:spcAft>
                          <a:spcPts val="0"/>
                        </a:spcAft>
                      </a:pPr>
                      <a:r>
                        <a:rPr lang="en-GB" sz="1200" dirty="0">
                          <a:effectLst/>
                        </a:rPr>
                        <a:t>Review relies on no or one reference; evidence of unexamined personal opinion</a:t>
                      </a:r>
                      <a:endParaRPr lang="en-GB"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58067" marR="58067" marT="0" marB="0"/>
                </a:tc>
                <a:extLst>
                  <a:ext uri="{0D108BD9-81ED-4DB2-BD59-A6C34878D82A}">
                    <a16:rowId xmlns:a16="http://schemas.microsoft.com/office/drawing/2014/main" val="10005"/>
                  </a:ext>
                </a:extLst>
              </a:tr>
              <a:tr h="1323823">
                <a:tc>
                  <a:txBody>
                    <a:bodyPr/>
                    <a:lstStyle/>
                    <a:p>
                      <a:pPr>
                        <a:lnSpc>
                          <a:spcPct val="115000"/>
                        </a:lnSpc>
                        <a:spcAft>
                          <a:spcPts val="0"/>
                        </a:spcAft>
                      </a:pPr>
                      <a:r>
                        <a:rPr lang="en-GB" sz="1200" dirty="0">
                          <a:effectLst/>
                        </a:rPr>
                        <a:t>Presentation:</a:t>
                      </a:r>
                    </a:p>
                    <a:p>
                      <a:pPr>
                        <a:lnSpc>
                          <a:spcPct val="115000"/>
                        </a:lnSpc>
                        <a:spcAft>
                          <a:spcPts val="0"/>
                        </a:spcAft>
                      </a:pPr>
                      <a:r>
                        <a:rPr lang="en-GB" sz="1200" dirty="0">
                          <a:effectLst/>
                        </a:rPr>
                        <a:t>Clearly presented with limited spelling and grammatical errors</a:t>
                      </a:r>
                      <a:endParaRPr lang="en-GB"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58067" marR="58067" marT="0" marB="0"/>
                </a:tc>
                <a:tc>
                  <a:txBody>
                    <a:bodyPr/>
                    <a:lstStyle/>
                    <a:p>
                      <a:pPr>
                        <a:lnSpc>
                          <a:spcPct val="115000"/>
                        </a:lnSpc>
                        <a:spcAft>
                          <a:spcPts val="0"/>
                        </a:spcAft>
                      </a:pPr>
                      <a:r>
                        <a:rPr lang="en-GB" sz="1200" dirty="0">
                          <a:effectLst/>
                        </a:rPr>
                        <a:t>Very well expressed and understanding of content with limited spelling or grammatical errors</a:t>
                      </a:r>
                      <a:endParaRPr lang="en-GB"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58067" marR="58067" marT="0" marB="0"/>
                </a:tc>
                <a:tc>
                  <a:txBody>
                    <a:bodyPr/>
                    <a:lstStyle/>
                    <a:p>
                      <a:pPr>
                        <a:lnSpc>
                          <a:spcPct val="115000"/>
                        </a:lnSpc>
                        <a:spcAft>
                          <a:spcPts val="0"/>
                        </a:spcAft>
                      </a:pPr>
                      <a:r>
                        <a:rPr lang="en-GB" sz="1200">
                          <a:effectLst/>
                        </a:rPr>
                        <a:t>Very well expressed; good understanding of content with some spelling and/ or grammatical errors</a:t>
                      </a:r>
                      <a:endParaRPr lang="en-GB" sz="1200">
                        <a:effectLst/>
                        <a:latin typeface="Calibri" panose="020F0502020204030204" pitchFamily="34" charset="0"/>
                        <a:ea typeface="SimSun" panose="02010600030101010101" pitchFamily="2" charset="-122"/>
                        <a:cs typeface="Times New Roman" panose="02020603050405020304" pitchFamily="18" charset="0"/>
                      </a:endParaRPr>
                    </a:p>
                  </a:txBody>
                  <a:tcPr marL="58067" marR="58067" marT="0" marB="0"/>
                </a:tc>
                <a:tc>
                  <a:txBody>
                    <a:bodyPr/>
                    <a:lstStyle/>
                    <a:p>
                      <a:pPr>
                        <a:lnSpc>
                          <a:spcPct val="115000"/>
                        </a:lnSpc>
                        <a:spcAft>
                          <a:spcPts val="0"/>
                        </a:spcAft>
                      </a:pPr>
                      <a:r>
                        <a:rPr lang="en-GB" sz="1200">
                          <a:effectLst/>
                        </a:rPr>
                        <a:t>Well expressed; understanding of content with several spelling and/ or grammatical errors</a:t>
                      </a:r>
                    </a:p>
                    <a:p>
                      <a:pPr>
                        <a:lnSpc>
                          <a:spcPct val="115000"/>
                        </a:lnSpc>
                        <a:spcAft>
                          <a:spcPts val="0"/>
                        </a:spcAft>
                      </a:pPr>
                      <a:r>
                        <a:rPr lang="en-GB" sz="1200">
                          <a:effectLst/>
                        </a:rPr>
                        <a:t> </a:t>
                      </a:r>
                      <a:endParaRPr lang="en-GB" sz="1200">
                        <a:effectLst/>
                        <a:latin typeface="Calibri" panose="020F0502020204030204" pitchFamily="34" charset="0"/>
                        <a:ea typeface="SimSun" panose="02010600030101010101" pitchFamily="2" charset="-122"/>
                        <a:cs typeface="Times New Roman" panose="02020603050405020304" pitchFamily="18" charset="0"/>
                      </a:endParaRPr>
                    </a:p>
                  </a:txBody>
                  <a:tcPr marL="58067" marR="58067" marT="0" marB="0"/>
                </a:tc>
                <a:tc>
                  <a:txBody>
                    <a:bodyPr/>
                    <a:lstStyle/>
                    <a:p>
                      <a:pPr>
                        <a:lnSpc>
                          <a:spcPct val="115000"/>
                        </a:lnSpc>
                        <a:spcAft>
                          <a:spcPts val="0"/>
                        </a:spcAft>
                      </a:pPr>
                      <a:r>
                        <a:rPr lang="en-GB" sz="1200">
                          <a:effectLst/>
                        </a:rPr>
                        <a:t>Unclear expression of information; little understanding of content; several spelling and grammatical errors</a:t>
                      </a:r>
                      <a:endParaRPr lang="en-GB" sz="1200">
                        <a:effectLst/>
                        <a:latin typeface="Calibri" panose="020F0502020204030204" pitchFamily="34" charset="0"/>
                        <a:ea typeface="SimSun" panose="02010600030101010101" pitchFamily="2" charset="-122"/>
                        <a:cs typeface="Times New Roman" panose="02020603050405020304" pitchFamily="18" charset="0"/>
                      </a:endParaRPr>
                    </a:p>
                  </a:txBody>
                  <a:tcPr marL="58067" marR="58067" marT="0" marB="0"/>
                </a:tc>
                <a:tc>
                  <a:txBody>
                    <a:bodyPr/>
                    <a:lstStyle/>
                    <a:p>
                      <a:pPr>
                        <a:lnSpc>
                          <a:spcPct val="115000"/>
                        </a:lnSpc>
                        <a:spcAft>
                          <a:spcPts val="0"/>
                        </a:spcAft>
                      </a:pPr>
                      <a:r>
                        <a:rPr lang="en-GB" sz="1200" dirty="0">
                          <a:effectLst/>
                        </a:rPr>
                        <a:t>Several spelling and grammatical errors</a:t>
                      </a:r>
                      <a:endParaRPr lang="en-GB"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58067" marR="58067" marT="0" marB="0"/>
                </a:tc>
                <a:extLst>
                  <a:ext uri="{0D108BD9-81ED-4DB2-BD59-A6C34878D82A}">
                    <a16:rowId xmlns:a16="http://schemas.microsoft.com/office/drawing/2014/main" val="10006"/>
                  </a:ext>
                </a:extLst>
              </a:tr>
            </a:tbl>
          </a:graphicData>
        </a:graphic>
      </p:graphicFrame>
      <p:sp>
        <p:nvSpPr>
          <p:cNvPr id="7" name="Rectangle 6"/>
          <p:cNvSpPr/>
          <p:nvPr/>
        </p:nvSpPr>
        <p:spPr>
          <a:xfrm>
            <a:off x="0" y="1052736"/>
            <a:ext cx="3059832" cy="5951631"/>
          </a:xfrm>
          <a:prstGeom prst="rect">
            <a:avLst/>
          </a:prstGeom>
          <a:noFill/>
          <a:ln w="5715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31833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190500" y="274638"/>
            <a:ext cx="5173663" cy="922337"/>
          </a:xfrm>
        </p:spPr>
        <p:txBody>
          <a:bodyPr/>
          <a:lstStyle/>
          <a:p>
            <a:r>
              <a:rPr lang="en-GB" altLang="en-US" sz="2800"/>
              <a:t>What should you focus on in the ‘preparation’ stage?</a:t>
            </a:r>
            <a:endParaRPr lang="en-US" altLang="en-US" sz="2800"/>
          </a:p>
        </p:txBody>
      </p:sp>
      <p:sp>
        <p:nvSpPr>
          <p:cNvPr id="3" name="Content Placeholder 2"/>
          <p:cNvSpPr>
            <a:spLocks noGrp="1"/>
          </p:cNvSpPr>
          <p:nvPr>
            <p:ph idx="1"/>
          </p:nvPr>
        </p:nvSpPr>
        <p:spPr>
          <a:xfrm>
            <a:off x="190500" y="1600200"/>
            <a:ext cx="8742363" cy="5121275"/>
          </a:xfrm>
        </p:spPr>
        <p:txBody>
          <a:bodyPr/>
          <a:lstStyle/>
          <a:p>
            <a:pPr>
              <a:defRPr/>
            </a:pPr>
            <a:r>
              <a:rPr lang="en-GB" sz="2800" dirty="0">
                <a:ea typeface="ＭＳ Ｐゴシック" charset="0"/>
              </a:rPr>
              <a:t>Your assignment brief</a:t>
            </a:r>
          </a:p>
          <a:p>
            <a:pPr>
              <a:defRPr/>
            </a:pPr>
            <a:r>
              <a:rPr lang="en-GB" sz="2800" dirty="0">
                <a:ea typeface="ＭＳ Ｐゴシック" charset="0"/>
              </a:rPr>
              <a:t>The marking criteria</a:t>
            </a:r>
          </a:p>
          <a:p>
            <a:pPr>
              <a:defRPr/>
            </a:pPr>
            <a:r>
              <a:rPr lang="en-GB" sz="2800" dirty="0">
                <a:ea typeface="ＭＳ Ｐゴシック" charset="0"/>
              </a:rPr>
              <a:t>Learning outcomes for the module</a:t>
            </a:r>
          </a:p>
          <a:p>
            <a:pPr>
              <a:defRPr/>
            </a:pPr>
            <a:r>
              <a:rPr lang="en-GB" sz="2800" dirty="0">
                <a:ea typeface="ＭＳ Ｐゴシック" charset="0"/>
              </a:rPr>
              <a:t>Any other information that your lecturers provide you regarding the task</a:t>
            </a:r>
          </a:p>
          <a:p>
            <a:pPr marL="0" indent="0">
              <a:buFont typeface="Arial" panose="020B0604020202020204" pitchFamily="34" charset="0"/>
              <a:buNone/>
              <a:defRPr/>
            </a:pPr>
            <a:r>
              <a:rPr lang="en-GB" sz="2800" dirty="0">
                <a:solidFill>
                  <a:srgbClr val="7030A0"/>
                </a:solidFill>
                <a:ea typeface="ＭＳ Ｐゴシック" charset="0"/>
              </a:rPr>
              <a:t>You should also:</a:t>
            </a:r>
          </a:p>
          <a:p>
            <a:pPr>
              <a:defRPr/>
            </a:pPr>
            <a:r>
              <a:rPr lang="en-US" altLang="en-US" sz="2800" dirty="0">
                <a:solidFill>
                  <a:srgbClr val="7030A0"/>
                </a:solidFill>
                <a:ea typeface="ＭＳ Ｐゴシック" panose="020B0600070205080204" pitchFamily="34" charset="-128"/>
              </a:rPr>
              <a:t>be able to identify some important theories that relate to your assessment</a:t>
            </a:r>
          </a:p>
          <a:p>
            <a:pPr>
              <a:defRPr/>
            </a:pPr>
            <a:r>
              <a:rPr lang="en-US" altLang="en-US" sz="2800" dirty="0">
                <a:solidFill>
                  <a:srgbClr val="7030A0"/>
                </a:solidFill>
                <a:ea typeface="ＭＳ Ｐゴシック" panose="020B0600070205080204" pitchFamily="34" charset="-128"/>
              </a:rPr>
              <a:t>have a list of sub-topics or themes that you want to research.</a:t>
            </a:r>
          </a:p>
          <a:p>
            <a:pPr marL="0" indent="0">
              <a:buFont typeface="Arial" panose="020B0604020202020204" pitchFamily="34" charset="0"/>
              <a:buNone/>
              <a:defRPr/>
            </a:pPr>
            <a:endParaRPr lang="en-US" sz="2800" dirty="0">
              <a:ea typeface="ＭＳ Ｐゴシック" charset="0"/>
            </a:endParaRPr>
          </a:p>
        </p:txBody>
      </p:sp>
    </p:spTree>
    <p:extLst>
      <p:ext uri="{BB962C8B-B14F-4D97-AF65-F5344CB8AC3E}">
        <p14:creationId xmlns:p14="http://schemas.microsoft.com/office/powerpoint/2010/main" val="40421013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3600" dirty="0"/>
              <a:t>You may have written reports in the past.  </a:t>
            </a:r>
            <a:r>
              <a:rPr lang="en-US" sz="3600" dirty="0">
                <a:solidFill>
                  <a:srgbClr val="0070C0"/>
                </a:solidFill>
              </a:rPr>
              <a:t>What subheadings did you use in your reports?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3600" y="3200241"/>
            <a:ext cx="4876800" cy="3246120"/>
          </a:xfrm>
          <a:prstGeom prst="rect">
            <a:avLst/>
          </a:prstGeom>
        </p:spPr>
      </p:pic>
    </p:spTree>
    <p:extLst>
      <p:ext uri="{BB962C8B-B14F-4D97-AF65-F5344CB8AC3E}">
        <p14:creationId xmlns:p14="http://schemas.microsoft.com/office/powerpoint/2010/main" val="38351756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57166"/>
            <a:ext cx="7737475" cy="642918"/>
          </a:xfrm>
        </p:spPr>
        <p:txBody>
          <a:bodyPr/>
          <a:lstStyle/>
          <a:p>
            <a:pPr>
              <a:defRPr/>
            </a:pPr>
            <a:r>
              <a:rPr lang="en-GB" sz="4000" dirty="0">
                <a:latin typeface="Calibri" pitchFamily="34" charset="0"/>
                <a:ea typeface="+mn-ea"/>
                <a:cs typeface="+mn-cs"/>
              </a:rPr>
              <a:t>Structure of your Report</a:t>
            </a:r>
            <a:br>
              <a:rPr lang="en-GB" dirty="0">
                <a:latin typeface="+mn-lt"/>
                <a:ea typeface="+mn-ea"/>
                <a:cs typeface="+mn-cs"/>
              </a:rPr>
            </a:br>
            <a:endParaRPr lang="en-GB" dirty="0"/>
          </a:p>
        </p:txBody>
      </p:sp>
      <p:sp>
        <p:nvSpPr>
          <p:cNvPr id="3" name="Content Placeholder 2"/>
          <p:cNvSpPr>
            <a:spLocks noGrp="1"/>
          </p:cNvSpPr>
          <p:nvPr>
            <p:ph idx="1"/>
          </p:nvPr>
        </p:nvSpPr>
        <p:spPr>
          <a:xfrm>
            <a:off x="190500" y="1351309"/>
            <a:ext cx="8742363" cy="4525963"/>
          </a:xfrm>
        </p:spPr>
        <p:txBody>
          <a:bodyPr/>
          <a:lstStyle/>
          <a:p>
            <a:r>
              <a:rPr lang="en-GB" sz="2200" i="1" dirty="0">
                <a:latin typeface="+mj-lt"/>
              </a:rPr>
              <a:t>Title page                                      </a:t>
            </a:r>
            <a:r>
              <a:rPr lang="en-GB" sz="2000" b="1" dirty="0"/>
              <a:t>Suggested Structure (1,500 words): </a:t>
            </a:r>
            <a:r>
              <a:rPr lang="en-GB" sz="2200" i="1" dirty="0">
                <a:latin typeface="+mj-lt"/>
              </a:rPr>
              <a:t>                        </a:t>
            </a:r>
            <a:endParaRPr lang="en-GB" sz="2200" dirty="0">
              <a:latin typeface="+mj-lt"/>
            </a:endParaRPr>
          </a:p>
          <a:p>
            <a:r>
              <a:rPr lang="en-GB" sz="2200" i="1" dirty="0">
                <a:latin typeface="+mj-lt"/>
              </a:rPr>
              <a:t>Executive summary</a:t>
            </a:r>
            <a:endParaRPr lang="en-GB" sz="2200" dirty="0">
              <a:latin typeface="+mj-lt"/>
            </a:endParaRPr>
          </a:p>
          <a:p>
            <a:r>
              <a:rPr lang="en-GB" sz="2200" i="1" dirty="0">
                <a:latin typeface="+mj-lt"/>
              </a:rPr>
              <a:t>Table of contents </a:t>
            </a:r>
            <a:endParaRPr lang="en-GB" sz="2200" dirty="0">
              <a:latin typeface="+mj-lt"/>
            </a:endParaRPr>
          </a:p>
          <a:p>
            <a:r>
              <a:rPr lang="en-GB" sz="2200" i="1" dirty="0">
                <a:latin typeface="+mj-lt"/>
              </a:rPr>
              <a:t>Introduction </a:t>
            </a:r>
            <a:endParaRPr lang="en-GB" sz="2200" dirty="0">
              <a:latin typeface="+mj-lt"/>
            </a:endParaRPr>
          </a:p>
          <a:p>
            <a:r>
              <a:rPr lang="en-GB" sz="2200" i="1" dirty="0">
                <a:latin typeface="+mj-lt"/>
              </a:rPr>
              <a:t>Describe the specific management concept/theory (organizational structure or scientific management) </a:t>
            </a:r>
            <a:endParaRPr lang="en-GB" sz="2200" dirty="0">
              <a:latin typeface="+mj-lt"/>
            </a:endParaRPr>
          </a:p>
          <a:p>
            <a:r>
              <a:rPr lang="en-GB" sz="2200" i="1" dirty="0">
                <a:latin typeface="+mj-lt"/>
              </a:rPr>
              <a:t>Provide background (context) information on the organization (Tesla or Amazon) </a:t>
            </a:r>
            <a:endParaRPr lang="en-GB" sz="2200" dirty="0">
              <a:latin typeface="+mj-lt"/>
            </a:endParaRPr>
          </a:p>
          <a:p>
            <a:r>
              <a:rPr lang="en-GB" sz="2200" i="1" dirty="0">
                <a:latin typeface="+mj-lt"/>
              </a:rPr>
              <a:t>Outline how/why Tesla or Amazon applies the specific management concept/theory at their organisation, </a:t>
            </a:r>
          </a:p>
          <a:p>
            <a:r>
              <a:rPr lang="en-GB" sz="2200" i="1" dirty="0">
                <a:latin typeface="+mj-lt"/>
              </a:rPr>
              <a:t>Conclusion</a:t>
            </a:r>
            <a:r>
              <a:rPr lang="en-GB" sz="2200" i="1" dirty="0"/>
              <a:t> </a:t>
            </a:r>
            <a:endParaRPr lang="en-GB" sz="2200" dirty="0"/>
          </a:p>
          <a:p>
            <a:r>
              <a:rPr lang="en-GB" sz="2200" i="1" dirty="0">
                <a:latin typeface="+mj-lt"/>
              </a:rPr>
              <a:t>References </a:t>
            </a:r>
            <a:endParaRPr lang="en-GB" sz="2200" dirty="0">
              <a:latin typeface="+mj-lt"/>
            </a:endParaRPr>
          </a:p>
          <a:p>
            <a:r>
              <a:rPr lang="en-GB" sz="2200" i="1" dirty="0">
                <a:latin typeface="+mj-lt"/>
              </a:rPr>
              <a:t>Appendices (for any extra tables, graphs, etc.) </a:t>
            </a:r>
            <a:r>
              <a:rPr lang="en-GB" sz="2200" dirty="0">
                <a:latin typeface="+mj-lt"/>
              </a:rPr>
              <a:t>	</a:t>
            </a:r>
          </a:p>
          <a:p>
            <a:endParaRPr lang="en-GB" dirty="0"/>
          </a:p>
        </p:txBody>
      </p:sp>
    </p:spTree>
    <p:custDataLst>
      <p:tags r:id="rId1"/>
    </p:custDataLst>
    <p:extLst>
      <p:ext uri="{BB962C8B-B14F-4D97-AF65-F5344CB8AC3E}">
        <p14:creationId xmlns:p14="http://schemas.microsoft.com/office/powerpoint/2010/main" val="1058721660"/>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44" y="71426"/>
            <a:ext cx="7737475" cy="857232"/>
          </a:xfrm>
        </p:spPr>
        <p:txBody>
          <a:bodyPr/>
          <a:lstStyle/>
          <a:p>
            <a:pPr>
              <a:defRPr/>
            </a:pPr>
            <a:br>
              <a:rPr lang="en-GB" dirty="0">
                <a:solidFill>
                  <a:schemeClr val="tx2"/>
                </a:solidFill>
                <a:latin typeface="+mn-lt"/>
                <a:ea typeface="+mn-ea"/>
                <a:cs typeface="+mn-cs"/>
              </a:rPr>
            </a:br>
            <a:endParaRPr lang="en-GB" dirty="0"/>
          </a:p>
        </p:txBody>
      </p:sp>
      <p:sp>
        <p:nvSpPr>
          <p:cNvPr id="5123" name="Content Placeholder 2"/>
          <p:cNvSpPr>
            <a:spLocks noGrp="1"/>
          </p:cNvSpPr>
          <p:nvPr>
            <p:ph idx="1"/>
          </p:nvPr>
        </p:nvSpPr>
        <p:spPr>
          <a:xfrm>
            <a:off x="0" y="1428736"/>
            <a:ext cx="9144001" cy="5429264"/>
          </a:xfrm>
        </p:spPr>
        <p:txBody>
          <a:bodyPr/>
          <a:lstStyle/>
          <a:p>
            <a:pPr lvl="1" algn="ctr">
              <a:buNone/>
            </a:pPr>
            <a:r>
              <a:rPr lang="en-GB" b="1" u="sng" dirty="0">
                <a:latin typeface="Calibri" pitchFamily="34" charset="0"/>
              </a:rPr>
              <a:t>Title Page</a:t>
            </a:r>
            <a:endParaRPr lang="en-GB" u="sng" dirty="0">
              <a:latin typeface="Calibri" pitchFamily="34" charset="0"/>
            </a:endParaRPr>
          </a:p>
          <a:p>
            <a:pPr lvl="1">
              <a:buNone/>
            </a:pPr>
            <a:r>
              <a:rPr lang="en-GB" dirty="0">
                <a:latin typeface="Calibri" pitchFamily="34" charset="0"/>
              </a:rPr>
              <a:t>This should show:</a:t>
            </a:r>
          </a:p>
          <a:p>
            <a:pPr lvl="3"/>
            <a:r>
              <a:rPr lang="en-GB" sz="2800" dirty="0">
                <a:latin typeface="Calibri" pitchFamily="34" charset="0"/>
              </a:rPr>
              <a:t>The title</a:t>
            </a:r>
          </a:p>
          <a:p>
            <a:pPr lvl="3"/>
            <a:r>
              <a:rPr lang="en-GB" sz="2800" dirty="0">
                <a:latin typeface="Calibri" pitchFamily="34" charset="0"/>
              </a:rPr>
              <a:t>Your name</a:t>
            </a:r>
          </a:p>
          <a:p>
            <a:pPr lvl="3"/>
            <a:r>
              <a:rPr lang="en-GB" sz="2800" dirty="0">
                <a:latin typeface="Calibri" pitchFamily="34" charset="0"/>
              </a:rPr>
              <a:t>Your MISIS Number</a:t>
            </a:r>
          </a:p>
          <a:p>
            <a:pPr lvl="3"/>
            <a:r>
              <a:rPr lang="en-GB" sz="2800" dirty="0">
                <a:latin typeface="Calibri" pitchFamily="34" charset="0"/>
              </a:rPr>
              <a:t>An explanation of what the report is on and who it is for, e.g. ‘An External Environment Analysis Report for [tutor's name]</a:t>
            </a:r>
          </a:p>
          <a:p>
            <a:pPr lvl="3"/>
            <a:r>
              <a:rPr lang="en-GB" sz="2800" dirty="0">
                <a:latin typeface="Calibri" pitchFamily="34" charset="0"/>
              </a:rPr>
              <a:t>The date</a:t>
            </a:r>
          </a:p>
          <a:p>
            <a:pPr>
              <a:buFontTx/>
              <a:buNone/>
            </a:pPr>
            <a:endParaRPr lang="en-GB" dirty="0"/>
          </a:p>
        </p:txBody>
      </p:sp>
      <p:pic>
        <p:nvPicPr>
          <p:cNvPr id="3" name="Picture 2"/>
          <p:cNvPicPr>
            <a:picLocks noChangeAspect="1"/>
          </p:cNvPicPr>
          <p:nvPr/>
        </p:nvPicPr>
        <p:blipFill>
          <a:blip r:embed="rId4"/>
          <a:stretch>
            <a:fillRect/>
          </a:stretch>
        </p:blipFill>
        <p:spPr>
          <a:xfrm>
            <a:off x="5868144" y="2060848"/>
            <a:ext cx="1792379" cy="1713124"/>
          </a:xfrm>
          <a:prstGeom prst="rect">
            <a:avLst/>
          </a:prstGeom>
        </p:spPr>
      </p:pic>
    </p:spTree>
    <p:custDataLst>
      <p:tags r:id="rId1"/>
    </p:custData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74885" y="1"/>
            <a:ext cx="7737475" cy="785794"/>
          </a:xfrm>
        </p:spPr>
        <p:txBody>
          <a:bodyPr/>
          <a:lstStyle/>
          <a:p>
            <a:r>
              <a:rPr lang="en-GB" sz="4000" dirty="0">
                <a:latin typeface="Calibri" pitchFamily="34" charset="0"/>
              </a:rPr>
              <a:t>Executive Summary</a:t>
            </a:r>
          </a:p>
        </p:txBody>
      </p:sp>
      <p:sp>
        <p:nvSpPr>
          <p:cNvPr id="6147" name="Content Placeholder 2"/>
          <p:cNvSpPr>
            <a:spLocks noGrp="1"/>
          </p:cNvSpPr>
          <p:nvPr>
            <p:ph idx="1"/>
          </p:nvPr>
        </p:nvSpPr>
        <p:spPr>
          <a:xfrm>
            <a:off x="214281" y="1428736"/>
            <a:ext cx="8929719" cy="5429264"/>
          </a:xfrm>
        </p:spPr>
        <p:txBody>
          <a:bodyPr/>
          <a:lstStyle/>
          <a:p>
            <a:pPr marL="0" indent="0">
              <a:buNone/>
            </a:pPr>
            <a:r>
              <a:rPr lang="en-GB" sz="3600" dirty="0">
                <a:latin typeface="Calibri" pitchFamily="34" charset="0"/>
              </a:rPr>
              <a:t>The Executive Summary should contain:</a:t>
            </a:r>
          </a:p>
          <a:p>
            <a:pPr marL="857250" indent="-857250">
              <a:buFont typeface="+mj-lt"/>
              <a:buAutoNum type="romanUcPeriod"/>
            </a:pPr>
            <a:r>
              <a:rPr lang="en-GB" sz="3600" dirty="0">
                <a:latin typeface="Calibri" pitchFamily="34" charset="0"/>
              </a:rPr>
              <a:t>The purpose of the report</a:t>
            </a:r>
          </a:p>
          <a:p>
            <a:pPr marL="857250" indent="-857250">
              <a:buFont typeface="+mj-lt"/>
              <a:buAutoNum type="romanUcPeriod"/>
            </a:pPr>
            <a:r>
              <a:rPr lang="en-GB" sz="3600" dirty="0">
                <a:latin typeface="Calibri" pitchFamily="34" charset="0"/>
              </a:rPr>
              <a:t>The major findings</a:t>
            </a:r>
          </a:p>
          <a:p>
            <a:pPr marL="857250" indent="-857250">
              <a:buFont typeface="+mj-lt"/>
              <a:buAutoNum type="romanUcPeriod"/>
            </a:pPr>
            <a:r>
              <a:rPr lang="en-GB" sz="3600" dirty="0">
                <a:latin typeface="Calibri" pitchFamily="34" charset="0"/>
              </a:rPr>
              <a:t>The main conclusions</a:t>
            </a:r>
          </a:p>
          <a:p>
            <a:pPr marL="857250" indent="-857250">
              <a:buFont typeface="+mj-lt"/>
              <a:buAutoNum type="romanUcPeriod"/>
            </a:pPr>
            <a:endParaRPr lang="en-GB" sz="3600" dirty="0">
              <a:latin typeface="Calibri" pitchFamily="34"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31640" y="4054594"/>
            <a:ext cx="3792657" cy="2803406"/>
          </a:xfrm>
          <a:prstGeom prst="rect">
            <a:avLst/>
          </a:prstGeom>
        </p:spPr>
      </p:pic>
      <p:sp>
        <p:nvSpPr>
          <p:cNvPr id="4" name="TextBox 3"/>
          <p:cNvSpPr txBox="1"/>
          <p:nvPr/>
        </p:nvSpPr>
        <p:spPr>
          <a:xfrm>
            <a:off x="5124296" y="4054594"/>
            <a:ext cx="3624168" cy="2862322"/>
          </a:xfrm>
          <a:prstGeom prst="rect">
            <a:avLst/>
          </a:prstGeom>
          <a:solidFill>
            <a:schemeClr val="accent6">
              <a:lumMod val="60000"/>
              <a:lumOff val="40000"/>
            </a:schemeClr>
          </a:solidFill>
        </p:spPr>
        <p:txBody>
          <a:bodyPr wrap="square" rtlCol="0">
            <a:spAutoFit/>
          </a:bodyPr>
          <a:lstStyle/>
          <a:p>
            <a:pPr algn="ctr"/>
            <a:r>
              <a:rPr lang="en-US" sz="6000" b="1" dirty="0">
                <a:solidFill>
                  <a:schemeClr val="accent6">
                    <a:lumMod val="50000"/>
                  </a:schemeClr>
                </a:solidFill>
                <a:latin typeface="Bradley Hand ITC" panose="03070402050302030203" pitchFamily="66" charset="0"/>
              </a:rPr>
              <a:t>In </a:t>
            </a:r>
          </a:p>
          <a:p>
            <a:pPr algn="ctr"/>
            <a:r>
              <a:rPr lang="en-US" sz="6000" b="1" dirty="0">
                <a:solidFill>
                  <a:schemeClr val="accent6">
                    <a:lumMod val="50000"/>
                  </a:schemeClr>
                </a:solidFill>
                <a:latin typeface="Bradley Hand ITC" panose="03070402050302030203" pitchFamily="66" charset="0"/>
              </a:rPr>
              <a:t>a </a:t>
            </a:r>
          </a:p>
          <a:p>
            <a:pPr algn="ctr"/>
            <a:r>
              <a:rPr lang="en-US" sz="6000" b="1" dirty="0">
                <a:solidFill>
                  <a:schemeClr val="accent6">
                    <a:lumMod val="50000"/>
                  </a:schemeClr>
                </a:solidFill>
                <a:latin typeface="Bradley Hand ITC" panose="03070402050302030203" pitchFamily="66" charset="0"/>
              </a:rPr>
              <a:t>nutshell</a:t>
            </a:r>
          </a:p>
        </p:txBody>
      </p:sp>
    </p:spTree>
    <p:custDataLst>
      <p:tags r:id="rId1"/>
    </p:custDataLst>
    <p:extLst>
      <p:ext uri="{BB962C8B-B14F-4D97-AF65-F5344CB8AC3E}">
        <p14:creationId xmlns:p14="http://schemas.microsoft.com/office/powerpoint/2010/main" val="9010876"/>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1" y="71414"/>
            <a:ext cx="5500694" cy="785794"/>
          </a:xfrm>
        </p:spPr>
        <p:txBody>
          <a:bodyPr/>
          <a:lstStyle/>
          <a:p>
            <a:r>
              <a:rPr lang="en-GB" sz="4000" dirty="0">
                <a:latin typeface="Calibri" pitchFamily="34" charset="0"/>
              </a:rPr>
              <a:t>Example </a:t>
            </a:r>
            <a:br>
              <a:rPr lang="en-GB" sz="4000" dirty="0">
                <a:latin typeface="Calibri" pitchFamily="34" charset="0"/>
              </a:rPr>
            </a:br>
            <a:r>
              <a:rPr lang="en-GB" sz="4000" dirty="0">
                <a:latin typeface="Calibri" pitchFamily="34" charset="0"/>
              </a:rPr>
              <a:t>Executive Summary</a:t>
            </a:r>
          </a:p>
        </p:txBody>
      </p:sp>
      <p:sp>
        <p:nvSpPr>
          <p:cNvPr id="6147" name="Content Placeholder 2"/>
          <p:cNvSpPr>
            <a:spLocks noGrp="1"/>
          </p:cNvSpPr>
          <p:nvPr>
            <p:ph idx="1"/>
          </p:nvPr>
        </p:nvSpPr>
        <p:spPr>
          <a:xfrm>
            <a:off x="0" y="1428736"/>
            <a:ext cx="9143999" cy="5429264"/>
          </a:xfrm>
        </p:spPr>
        <p:txBody>
          <a:bodyPr/>
          <a:lstStyle/>
          <a:p>
            <a:pPr marL="0" lvl="0" indent="0">
              <a:lnSpc>
                <a:spcPct val="150000"/>
              </a:lnSpc>
              <a:buNone/>
            </a:pPr>
            <a:r>
              <a:rPr lang="en-GB" sz="2350" dirty="0">
                <a:latin typeface="Calibri" pitchFamily="34" charset="0"/>
              </a:rPr>
              <a:t>This report </a:t>
            </a:r>
            <a:r>
              <a:rPr lang="en-GB" sz="2350" b="1" u="sng" dirty="0">
                <a:solidFill>
                  <a:srgbClr val="FF0000"/>
                </a:solidFill>
                <a:latin typeface="Calibri" pitchFamily="34" charset="0"/>
              </a:rPr>
              <a:t>provides an analysis and evaluation</a:t>
            </a:r>
            <a:r>
              <a:rPr lang="en-GB" sz="2350" dirty="0">
                <a:latin typeface="Calibri" pitchFamily="34" charset="0"/>
              </a:rPr>
              <a:t> of the current and prospective profitability, opportunities and risks of the UK ice cream industry. The report also </a:t>
            </a:r>
            <a:r>
              <a:rPr lang="en-GB" sz="2350" b="1" u="sng" dirty="0">
                <a:solidFill>
                  <a:srgbClr val="FF0000"/>
                </a:solidFill>
                <a:latin typeface="Calibri" pitchFamily="34" charset="0"/>
              </a:rPr>
              <a:t>outlines</a:t>
            </a:r>
            <a:r>
              <a:rPr lang="en-GB" sz="2350" dirty="0">
                <a:latin typeface="Calibri" pitchFamily="34" charset="0"/>
              </a:rPr>
              <a:t> different strategic decisions made by the main companies (Unilever/Walls birds Eye, Nestle/Lyons Maid and Mars) in the industry. It </a:t>
            </a:r>
            <a:r>
              <a:rPr lang="en-GB" sz="2350" b="1" u="sng" dirty="0">
                <a:solidFill>
                  <a:srgbClr val="FF0000"/>
                </a:solidFill>
                <a:latin typeface="Calibri" pitchFamily="34" charset="0"/>
              </a:rPr>
              <a:t>finds</a:t>
            </a:r>
            <a:r>
              <a:rPr lang="en-GB" sz="2350" dirty="0">
                <a:latin typeface="Calibri" pitchFamily="34" charset="0"/>
              </a:rPr>
              <a:t> that the two most important decision made were the decisions by Unilever to supply CTN’s with freezer cabinets, and Mars’s decision to enter the market with their chocolate bar ice cream. </a:t>
            </a:r>
            <a:r>
              <a:rPr lang="en-GB" sz="2350" b="1" u="sng" dirty="0">
                <a:solidFill>
                  <a:srgbClr val="FF0000"/>
                </a:solidFill>
                <a:latin typeface="Calibri" pitchFamily="34" charset="0"/>
              </a:rPr>
              <a:t>The report concludes with</a:t>
            </a:r>
            <a:r>
              <a:rPr lang="en-GB" sz="2350" dirty="0">
                <a:latin typeface="Calibri" pitchFamily="34" charset="0"/>
              </a:rPr>
              <a:t> an update of the market showing how consumers’ tastes have changed to become more health conscious and how the positions of the companies have changed. </a:t>
            </a:r>
          </a:p>
        </p:txBody>
      </p:sp>
    </p:spTree>
    <p:custDataLst>
      <p:tags r:id="rId1"/>
    </p:custDataLst>
    <p:extLst>
      <p:ext uri="{BB962C8B-B14F-4D97-AF65-F5344CB8AC3E}">
        <p14:creationId xmlns:p14="http://schemas.microsoft.com/office/powerpoint/2010/main" val="4240050333"/>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1" y="71414"/>
            <a:ext cx="5500694" cy="785794"/>
          </a:xfrm>
        </p:spPr>
        <p:txBody>
          <a:bodyPr/>
          <a:lstStyle/>
          <a:p>
            <a:r>
              <a:rPr lang="en-GB" sz="4000" dirty="0">
                <a:latin typeface="Calibri" pitchFamily="34" charset="0"/>
              </a:rPr>
              <a:t>Example </a:t>
            </a:r>
            <a:br>
              <a:rPr lang="en-GB" sz="4000" dirty="0">
                <a:latin typeface="Calibri" pitchFamily="34" charset="0"/>
              </a:rPr>
            </a:br>
            <a:r>
              <a:rPr lang="en-GB" sz="4000" dirty="0">
                <a:latin typeface="Calibri" pitchFamily="34" charset="0"/>
              </a:rPr>
              <a:t>Executive Summary</a:t>
            </a:r>
          </a:p>
        </p:txBody>
      </p:sp>
      <p:sp>
        <p:nvSpPr>
          <p:cNvPr id="6147" name="Content Placeholder 2"/>
          <p:cNvSpPr>
            <a:spLocks noGrp="1"/>
          </p:cNvSpPr>
          <p:nvPr>
            <p:ph idx="1"/>
          </p:nvPr>
        </p:nvSpPr>
        <p:spPr>
          <a:xfrm>
            <a:off x="539552" y="1428736"/>
            <a:ext cx="8783959" cy="5429264"/>
          </a:xfrm>
        </p:spPr>
        <p:txBody>
          <a:bodyPr/>
          <a:lstStyle/>
          <a:p>
            <a:pPr marL="0" lvl="0" indent="0">
              <a:buNone/>
            </a:pPr>
            <a:r>
              <a:rPr lang="en-GB" sz="2400" b="1" dirty="0">
                <a:solidFill>
                  <a:srgbClr val="FF0000"/>
                </a:solidFill>
                <a:latin typeface="Calibri" pitchFamily="34" charset="0"/>
              </a:rPr>
              <a:t>Read the executive summary below. Is it good? How might you improve it?</a:t>
            </a:r>
          </a:p>
          <a:p>
            <a:pPr lvl="0"/>
            <a:endParaRPr lang="en-GB" sz="2400" dirty="0">
              <a:latin typeface="Calibri" pitchFamily="34" charset="0"/>
            </a:endParaRPr>
          </a:p>
          <a:p>
            <a:pPr marL="0" lvl="0" indent="0">
              <a:buNone/>
            </a:pPr>
            <a:r>
              <a:rPr lang="en-GB" sz="2400" dirty="0">
                <a:latin typeface="Calibri" pitchFamily="34" charset="0"/>
              </a:rPr>
              <a:t>This report analyses the business environment of EasyJet at multiple levels. Firstly, the report analyses the competitive environment in </a:t>
            </a:r>
          </a:p>
          <a:p>
            <a:pPr marL="0" lvl="0" indent="0">
              <a:buNone/>
            </a:pPr>
            <a:r>
              <a:rPr lang="en-GB" sz="2400" dirty="0">
                <a:latin typeface="Calibri" pitchFamily="34" charset="0"/>
              </a:rPr>
              <a:t>the airline industry, with a focus on short haul service providers. </a:t>
            </a:r>
          </a:p>
          <a:p>
            <a:pPr marL="0" lvl="0" indent="0">
              <a:buNone/>
            </a:pPr>
            <a:r>
              <a:rPr lang="en-GB" sz="2400" dirty="0">
                <a:latin typeface="Calibri" pitchFamily="34" charset="0"/>
              </a:rPr>
              <a:t>Secondly, the report analyses the strategies that EasyJet is using </a:t>
            </a:r>
          </a:p>
          <a:p>
            <a:pPr marL="0" lvl="0" indent="0">
              <a:buNone/>
            </a:pPr>
            <a:r>
              <a:rPr lang="en-GB" sz="2400" dirty="0">
                <a:latin typeface="Calibri" pitchFamily="34" charset="0"/>
              </a:rPr>
              <a:t>to effectively compete in the industry, not only domestically </a:t>
            </a:r>
          </a:p>
          <a:p>
            <a:pPr marL="0" lvl="0" indent="0">
              <a:buNone/>
            </a:pPr>
            <a:r>
              <a:rPr lang="en-GB" sz="2400" dirty="0">
                <a:latin typeface="Calibri" pitchFamily="34" charset="0"/>
              </a:rPr>
              <a:t>but internationally. Lastly, the report analyses the factors that </a:t>
            </a:r>
          </a:p>
          <a:p>
            <a:pPr marL="0" lvl="0" indent="0">
              <a:buNone/>
            </a:pPr>
            <a:r>
              <a:rPr lang="en-GB" sz="2400" dirty="0">
                <a:latin typeface="Calibri" pitchFamily="34" charset="0"/>
              </a:rPr>
              <a:t>have contributed to the internationalisation of the company. </a:t>
            </a:r>
          </a:p>
        </p:txBody>
      </p:sp>
    </p:spTree>
    <p:custDataLst>
      <p:tags r:id="rId1"/>
    </p:custDataLst>
    <p:extLst>
      <p:ext uri="{BB962C8B-B14F-4D97-AF65-F5344CB8AC3E}">
        <p14:creationId xmlns:p14="http://schemas.microsoft.com/office/powerpoint/2010/main" val="354086860"/>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5850" y="285728"/>
            <a:ext cx="7737475" cy="857232"/>
          </a:xfrm>
        </p:spPr>
        <p:txBody>
          <a:bodyPr/>
          <a:lstStyle/>
          <a:p>
            <a:pPr algn="ctr">
              <a:defRPr/>
            </a:pPr>
            <a:br>
              <a:rPr lang="en-GB" dirty="0">
                <a:solidFill>
                  <a:schemeClr val="tx2"/>
                </a:solidFill>
                <a:latin typeface="+mn-lt"/>
                <a:ea typeface="+mn-ea"/>
                <a:cs typeface="+mn-cs"/>
              </a:rPr>
            </a:br>
            <a:endParaRPr lang="en-GB" dirty="0"/>
          </a:p>
        </p:txBody>
      </p:sp>
      <p:sp>
        <p:nvSpPr>
          <p:cNvPr id="5123" name="Content Placeholder 2"/>
          <p:cNvSpPr>
            <a:spLocks noGrp="1"/>
          </p:cNvSpPr>
          <p:nvPr>
            <p:ph idx="1"/>
          </p:nvPr>
        </p:nvSpPr>
        <p:spPr>
          <a:xfrm>
            <a:off x="0" y="1357298"/>
            <a:ext cx="9144001" cy="5500702"/>
          </a:xfrm>
        </p:spPr>
        <p:txBody>
          <a:bodyPr/>
          <a:lstStyle/>
          <a:p>
            <a:pPr algn="ctr">
              <a:buNone/>
            </a:pPr>
            <a:r>
              <a:rPr lang="en-GB" b="1" u="sng" dirty="0">
                <a:latin typeface="Calibri" pitchFamily="34" charset="0"/>
              </a:rPr>
              <a:t>Table of contents</a:t>
            </a:r>
            <a:endParaRPr lang="en-GB" sz="3200" u="sng" dirty="0">
              <a:latin typeface="Calibri" pitchFamily="34" charset="0"/>
            </a:endParaRPr>
          </a:p>
          <a:p>
            <a:pPr lvl="1">
              <a:buNone/>
            </a:pPr>
            <a:r>
              <a:rPr lang="en-GB" sz="2400" dirty="0">
                <a:latin typeface="Calibri" pitchFamily="34" charset="0"/>
              </a:rPr>
              <a:t>This should show</a:t>
            </a:r>
          </a:p>
          <a:p>
            <a:pPr lvl="3"/>
            <a:r>
              <a:rPr lang="en-GB" sz="2400" dirty="0">
                <a:latin typeface="Calibri" pitchFamily="34" charset="0"/>
              </a:rPr>
              <a:t>The full list of sections within the report (including any appendices, reference or bibliographic lists, etc.)</a:t>
            </a:r>
          </a:p>
          <a:p>
            <a:pPr lvl="3"/>
            <a:r>
              <a:rPr lang="en-GB" sz="2400" dirty="0">
                <a:latin typeface="Calibri" pitchFamily="34" charset="0"/>
              </a:rPr>
              <a:t>The page number on which each section begins</a:t>
            </a:r>
          </a:p>
          <a:p>
            <a:pPr>
              <a:buFontTx/>
              <a:buNone/>
            </a:pPr>
            <a:endParaRPr lang="en-GB" dirty="0"/>
          </a:p>
        </p:txBody>
      </p:sp>
      <p:pic>
        <p:nvPicPr>
          <p:cNvPr id="3" name="Picture 2"/>
          <p:cNvPicPr>
            <a:picLocks noChangeAspect="1"/>
          </p:cNvPicPr>
          <p:nvPr/>
        </p:nvPicPr>
        <p:blipFill>
          <a:blip r:embed="rId4"/>
          <a:stretch>
            <a:fillRect/>
          </a:stretch>
        </p:blipFill>
        <p:spPr>
          <a:xfrm>
            <a:off x="107504" y="3933056"/>
            <a:ext cx="8888852" cy="1784634"/>
          </a:xfrm>
          <a:prstGeom prst="rect">
            <a:avLst/>
          </a:prstGeom>
        </p:spPr>
      </p:pic>
      <p:sp>
        <p:nvSpPr>
          <p:cNvPr id="4" name="Left Arrow 3"/>
          <p:cNvSpPr/>
          <p:nvPr/>
        </p:nvSpPr>
        <p:spPr>
          <a:xfrm rot="957273">
            <a:off x="886750" y="5033613"/>
            <a:ext cx="2952328" cy="1368152"/>
          </a:xfrm>
          <a:prstGeom prst="leftArrow">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885" y="51488"/>
            <a:ext cx="7737475" cy="857232"/>
          </a:xfrm>
        </p:spPr>
        <p:txBody>
          <a:bodyPr/>
          <a:lstStyle/>
          <a:p>
            <a:pPr>
              <a:defRPr/>
            </a:pPr>
            <a:r>
              <a:rPr lang="en-GB" sz="3600" dirty="0">
                <a:latin typeface="Calibri" pitchFamily="34" charset="0"/>
                <a:ea typeface="+mn-ea"/>
                <a:cs typeface="+mn-cs"/>
              </a:rPr>
              <a:t>An Example </a:t>
            </a:r>
            <a:br>
              <a:rPr lang="en-GB" sz="3600" dirty="0">
                <a:latin typeface="Calibri" pitchFamily="34" charset="0"/>
                <a:ea typeface="+mn-ea"/>
                <a:cs typeface="+mn-cs"/>
              </a:rPr>
            </a:br>
            <a:r>
              <a:rPr lang="en-GB" sz="3600" dirty="0">
                <a:latin typeface="Calibri" pitchFamily="34" charset="0"/>
                <a:ea typeface="+mn-ea"/>
                <a:cs typeface="+mn-cs"/>
              </a:rPr>
              <a:t>Table of Contents</a:t>
            </a:r>
            <a:br>
              <a:rPr lang="en-GB" dirty="0">
                <a:latin typeface="+mn-lt"/>
                <a:ea typeface="+mn-ea"/>
                <a:cs typeface="+mn-cs"/>
              </a:rPr>
            </a:br>
            <a:endParaRPr lang="en-GB" dirty="0"/>
          </a:p>
        </p:txBody>
      </p:sp>
      <p:sp>
        <p:nvSpPr>
          <p:cNvPr id="5123" name="Content Placeholder 2"/>
          <p:cNvSpPr>
            <a:spLocks noGrp="1"/>
          </p:cNvSpPr>
          <p:nvPr>
            <p:ph idx="1"/>
          </p:nvPr>
        </p:nvSpPr>
        <p:spPr>
          <a:xfrm>
            <a:off x="714347" y="1428736"/>
            <a:ext cx="8429653" cy="5429264"/>
          </a:xfrm>
        </p:spPr>
        <p:txBody>
          <a:bodyPr/>
          <a:lstStyle/>
          <a:p>
            <a:pPr>
              <a:buNone/>
            </a:pPr>
            <a:r>
              <a:rPr lang="en-GB" sz="2000" dirty="0">
                <a:latin typeface="Calibri" pitchFamily="34" charset="0"/>
              </a:rPr>
              <a:t>1. Introduction …………………………………………………………………..3</a:t>
            </a:r>
          </a:p>
          <a:p>
            <a:pPr>
              <a:buNone/>
            </a:pPr>
            <a:r>
              <a:rPr lang="en-GB" sz="2000" dirty="0">
                <a:latin typeface="Calibri" pitchFamily="34" charset="0"/>
              </a:rPr>
              <a:t>2. IKEA Background.................................................................3</a:t>
            </a:r>
          </a:p>
          <a:p>
            <a:pPr>
              <a:buNone/>
            </a:pPr>
            <a:r>
              <a:rPr lang="en-GB" sz="2000" dirty="0">
                <a:latin typeface="Calibri" pitchFamily="34" charset="0"/>
              </a:rPr>
              <a:t>3. The internal and External environment of IKEA.................4</a:t>
            </a:r>
          </a:p>
          <a:p>
            <a:pPr lvl="2">
              <a:buNone/>
            </a:pPr>
            <a:r>
              <a:rPr lang="en-GB" sz="2300" dirty="0">
                <a:solidFill>
                  <a:schemeClr val="tx2"/>
                </a:solidFill>
                <a:latin typeface="Calibri" pitchFamily="34" charset="0"/>
              </a:rPr>
              <a:t>3.1 External environment…………………………..5</a:t>
            </a:r>
          </a:p>
          <a:p>
            <a:pPr lvl="2">
              <a:buNone/>
            </a:pPr>
            <a:r>
              <a:rPr lang="en-GB" sz="2300" dirty="0">
                <a:solidFill>
                  <a:schemeClr val="tx2"/>
                </a:solidFill>
                <a:latin typeface="Calibri" pitchFamily="34" charset="0"/>
              </a:rPr>
              <a:t>3.2 Internal environment…………………..……….7</a:t>
            </a:r>
          </a:p>
          <a:p>
            <a:pPr lvl="2">
              <a:buNone/>
            </a:pPr>
            <a:r>
              <a:rPr lang="en-GB" sz="2300" dirty="0">
                <a:solidFill>
                  <a:schemeClr val="tx2"/>
                </a:solidFill>
                <a:latin typeface="Calibri" pitchFamily="34" charset="0"/>
              </a:rPr>
              <a:t>3.3 PEST Analysis of Internal Environment….9</a:t>
            </a:r>
          </a:p>
          <a:p>
            <a:pPr>
              <a:buNone/>
            </a:pPr>
            <a:r>
              <a:rPr lang="en-GB" sz="2000" dirty="0">
                <a:latin typeface="Calibri" pitchFamily="34" charset="0"/>
              </a:rPr>
              <a:t>4. Limitations of Report……………………………………………………..11</a:t>
            </a:r>
          </a:p>
          <a:p>
            <a:pPr>
              <a:buNone/>
            </a:pPr>
            <a:r>
              <a:rPr lang="en-GB" sz="2000" dirty="0">
                <a:latin typeface="Calibri" pitchFamily="34" charset="0"/>
              </a:rPr>
              <a:t>5. Conclusions / Recommendations…………………………………...12</a:t>
            </a:r>
          </a:p>
          <a:p>
            <a:pPr>
              <a:buNone/>
            </a:pPr>
            <a:r>
              <a:rPr lang="en-GB" sz="2000" dirty="0">
                <a:latin typeface="Calibri" pitchFamily="34" charset="0"/>
              </a:rPr>
              <a:t>6. Bibliography……………………………………………………………………13</a:t>
            </a:r>
          </a:p>
          <a:p>
            <a:pPr>
              <a:buNone/>
            </a:pPr>
            <a:r>
              <a:rPr lang="en-GB" sz="2000" dirty="0">
                <a:latin typeface="Calibri" pitchFamily="34" charset="0"/>
              </a:rPr>
              <a:t>7. Appendices………….……………………………………………………..….15</a:t>
            </a:r>
          </a:p>
          <a:p>
            <a:pPr>
              <a:buFontTx/>
              <a:buNone/>
            </a:pPr>
            <a:endParaRPr lang="en-GB" dirty="0"/>
          </a:p>
        </p:txBody>
      </p:sp>
    </p:spTree>
    <p:custDataLst>
      <p:tags r:id="rId1"/>
    </p:custDataLst>
    <p:extLst>
      <p:ext uri="{BB962C8B-B14F-4D97-AF65-F5344CB8AC3E}">
        <p14:creationId xmlns:p14="http://schemas.microsoft.com/office/powerpoint/2010/main" val="3319732626"/>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ontent Placeholder 4"/>
          <p:cNvSpPr>
            <a:spLocks noGrp="1"/>
          </p:cNvSpPr>
          <p:nvPr>
            <p:ph idx="1"/>
          </p:nvPr>
        </p:nvSpPr>
        <p:spPr>
          <a:xfrm>
            <a:off x="457200" y="1600200"/>
            <a:ext cx="8229600" cy="5105400"/>
          </a:xfrm>
          <a:ln>
            <a:noFill/>
            <a:miter lim="800000"/>
            <a:headEnd/>
            <a:tailEnd/>
          </a:ln>
        </p:spPr>
        <p:txBody>
          <a:bodyPr/>
          <a:lstStyle/>
          <a:p>
            <a:pPr eaLnBrk="1" hangingPunct="1"/>
            <a:r>
              <a:rPr lang="en-US" altLang="en-US" dirty="0">
                <a:ea typeface="ＭＳ Ｐゴシック" panose="020B0600070205080204" pitchFamily="34" charset="-128"/>
              </a:rPr>
              <a:t>Academic language</a:t>
            </a:r>
          </a:p>
          <a:p>
            <a:pPr eaLnBrk="1" hangingPunct="1"/>
            <a:r>
              <a:rPr lang="en-US" altLang="en-US" dirty="0">
                <a:ea typeface="ＭＳ Ｐゴシック" panose="020B0600070205080204" pitchFamily="34" charset="-128"/>
              </a:rPr>
              <a:t>Academic writing conventions</a:t>
            </a:r>
          </a:p>
          <a:p>
            <a:pPr eaLnBrk="1" hangingPunct="1"/>
            <a:r>
              <a:rPr lang="en-US" altLang="en-US" dirty="0">
                <a:ea typeface="ＭＳ Ｐゴシック" panose="020B0600070205080204" pitchFamily="34" charset="-128"/>
              </a:rPr>
              <a:t>Structuring your writing – creating an argument</a:t>
            </a:r>
          </a:p>
          <a:p>
            <a:pPr eaLnBrk="1" hangingPunct="1"/>
            <a:r>
              <a:rPr lang="en-US" altLang="en-US" dirty="0">
                <a:ea typeface="ＭＳ Ｐゴシック" panose="020B0600070205080204" pitchFamily="34" charset="-128"/>
              </a:rPr>
              <a:t>Paragraphing</a:t>
            </a:r>
          </a:p>
          <a:p>
            <a:pPr eaLnBrk="1" hangingPunct="1"/>
            <a:r>
              <a:rPr lang="en-US" altLang="en-US" dirty="0">
                <a:ea typeface="ＭＳ Ｐゴシック" panose="020B0600070205080204" pitchFamily="34" charset="-128"/>
              </a:rPr>
              <a:t>Editing your work</a:t>
            </a:r>
          </a:p>
          <a:p>
            <a:pPr eaLnBrk="1" hangingPunct="1"/>
            <a:r>
              <a:rPr lang="en-US" altLang="en-US" dirty="0">
                <a:ea typeface="ＭＳ Ｐゴシック" panose="020B0600070205080204" pitchFamily="34" charset="-128"/>
              </a:rPr>
              <a:t>Referencing</a:t>
            </a:r>
          </a:p>
          <a:p>
            <a:pPr eaLnBrk="1" hangingPunct="1">
              <a:buFont typeface="Arial" panose="020B0604020202020204" pitchFamily="34" charset="0"/>
              <a:buNone/>
            </a:pPr>
            <a:endParaRPr lang="en-US" altLang="en-US" dirty="0">
              <a:ea typeface="ＭＳ Ｐゴシック" panose="020B0600070205080204" pitchFamily="34" charset="-128"/>
            </a:endParaRPr>
          </a:p>
        </p:txBody>
      </p:sp>
      <p:sp>
        <p:nvSpPr>
          <p:cNvPr id="6147" name="TextBox 7"/>
          <p:cNvSpPr txBox="1">
            <a:spLocks noChangeArrowheads="1"/>
          </p:cNvSpPr>
          <p:nvPr/>
        </p:nvSpPr>
        <p:spPr bwMode="auto">
          <a:xfrm>
            <a:off x="304800" y="304800"/>
            <a:ext cx="5943600" cy="64611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3600" dirty="0">
                <a:solidFill>
                  <a:schemeClr val="bg1"/>
                </a:solidFill>
              </a:rPr>
              <a:t>Overview of today</a:t>
            </a:r>
            <a:r>
              <a:rPr lang="ja-JP" altLang="en-US" sz="3600" dirty="0">
                <a:solidFill>
                  <a:schemeClr val="bg1"/>
                </a:solidFill>
              </a:rPr>
              <a:t>’</a:t>
            </a:r>
            <a:r>
              <a:rPr lang="en-US" altLang="ja-JP" sz="3600" dirty="0">
                <a:solidFill>
                  <a:schemeClr val="bg1"/>
                </a:solidFill>
              </a:rPr>
              <a:t>s session</a:t>
            </a:r>
            <a:endParaRPr lang="en-US" altLang="en-US" sz="3600" dirty="0">
              <a:solidFill>
                <a:schemeClr val="bg1"/>
              </a:solidFill>
            </a:endParaRPr>
          </a:p>
        </p:txBody>
      </p:sp>
      <p:pic>
        <p:nvPicPr>
          <p:cNvPr id="2" name="Picture 1" descr="Download Eye Transparent Png Image HQ PNG Image | FreePNGIm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07903" y="2776061"/>
            <a:ext cx="5483393" cy="3928401"/>
          </a:xfrm>
          <a:prstGeom prst="rect">
            <a:avLst/>
          </a:prstGeom>
        </p:spPr>
      </p:pic>
    </p:spTree>
    <p:extLst>
      <p:ext uri="{BB962C8B-B14F-4D97-AF65-F5344CB8AC3E}">
        <p14:creationId xmlns:p14="http://schemas.microsoft.com/office/powerpoint/2010/main" val="21267748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36" y="357166"/>
            <a:ext cx="7737475" cy="857232"/>
          </a:xfrm>
        </p:spPr>
        <p:txBody>
          <a:bodyPr/>
          <a:lstStyle/>
          <a:p>
            <a:pPr algn="ctr">
              <a:defRPr/>
            </a:pPr>
            <a:r>
              <a:rPr lang="en-GB" sz="3600" dirty="0">
                <a:latin typeface="Calibri" pitchFamily="34" charset="0"/>
              </a:rPr>
              <a:t>Introduction</a:t>
            </a:r>
            <a:br>
              <a:rPr lang="en-GB" sz="3600" dirty="0">
                <a:latin typeface="Calibri" pitchFamily="34" charset="0"/>
              </a:rPr>
            </a:br>
            <a:br>
              <a:rPr lang="en-GB" dirty="0">
                <a:solidFill>
                  <a:schemeClr val="tx2"/>
                </a:solidFill>
                <a:latin typeface="+mn-lt"/>
                <a:ea typeface="+mn-ea"/>
                <a:cs typeface="+mn-cs"/>
              </a:rPr>
            </a:br>
            <a:endParaRPr lang="en-GB" dirty="0"/>
          </a:p>
        </p:txBody>
      </p:sp>
      <p:sp>
        <p:nvSpPr>
          <p:cNvPr id="5123" name="Content Placeholder 2"/>
          <p:cNvSpPr>
            <a:spLocks noGrp="1"/>
          </p:cNvSpPr>
          <p:nvPr>
            <p:ph idx="1"/>
          </p:nvPr>
        </p:nvSpPr>
        <p:spPr>
          <a:xfrm>
            <a:off x="0" y="1340768"/>
            <a:ext cx="9144001" cy="5517232"/>
          </a:xfrm>
        </p:spPr>
        <p:style>
          <a:lnRef idx="1">
            <a:schemeClr val="accent1"/>
          </a:lnRef>
          <a:fillRef idx="2">
            <a:schemeClr val="accent1"/>
          </a:fillRef>
          <a:effectRef idx="1">
            <a:schemeClr val="accent1"/>
          </a:effectRef>
          <a:fontRef idx="minor">
            <a:schemeClr val="dk1"/>
          </a:fontRef>
        </p:style>
        <p:txBody>
          <a:bodyPr/>
          <a:lstStyle/>
          <a:p>
            <a:pPr lvl="1">
              <a:buNone/>
            </a:pPr>
            <a:r>
              <a:rPr lang="en-GB" sz="3200" dirty="0">
                <a:latin typeface="Calibri" pitchFamily="34" charset="0"/>
              </a:rPr>
              <a:t>	</a:t>
            </a:r>
          </a:p>
          <a:p>
            <a:pPr lvl="1">
              <a:buNone/>
            </a:pPr>
            <a:r>
              <a:rPr lang="en-GB" sz="3200" dirty="0">
                <a:latin typeface="Calibri" pitchFamily="34" charset="0"/>
              </a:rPr>
              <a:t>   This should give a succinct explanation of the</a:t>
            </a:r>
            <a:r>
              <a:rPr lang="en-GB" sz="3200" dirty="0">
                <a:solidFill>
                  <a:schemeClr val="tx2"/>
                </a:solidFill>
                <a:latin typeface="Calibri" pitchFamily="34" charset="0"/>
              </a:rPr>
              <a:t> </a:t>
            </a:r>
            <a:r>
              <a:rPr lang="en-GB" sz="3200" dirty="0">
                <a:solidFill>
                  <a:srgbClr val="FF0000"/>
                </a:solidFill>
                <a:latin typeface="Calibri" pitchFamily="34" charset="0"/>
              </a:rPr>
              <a:t>aims/context of the report</a:t>
            </a:r>
            <a:r>
              <a:rPr lang="en-GB" sz="3200" dirty="0">
                <a:latin typeface="Calibri" pitchFamily="34" charset="0"/>
              </a:rPr>
              <a:t>, and should include brief details of any information 	necessary for the reader to understand it, e.g. </a:t>
            </a:r>
            <a:r>
              <a:rPr lang="en-GB" sz="3200" dirty="0">
                <a:solidFill>
                  <a:srgbClr val="FF0000"/>
                </a:solidFill>
                <a:latin typeface="Calibri" pitchFamily="34" charset="0"/>
              </a:rPr>
              <a:t>industry size</a:t>
            </a:r>
            <a:r>
              <a:rPr lang="en-GB" sz="3200" dirty="0">
                <a:solidFill>
                  <a:schemeClr val="tx2"/>
                </a:solidFill>
                <a:latin typeface="Calibri" pitchFamily="34" charset="0"/>
              </a:rPr>
              <a:t>; </a:t>
            </a:r>
            <a:r>
              <a:rPr lang="en-GB" sz="3200" dirty="0">
                <a:solidFill>
                  <a:srgbClr val="FF0000"/>
                </a:solidFill>
                <a:latin typeface="Calibri" pitchFamily="34" charset="0"/>
              </a:rPr>
              <a:t>structure</a:t>
            </a:r>
            <a:r>
              <a:rPr lang="en-GB" sz="3200" dirty="0">
                <a:solidFill>
                  <a:schemeClr val="tx2"/>
                </a:solidFill>
                <a:latin typeface="Calibri" pitchFamily="34" charset="0"/>
              </a:rPr>
              <a:t>; </a:t>
            </a:r>
            <a:r>
              <a:rPr lang="en-GB" sz="3200" dirty="0">
                <a:solidFill>
                  <a:srgbClr val="FF0000"/>
                </a:solidFill>
                <a:latin typeface="Calibri" pitchFamily="34" charset="0"/>
              </a:rPr>
              <a:t>main activities</a:t>
            </a:r>
            <a:r>
              <a:rPr lang="en-GB" sz="3200" dirty="0">
                <a:solidFill>
                  <a:schemeClr val="tx2"/>
                </a:solidFill>
                <a:latin typeface="Calibri" pitchFamily="34" charset="0"/>
              </a:rPr>
              <a:t>; </a:t>
            </a:r>
            <a:r>
              <a:rPr lang="en-GB" sz="3200" dirty="0">
                <a:solidFill>
                  <a:srgbClr val="FF0000"/>
                </a:solidFill>
                <a:latin typeface="Calibri" pitchFamily="34" charset="0"/>
              </a:rPr>
              <a:t>scope of the report</a:t>
            </a:r>
            <a:r>
              <a:rPr lang="en-GB" sz="3200" dirty="0">
                <a:solidFill>
                  <a:schemeClr val="tx2"/>
                </a:solidFill>
                <a:latin typeface="Calibri" pitchFamily="34" charset="0"/>
              </a:rPr>
              <a:t> ;</a:t>
            </a:r>
            <a:r>
              <a:rPr lang="en-GB" sz="3200" dirty="0">
                <a:solidFill>
                  <a:srgbClr val="FF0000"/>
                </a:solidFill>
                <a:latin typeface="Calibri" pitchFamily="34" charset="0"/>
              </a:rPr>
              <a:t> limitations</a:t>
            </a:r>
            <a:r>
              <a:rPr lang="en-GB" sz="3200" dirty="0">
                <a:solidFill>
                  <a:schemeClr val="tx2"/>
                </a:solidFill>
                <a:latin typeface="Calibri" pitchFamily="34" charset="0"/>
              </a:rPr>
              <a:t>; </a:t>
            </a:r>
            <a:r>
              <a:rPr lang="en-GB" sz="3200" dirty="0">
                <a:solidFill>
                  <a:srgbClr val="FF0000"/>
                </a:solidFill>
                <a:latin typeface="Calibri" pitchFamily="34" charset="0"/>
              </a:rPr>
              <a:t>methods used.</a:t>
            </a:r>
          </a:p>
          <a:p>
            <a:pPr lvl="1">
              <a:buNone/>
            </a:pPr>
            <a:r>
              <a:rPr lang="en-GB" sz="3200" dirty="0">
                <a:latin typeface="Calibri" pitchFamily="34" charset="0"/>
              </a:rPr>
              <a:t>	Introductions should include a brief breakdown of report structure </a:t>
            </a:r>
          </a:p>
          <a:p>
            <a:pPr lvl="1">
              <a:buNone/>
            </a:pPr>
            <a:endParaRPr lang="en-GB" sz="3600" dirty="0">
              <a:solidFill>
                <a:schemeClr val="tx2"/>
              </a:solidFill>
              <a:latin typeface="Calibri" pitchFamily="34" charset="0"/>
            </a:endParaRPr>
          </a:p>
          <a:p>
            <a:pPr>
              <a:buFontTx/>
              <a:buNone/>
            </a:pPr>
            <a:endParaRPr lang="en-GB" dirty="0"/>
          </a:p>
        </p:txBody>
      </p:sp>
    </p:spTree>
    <p:custDataLst>
      <p:tags r:id="rId1"/>
    </p:custData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222" y="285740"/>
            <a:ext cx="7737475" cy="714355"/>
          </a:xfrm>
        </p:spPr>
        <p:txBody>
          <a:bodyPr/>
          <a:lstStyle/>
          <a:p>
            <a:pPr>
              <a:defRPr/>
            </a:pPr>
            <a:r>
              <a:rPr lang="en-GB" sz="4000" dirty="0">
                <a:latin typeface="Calibri" pitchFamily="34" charset="0"/>
                <a:ea typeface="+mn-ea"/>
                <a:cs typeface="+mn-cs"/>
              </a:rPr>
              <a:t>	Example Introduction</a:t>
            </a:r>
            <a:br>
              <a:rPr lang="en-GB" dirty="0">
                <a:solidFill>
                  <a:schemeClr val="tx2"/>
                </a:solidFill>
                <a:latin typeface="+mn-lt"/>
                <a:ea typeface="+mn-ea"/>
                <a:cs typeface="+mn-cs"/>
              </a:rPr>
            </a:br>
            <a:endParaRPr lang="en-GB" dirty="0"/>
          </a:p>
        </p:txBody>
      </p:sp>
      <p:sp>
        <p:nvSpPr>
          <p:cNvPr id="7171" name="Content Placeholder 2"/>
          <p:cNvSpPr>
            <a:spLocks noGrp="1"/>
          </p:cNvSpPr>
          <p:nvPr>
            <p:ph idx="1"/>
          </p:nvPr>
        </p:nvSpPr>
        <p:spPr>
          <a:xfrm>
            <a:off x="1" y="1285860"/>
            <a:ext cx="9036495" cy="5572140"/>
          </a:xfrm>
        </p:spPr>
        <p:txBody>
          <a:bodyPr/>
          <a:lstStyle/>
          <a:p>
            <a:pPr marL="0" indent="0" algn="just">
              <a:buNone/>
            </a:pPr>
            <a:r>
              <a:rPr lang="en-GB" sz="2400" dirty="0">
                <a:latin typeface="Calibri" pitchFamily="34" charset="0"/>
              </a:rPr>
              <a:t>As globalization is the main trend nowadays, a lot of companies  expand aggressively, such as IKEA which is the world’s largest furniture retailer and manufacturer with its successful expansion into more than 30 countries. This report aims at discussing IKEA as a successful global expanded model to analyze and evaluate its international strategies. Firstly IKEA’s internal environment will be analysed using resource-based view and SWOT, and external environment by the method of PEST in order to evaluate whether IKEA’s strategies reflect the organizational environment and cater to the external trends. Subsequently, the motivation for IKEA using five forces to expand internationally in order to identify its objectives for its international business and geographic pattern of international expansion strategy will be explored. Finally, the market entry strategy is discussed by specifying the case of Japan in order to illustrate how IKEA adopts to a particular country.</a:t>
            </a:r>
          </a:p>
        </p:txBody>
      </p:sp>
    </p:spTree>
    <p:custDataLst>
      <p:tags r:id="rId1"/>
    </p:custDataLst>
    <p:extLst>
      <p:ext uri="{BB962C8B-B14F-4D97-AF65-F5344CB8AC3E}">
        <p14:creationId xmlns:p14="http://schemas.microsoft.com/office/powerpoint/2010/main" val="1101364458"/>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14290"/>
            <a:ext cx="7737475" cy="642917"/>
          </a:xfrm>
        </p:spPr>
        <p:txBody>
          <a:bodyPr/>
          <a:lstStyle/>
          <a:p>
            <a:pPr>
              <a:defRPr/>
            </a:pPr>
            <a:r>
              <a:rPr lang="en-GB" sz="4000" dirty="0">
                <a:latin typeface="Calibri" pitchFamily="34" charset="0"/>
                <a:ea typeface="+mn-ea"/>
                <a:cs typeface="+mn-cs"/>
              </a:rPr>
              <a:t>	Introduce the general topic   </a:t>
            </a:r>
            <a:br>
              <a:rPr lang="en-GB" sz="4000" dirty="0">
                <a:latin typeface="Calibri" pitchFamily="34" charset="0"/>
                <a:ea typeface="+mn-ea"/>
                <a:cs typeface="+mn-cs"/>
              </a:rPr>
            </a:br>
            <a:r>
              <a:rPr lang="en-GB" sz="4000" dirty="0">
                <a:latin typeface="Calibri" pitchFamily="34" charset="0"/>
                <a:ea typeface="+mn-ea"/>
                <a:cs typeface="+mn-cs"/>
              </a:rPr>
              <a:t>	</a:t>
            </a:r>
            <a:br>
              <a:rPr lang="en-GB" dirty="0">
                <a:solidFill>
                  <a:schemeClr val="tx2"/>
                </a:solidFill>
                <a:latin typeface="+mn-lt"/>
                <a:ea typeface="+mn-ea"/>
                <a:cs typeface="+mn-cs"/>
              </a:rPr>
            </a:br>
            <a:r>
              <a:rPr lang="en-GB" dirty="0">
                <a:solidFill>
                  <a:schemeClr val="tx2"/>
                </a:solidFill>
                <a:latin typeface="+mn-lt"/>
                <a:ea typeface="+mn-ea"/>
                <a:cs typeface="+mn-cs"/>
              </a:rPr>
              <a:t> </a:t>
            </a:r>
            <a:endParaRPr lang="en-GB" dirty="0"/>
          </a:p>
        </p:txBody>
      </p:sp>
      <p:sp>
        <p:nvSpPr>
          <p:cNvPr id="8195" name="Content Placeholder 2"/>
          <p:cNvSpPr>
            <a:spLocks noGrp="1"/>
          </p:cNvSpPr>
          <p:nvPr>
            <p:ph idx="1"/>
          </p:nvPr>
        </p:nvSpPr>
        <p:spPr>
          <a:xfrm>
            <a:off x="1" y="1285884"/>
            <a:ext cx="9144000" cy="5643578"/>
          </a:xfrm>
        </p:spPr>
        <p:txBody>
          <a:bodyPr/>
          <a:lstStyle/>
          <a:p>
            <a:pPr marL="0" indent="0">
              <a:buNone/>
            </a:pPr>
            <a:r>
              <a:rPr lang="en-GB" sz="2400" b="1" dirty="0">
                <a:solidFill>
                  <a:srgbClr val="FF0000"/>
                </a:solidFill>
                <a:latin typeface="Calibri" pitchFamily="34" charset="0"/>
              </a:rPr>
              <a:t>As globalization is the main trend nowadays, a lot of  companies expand aggressively</a:t>
            </a:r>
            <a:r>
              <a:rPr lang="en-GB" sz="2400" dirty="0">
                <a:solidFill>
                  <a:srgbClr val="FF0000"/>
                </a:solidFill>
                <a:latin typeface="Calibri" pitchFamily="34" charset="0"/>
              </a:rPr>
              <a:t>,</a:t>
            </a:r>
            <a:r>
              <a:rPr lang="en-GB" sz="2400" dirty="0">
                <a:latin typeface="Calibri" pitchFamily="34" charset="0"/>
              </a:rPr>
              <a:t> such as IKEA which is the world’s largest furniture retailer and manufacturer with its successful expansion into more than 30 countries. This report aims at discussing IKEA as a successful global expanded model to analyze and evaluate its international strategies.</a:t>
            </a:r>
            <a:r>
              <a:rPr lang="en-GB" sz="2400" dirty="0">
                <a:solidFill>
                  <a:srgbClr val="000000"/>
                </a:solidFill>
                <a:latin typeface="Calibri" pitchFamily="34" charset="0"/>
              </a:rPr>
              <a:t> Firstly IKEA’s internal environment will be analysed using resource-based view and SWOT, and external environment by the method of PEST in order to evaluate whether IKEA’s strategies reflect the organizational environment and cater to the external trends.</a:t>
            </a:r>
            <a:r>
              <a:rPr lang="en-GB" sz="2400" dirty="0">
                <a:latin typeface="Calibri" pitchFamily="34" charset="0"/>
              </a:rPr>
              <a:t> Subsequently, the motivation for IKEA using five forces to expand internationally in order to identify its objectives for its international business and geographic pattern of international expansion strategy will be explored. Finally, the market entry strategy is discussed by specifying the case of Japan in order to illustrate how IKEA adopts to a particular country.</a:t>
            </a:r>
          </a:p>
        </p:txBody>
      </p:sp>
    </p:spTree>
    <p:custDataLst>
      <p:tags r:id="rId1"/>
    </p:custDataLst>
    <p:extLst>
      <p:ext uri="{BB962C8B-B14F-4D97-AF65-F5344CB8AC3E}">
        <p14:creationId xmlns:p14="http://schemas.microsoft.com/office/powerpoint/2010/main" val="900053101"/>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624" y="428604"/>
            <a:ext cx="7737475" cy="571479"/>
          </a:xfrm>
        </p:spPr>
        <p:txBody>
          <a:bodyPr/>
          <a:lstStyle/>
          <a:p>
            <a:pPr>
              <a:defRPr/>
            </a:pPr>
            <a:r>
              <a:rPr lang="en-GB" sz="4000" dirty="0">
                <a:latin typeface="Calibri" pitchFamily="34" charset="0"/>
                <a:ea typeface="+mn-ea"/>
                <a:cs typeface="+mn-cs"/>
              </a:rPr>
              <a:t>	    Focus</a:t>
            </a:r>
            <a:br>
              <a:rPr lang="en-GB" dirty="0">
                <a:solidFill>
                  <a:srgbClr val="FF0000"/>
                </a:solidFill>
                <a:latin typeface="+mn-lt"/>
                <a:ea typeface="+mn-ea"/>
                <a:cs typeface="+mn-cs"/>
              </a:rPr>
            </a:br>
            <a:endParaRPr lang="en-GB" dirty="0">
              <a:solidFill>
                <a:srgbClr val="FF0000"/>
              </a:solidFill>
            </a:endParaRPr>
          </a:p>
        </p:txBody>
      </p:sp>
      <p:sp>
        <p:nvSpPr>
          <p:cNvPr id="9219" name="Content Placeholder 2"/>
          <p:cNvSpPr>
            <a:spLocks noGrp="1"/>
          </p:cNvSpPr>
          <p:nvPr>
            <p:ph idx="1"/>
          </p:nvPr>
        </p:nvSpPr>
        <p:spPr>
          <a:xfrm>
            <a:off x="1" y="1285860"/>
            <a:ext cx="9143999" cy="6286520"/>
          </a:xfrm>
        </p:spPr>
        <p:txBody>
          <a:bodyPr/>
          <a:lstStyle/>
          <a:p>
            <a:pPr marL="0" indent="0">
              <a:buNone/>
            </a:pPr>
            <a:r>
              <a:rPr lang="en-GB" sz="2400" dirty="0">
                <a:latin typeface="Calibri" pitchFamily="34" charset="0"/>
              </a:rPr>
              <a:t>As globalization is the main trend nowadays, a lot of companies expand aggressively, </a:t>
            </a:r>
            <a:r>
              <a:rPr lang="en-GB" sz="2400" b="1" dirty="0">
                <a:solidFill>
                  <a:srgbClr val="FF0000"/>
                </a:solidFill>
                <a:latin typeface="Calibri" pitchFamily="34" charset="0"/>
              </a:rPr>
              <a:t>such as IKEA which is the world’s largest furniture retailer and manufacturer with its successful expansion into more than 30 countries</a:t>
            </a:r>
            <a:r>
              <a:rPr lang="en-GB" sz="2400" dirty="0">
                <a:latin typeface="Calibri" pitchFamily="34" charset="0"/>
              </a:rPr>
              <a:t>. This report aims at discussing IKEA as a successful global expanded model to analyze and evaluate its international strategies. </a:t>
            </a:r>
            <a:r>
              <a:rPr lang="en-GB" sz="2400" dirty="0">
                <a:solidFill>
                  <a:srgbClr val="000000"/>
                </a:solidFill>
                <a:latin typeface="Calibri" pitchFamily="34" charset="0"/>
              </a:rPr>
              <a:t>Firstly IKEA’s internal environment will be analysed using resource-based view and SWOT, and external environment by the method of PEST in order to evaluate whether IKEA’s strategies reflect the organizational environment and cater to the external trends. Subsequently, the motivation for IKEA using five forces to expand internationally in order to identify its objectives for its international business and geographic pattern of international expansion strategy will be explored. </a:t>
            </a:r>
            <a:r>
              <a:rPr lang="en-GB" sz="2400" dirty="0">
                <a:latin typeface="Calibri" pitchFamily="34" charset="0"/>
              </a:rPr>
              <a:t>Finally, the market entry strategy is discussed by specifying the case of Japan in order to illustrate how IKEA adopts to a particular country.</a:t>
            </a:r>
          </a:p>
        </p:txBody>
      </p:sp>
    </p:spTree>
    <p:custDataLst>
      <p:tags r:id="rId1"/>
    </p:custDataLst>
    <p:extLst>
      <p:ext uri="{BB962C8B-B14F-4D97-AF65-F5344CB8AC3E}">
        <p14:creationId xmlns:p14="http://schemas.microsoft.com/office/powerpoint/2010/main" val="3187969126"/>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84" y="321459"/>
            <a:ext cx="7737475" cy="642917"/>
          </a:xfrm>
        </p:spPr>
        <p:txBody>
          <a:bodyPr/>
          <a:lstStyle/>
          <a:p>
            <a:pPr>
              <a:defRPr/>
            </a:pPr>
            <a:r>
              <a:rPr lang="en-GB" sz="4000" dirty="0">
                <a:latin typeface="Calibri" pitchFamily="34" charset="0"/>
                <a:ea typeface="+mn-ea"/>
                <a:cs typeface="+mn-cs"/>
              </a:rPr>
              <a:t>	Focus on the purpose</a:t>
            </a:r>
            <a:br>
              <a:rPr lang="en-GB" dirty="0">
                <a:latin typeface="+mn-lt"/>
                <a:ea typeface="+mn-ea"/>
                <a:cs typeface="+mn-cs"/>
              </a:rPr>
            </a:br>
            <a:endParaRPr lang="en-GB" dirty="0"/>
          </a:p>
        </p:txBody>
      </p:sp>
      <p:sp>
        <p:nvSpPr>
          <p:cNvPr id="10243" name="Content Placeholder 2"/>
          <p:cNvSpPr>
            <a:spLocks noGrp="1"/>
          </p:cNvSpPr>
          <p:nvPr>
            <p:ph idx="1"/>
          </p:nvPr>
        </p:nvSpPr>
        <p:spPr>
          <a:xfrm>
            <a:off x="1" y="1285860"/>
            <a:ext cx="9143999" cy="6215082"/>
          </a:xfrm>
        </p:spPr>
        <p:txBody>
          <a:bodyPr/>
          <a:lstStyle/>
          <a:p>
            <a:pPr marL="0" indent="0">
              <a:buNone/>
            </a:pPr>
            <a:r>
              <a:rPr lang="en-GB" sz="2400" dirty="0">
                <a:latin typeface="Calibri" pitchFamily="34" charset="0"/>
              </a:rPr>
              <a:t>As globalization is the main trend nowadays, a lot of companies   expand aggressively, such as IKEA which is the world’s largest furniture retailer and manufacturer with its successful expansion into more than 30 countries</a:t>
            </a:r>
            <a:r>
              <a:rPr lang="en-GB" sz="2400" dirty="0">
                <a:solidFill>
                  <a:srgbClr val="FF0000"/>
                </a:solidFill>
                <a:latin typeface="Calibri" pitchFamily="34" charset="0"/>
              </a:rPr>
              <a:t>. </a:t>
            </a:r>
            <a:r>
              <a:rPr lang="en-GB" sz="2400" b="1" dirty="0">
                <a:solidFill>
                  <a:srgbClr val="FF0000"/>
                </a:solidFill>
                <a:latin typeface="Calibri" pitchFamily="34" charset="0"/>
              </a:rPr>
              <a:t>This report aims at discussing IKEA as a successful global expanded model to analyze and evaluate its international strategies</a:t>
            </a:r>
            <a:r>
              <a:rPr lang="en-GB" sz="2400" dirty="0">
                <a:solidFill>
                  <a:srgbClr val="FF0000"/>
                </a:solidFill>
                <a:latin typeface="Calibri" pitchFamily="34" charset="0"/>
              </a:rPr>
              <a:t>.</a:t>
            </a:r>
            <a:r>
              <a:rPr lang="en-GB" sz="2400" dirty="0">
                <a:latin typeface="Calibri" pitchFamily="34" charset="0"/>
              </a:rPr>
              <a:t> </a:t>
            </a:r>
            <a:r>
              <a:rPr lang="en-GB" sz="2400" dirty="0">
                <a:solidFill>
                  <a:srgbClr val="000000"/>
                </a:solidFill>
                <a:latin typeface="Calibri" pitchFamily="34" charset="0"/>
              </a:rPr>
              <a:t>Firstly IKEA’s internal environment will be analysed using resource-based view and SWOT, and external environment by the method of PEST in order to evaluate whether IKEA’s strategies reflect the organizational environment and cater to the external trends</a:t>
            </a:r>
            <a:r>
              <a:rPr lang="en-GB" sz="2400" dirty="0">
                <a:latin typeface="Calibri" pitchFamily="34" charset="0"/>
              </a:rPr>
              <a:t>. Subsequently, the motivation for IKEA using five forces to expand internationally in order to identify its objectives for its international business and geographic pattern of international expansion strategy will be explored. . Finally, the market entry strategy is discussed by specifying the case of Japan in order to illustrate how IKEA adopts to a particular country.</a:t>
            </a:r>
          </a:p>
        </p:txBody>
      </p:sp>
    </p:spTree>
    <p:custDataLst>
      <p:tags r:id="rId1"/>
    </p:custDataLst>
    <p:extLst>
      <p:ext uri="{BB962C8B-B14F-4D97-AF65-F5344CB8AC3E}">
        <p14:creationId xmlns:p14="http://schemas.microsoft.com/office/powerpoint/2010/main" val="3952396238"/>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9001092" cy="785793"/>
          </a:xfrm>
        </p:spPr>
        <p:txBody>
          <a:bodyPr/>
          <a:lstStyle/>
          <a:p>
            <a:pPr>
              <a:defRPr/>
            </a:pPr>
            <a:r>
              <a:rPr lang="en-GB" sz="3600" dirty="0">
                <a:latin typeface="Calibri" pitchFamily="34" charset="0"/>
                <a:ea typeface="+mn-ea"/>
                <a:cs typeface="+mn-cs"/>
              </a:rPr>
              <a:t>Signposting, map</a:t>
            </a:r>
            <a:br>
              <a:rPr lang="en-GB" dirty="0">
                <a:latin typeface="+mn-lt"/>
                <a:ea typeface="+mn-ea"/>
                <a:cs typeface="+mn-cs"/>
              </a:rPr>
            </a:br>
            <a:r>
              <a:rPr lang="en-GB" dirty="0">
                <a:solidFill>
                  <a:schemeClr val="tx2"/>
                </a:solidFill>
                <a:latin typeface="+mn-lt"/>
                <a:ea typeface="+mn-ea"/>
                <a:cs typeface="+mn-cs"/>
              </a:rPr>
              <a:t> </a:t>
            </a:r>
            <a:endParaRPr lang="en-GB" dirty="0"/>
          </a:p>
        </p:txBody>
      </p:sp>
      <p:sp>
        <p:nvSpPr>
          <p:cNvPr id="11267" name="Content Placeholder 2"/>
          <p:cNvSpPr>
            <a:spLocks noGrp="1"/>
          </p:cNvSpPr>
          <p:nvPr>
            <p:ph idx="1"/>
          </p:nvPr>
        </p:nvSpPr>
        <p:spPr>
          <a:xfrm>
            <a:off x="0" y="1285860"/>
            <a:ext cx="9143999" cy="5572140"/>
          </a:xfrm>
        </p:spPr>
        <p:txBody>
          <a:bodyPr/>
          <a:lstStyle/>
          <a:p>
            <a:pPr marL="0" indent="0">
              <a:buNone/>
            </a:pPr>
            <a:r>
              <a:rPr lang="en-GB" sz="2400" dirty="0">
                <a:latin typeface="Calibri" pitchFamily="34" charset="0"/>
              </a:rPr>
              <a:t>As globalization is the main trend nowadays, a lot of companies expand aggressively, such as IKEA which is the world largest furniture retailer and manufacturer with its successful expansion into more than 30 countries. This report aims at discussing IKEA as a successful global expanded model to analyze and evaluate its international strategies.</a:t>
            </a:r>
            <a:r>
              <a:rPr lang="en-GB" sz="2400" b="1" dirty="0">
                <a:solidFill>
                  <a:srgbClr val="FF0000"/>
                </a:solidFill>
                <a:latin typeface="Calibri" pitchFamily="34" charset="0"/>
              </a:rPr>
              <a:t> </a:t>
            </a:r>
            <a:r>
              <a:rPr lang="en-GB" sz="2400" b="1" u="sng" dirty="0">
                <a:solidFill>
                  <a:srgbClr val="FF0000"/>
                </a:solidFill>
                <a:latin typeface="Calibri" pitchFamily="34" charset="0"/>
              </a:rPr>
              <a:t>Firstly</a:t>
            </a:r>
            <a:r>
              <a:rPr lang="en-GB" sz="2400" b="1" dirty="0">
                <a:solidFill>
                  <a:srgbClr val="FF0000"/>
                </a:solidFill>
                <a:latin typeface="Calibri" pitchFamily="34" charset="0"/>
              </a:rPr>
              <a:t> IKEA’s internal environment will be analysed using resource-based view and SWOT, and external environment by the method of PEST in order to evaluate whether IKEA’s strategies reflect the organizational environment and cater to the external trends</a:t>
            </a:r>
            <a:r>
              <a:rPr lang="en-GB" sz="2400" dirty="0">
                <a:latin typeface="Calibri" pitchFamily="34" charset="0"/>
              </a:rPr>
              <a:t>. Subsequently, the motivation for IKEA using five forces to expand internationally in order to identify its objectives for its international business and geographic pattern of international expansion strategy will be explored. Finally, the market entry strategy is discussed by specifying the case of Japan in order to illustrate how IKEA adopts to a particular country.</a:t>
            </a:r>
          </a:p>
        </p:txBody>
      </p:sp>
    </p:spTree>
    <p:custDataLst>
      <p:tags r:id="rId1"/>
    </p:custDataLst>
    <p:extLst>
      <p:ext uri="{BB962C8B-B14F-4D97-AF65-F5344CB8AC3E}">
        <p14:creationId xmlns:p14="http://schemas.microsoft.com/office/powerpoint/2010/main" val="3354201023"/>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357178"/>
            <a:ext cx="9144000" cy="714356"/>
          </a:xfrm>
        </p:spPr>
        <p:txBody>
          <a:bodyPr/>
          <a:lstStyle/>
          <a:p>
            <a:pPr>
              <a:defRPr/>
            </a:pPr>
            <a:r>
              <a:rPr lang="en-GB" sz="3600" dirty="0">
                <a:latin typeface="Calibri" pitchFamily="34" charset="0"/>
              </a:rPr>
              <a:t>Signposting, map </a:t>
            </a:r>
            <a:br>
              <a:rPr lang="en-GB" sz="4000" dirty="0">
                <a:latin typeface="Calibri" pitchFamily="34" charset="0"/>
                <a:ea typeface="+mn-ea"/>
                <a:cs typeface="+mn-cs"/>
              </a:rPr>
            </a:br>
            <a:r>
              <a:rPr lang="en-GB" dirty="0">
                <a:solidFill>
                  <a:schemeClr val="tx2"/>
                </a:solidFill>
                <a:latin typeface="+mn-lt"/>
                <a:ea typeface="+mn-ea"/>
                <a:cs typeface="+mn-cs"/>
              </a:rPr>
              <a:t>  </a:t>
            </a:r>
            <a:endParaRPr lang="en-GB" dirty="0"/>
          </a:p>
        </p:txBody>
      </p:sp>
      <p:sp>
        <p:nvSpPr>
          <p:cNvPr id="12291" name="Content Placeholder 2"/>
          <p:cNvSpPr>
            <a:spLocks noGrp="1"/>
          </p:cNvSpPr>
          <p:nvPr>
            <p:ph idx="1"/>
          </p:nvPr>
        </p:nvSpPr>
        <p:spPr>
          <a:xfrm>
            <a:off x="0" y="1285884"/>
            <a:ext cx="9143999" cy="6143644"/>
          </a:xfrm>
        </p:spPr>
        <p:txBody>
          <a:bodyPr/>
          <a:lstStyle/>
          <a:p>
            <a:pPr marL="0" indent="0">
              <a:buNone/>
            </a:pPr>
            <a:r>
              <a:rPr lang="en-GB" sz="2400" dirty="0">
                <a:latin typeface="Calibri" pitchFamily="34" charset="0"/>
              </a:rPr>
              <a:t>As globalization is the main trend nowadays, a lot of companies   expand aggressively, such as IKEA which is the world largest furniture retailer and manufacturer with its successful expansion into more than 30 countries. This report aims at discussing IKEA as a successful global expanded model to analyze and evaluate its international strategies. </a:t>
            </a:r>
            <a:r>
              <a:rPr lang="en-GB" sz="2400" u="sng" dirty="0">
                <a:latin typeface="Calibri" pitchFamily="34" charset="0"/>
              </a:rPr>
              <a:t>Firstly</a:t>
            </a:r>
            <a:r>
              <a:rPr lang="en-GB" sz="2400" dirty="0">
                <a:latin typeface="Calibri" pitchFamily="34" charset="0"/>
              </a:rPr>
              <a:t> IKEA’s internal environment will be analysed using resource-based view and SWOT, and external environment by the method of PEST in order to evaluate whether IKEA’s strategies reflect the organizational environment and cater to the external trends. </a:t>
            </a:r>
            <a:r>
              <a:rPr lang="en-GB" sz="2400" b="1" u="sng" dirty="0">
                <a:solidFill>
                  <a:srgbClr val="FF0000"/>
                </a:solidFill>
                <a:latin typeface="Calibri" pitchFamily="34" charset="0"/>
              </a:rPr>
              <a:t>Subsequently</a:t>
            </a:r>
            <a:r>
              <a:rPr lang="en-GB" sz="2400" b="1" dirty="0">
                <a:solidFill>
                  <a:srgbClr val="FF0000"/>
                </a:solidFill>
                <a:latin typeface="Calibri" pitchFamily="34" charset="0"/>
              </a:rPr>
              <a:t>, the motivation for IKEA using five forces to expand internationally in order to identify its objectives for its international business and geographic pattern of international expansion strategy will be explored. </a:t>
            </a:r>
            <a:r>
              <a:rPr lang="en-GB" sz="2400" dirty="0">
                <a:latin typeface="Calibri" pitchFamily="34" charset="0"/>
              </a:rPr>
              <a:t>Finally, the market entry strategy is discussed by specifying the case of Japan in order to illustrate how IKEA adopts to a particular country.</a:t>
            </a:r>
          </a:p>
        </p:txBody>
      </p:sp>
    </p:spTree>
    <p:custDataLst>
      <p:tags r:id="rId1"/>
    </p:custDataLst>
    <p:extLst>
      <p:ext uri="{BB962C8B-B14F-4D97-AF65-F5344CB8AC3E}">
        <p14:creationId xmlns:p14="http://schemas.microsoft.com/office/powerpoint/2010/main" val="1167646990"/>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656" y="-171400"/>
            <a:ext cx="9144000" cy="642917"/>
          </a:xfrm>
        </p:spPr>
        <p:txBody>
          <a:bodyPr/>
          <a:lstStyle/>
          <a:p>
            <a:pPr>
              <a:defRPr/>
            </a:pPr>
            <a:br>
              <a:rPr lang="en-GB" sz="3600" dirty="0">
                <a:latin typeface="Calibri" pitchFamily="34" charset="0"/>
                <a:ea typeface="+mn-ea"/>
                <a:cs typeface="+mn-cs"/>
              </a:rPr>
            </a:br>
            <a:r>
              <a:rPr lang="en-GB" sz="3600" dirty="0">
                <a:latin typeface="Calibri" pitchFamily="34" charset="0"/>
              </a:rPr>
              <a:t>Signposting, map</a:t>
            </a:r>
            <a:br>
              <a:rPr lang="en-GB" dirty="0">
                <a:latin typeface="+mn-lt"/>
                <a:ea typeface="+mn-ea"/>
                <a:cs typeface="+mn-cs"/>
              </a:rPr>
            </a:br>
            <a:endParaRPr lang="en-GB" dirty="0"/>
          </a:p>
        </p:txBody>
      </p:sp>
      <p:sp>
        <p:nvSpPr>
          <p:cNvPr id="13315" name="Content Placeholder 2"/>
          <p:cNvSpPr>
            <a:spLocks noGrp="1"/>
          </p:cNvSpPr>
          <p:nvPr>
            <p:ph idx="1"/>
          </p:nvPr>
        </p:nvSpPr>
        <p:spPr>
          <a:xfrm>
            <a:off x="0" y="1285860"/>
            <a:ext cx="9143999" cy="6143644"/>
          </a:xfrm>
        </p:spPr>
        <p:txBody>
          <a:bodyPr/>
          <a:lstStyle/>
          <a:p>
            <a:pPr marL="0" indent="0">
              <a:buNone/>
            </a:pPr>
            <a:r>
              <a:rPr lang="en-GB" sz="2400" dirty="0">
                <a:latin typeface="Calibri" pitchFamily="34" charset="0"/>
              </a:rPr>
              <a:t>As globalization is the main trend nowadays, a lot of companies   expand aggressively, such as IKEA which is the world largest furniture retailer and manufacturer with its successful expansion into more than 30 countries. This report aims at discussing IKEA as a successful global expanded model to analyze and evaluate its international strategies. Firstly IKEA’s internal environment will be analysed using resource-based view and SWOT, and external environment by the method of PEST in order to evaluate whether IKEA’s strategies reflect the organizational environment and cater to the external trends. Subsequently, the motivation for IKEA using five forces to expand internationally in order to identify its objectives for its international business and geographic pattern of international expansion strategy will be explored. </a:t>
            </a:r>
            <a:r>
              <a:rPr lang="en-GB" sz="2400" b="1" u="sng" dirty="0">
                <a:solidFill>
                  <a:srgbClr val="FF0000"/>
                </a:solidFill>
                <a:latin typeface="Calibri" pitchFamily="34" charset="0"/>
              </a:rPr>
              <a:t>Finally</a:t>
            </a:r>
            <a:r>
              <a:rPr lang="en-GB" sz="2400" b="1" dirty="0">
                <a:solidFill>
                  <a:srgbClr val="FF0000"/>
                </a:solidFill>
                <a:latin typeface="Calibri" pitchFamily="34" charset="0"/>
              </a:rPr>
              <a:t>, the market entry strategy is discussed by specifying the case of Japan in order to illustrate how IKEA adopts to a particular country</a:t>
            </a:r>
            <a:r>
              <a:rPr lang="en-GB" sz="2400" dirty="0">
                <a:latin typeface="Calibri" pitchFamily="34" charset="0"/>
              </a:rPr>
              <a:t>.</a:t>
            </a:r>
          </a:p>
        </p:txBody>
      </p:sp>
    </p:spTree>
    <p:custDataLst>
      <p:tags r:id="rId1"/>
    </p:custDataLst>
    <p:extLst>
      <p:ext uri="{BB962C8B-B14F-4D97-AF65-F5344CB8AC3E}">
        <p14:creationId xmlns:p14="http://schemas.microsoft.com/office/powerpoint/2010/main" val="3387211601"/>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642917"/>
          </a:xfrm>
        </p:spPr>
        <p:txBody>
          <a:bodyPr/>
          <a:lstStyle/>
          <a:p>
            <a:pPr>
              <a:defRPr/>
            </a:pPr>
            <a:br>
              <a:rPr lang="en-GB" sz="3600" dirty="0">
                <a:latin typeface="Calibri" pitchFamily="34" charset="0"/>
                <a:ea typeface="+mn-ea"/>
                <a:cs typeface="+mn-cs"/>
              </a:rPr>
            </a:br>
            <a:br>
              <a:rPr lang="en-GB" dirty="0">
                <a:latin typeface="+mn-lt"/>
                <a:ea typeface="+mn-ea"/>
                <a:cs typeface="+mn-cs"/>
              </a:rPr>
            </a:br>
            <a:endParaRPr lang="en-GB" dirty="0"/>
          </a:p>
        </p:txBody>
      </p:sp>
      <p:sp>
        <p:nvSpPr>
          <p:cNvPr id="13315" name="Content Placeholder 2"/>
          <p:cNvSpPr>
            <a:spLocks noGrp="1"/>
          </p:cNvSpPr>
          <p:nvPr>
            <p:ph idx="1"/>
          </p:nvPr>
        </p:nvSpPr>
        <p:spPr>
          <a:xfrm>
            <a:off x="0" y="1285860"/>
            <a:ext cx="9143999" cy="6143644"/>
          </a:xfrm>
        </p:spPr>
        <p:txBody>
          <a:bodyPr/>
          <a:lstStyle/>
          <a:p>
            <a:pPr>
              <a:buNone/>
            </a:pPr>
            <a:endParaRPr lang="en-GB" sz="1100" i="1" dirty="0">
              <a:latin typeface="+mj-lt"/>
            </a:endParaRPr>
          </a:p>
          <a:p>
            <a:pPr>
              <a:buNone/>
            </a:pPr>
            <a:r>
              <a:rPr lang="en-GB" sz="2400" i="1" dirty="0">
                <a:latin typeface="+mj-lt"/>
              </a:rPr>
              <a:t>Put the sentences below in the correct order to create a coherent introduction to the topic of the report:</a:t>
            </a:r>
          </a:p>
          <a:p>
            <a:pPr>
              <a:buNone/>
            </a:pPr>
            <a:endParaRPr lang="en-GB" sz="2400" dirty="0">
              <a:latin typeface="+mj-lt"/>
            </a:endParaRPr>
          </a:p>
          <a:p>
            <a:r>
              <a:rPr lang="en-GB" sz="2400" b="1" dirty="0">
                <a:solidFill>
                  <a:srgbClr val="002060"/>
                </a:solidFill>
                <a:latin typeface="+mj-lt"/>
              </a:rPr>
              <a:t>The market can be described as an oligopoly as there are around six mobile phone companies in the UK which control the whole industry and regulate prices. </a:t>
            </a:r>
          </a:p>
          <a:p>
            <a:r>
              <a:rPr lang="en-GB" sz="2400" b="1" dirty="0">
                <a:solidFill>
                  <a:schemeClr val="accent6">
                    <a:lumMod val="50000"/>
                  </a:schemeClr>
                </a:solidFill>
                <a:latin typeface="+mj-lt"/>
              </a:rPr>
              <a:t>Competition within the UK mobile phone market has increased in the last few years; one reason is the introduction of the smartphone (Clark, 2011). </a:t>
            </a:r>
          </a:p>
          <a:p>
            <a:r>
              <a:rPr lang="en-GB" sz="2400" b="1" dirty="0">
                <a:solidFill>
                  <a:schemeClr val="accent3">
                    <a:lumMod val="50000"/>
                  </a:schemeClr>
                </a:solidFill>
                <a:latin typeface="+mj-lt"/>
              </a:rPr>
              <a:t>Furthermore, the offered products, the handsets and services of the mobile phone industry, show similar characteristics. </a:t>
            </a:r>
          </a:p>
        </p:txBody>
      </p:sp>
      <p:sp>
        <p:nvSpPr>
          <p:cNvPr id="4" name="Title 1"/>
          <p:cNvSpPr txBox="1">
            <a:spLocks/>
          </p:cNvSpPr>
          <p:nvPr/>
        </p:nvSpPr>
        <p:spPr bwMode="auto">
          <a:xfrm>
            <a:off x="611561" y="214290"/>
            <a:ext cx="5760640" cy="9824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eaLnBrk="0" hangingPunct="0">
              <a:defRPr/>
            </a:pPr>
            <a:r>
              <a:rPr lang="en-GB" sz="4000" dirty="0">
                <a:solidFill>
                  <a:schemeClr val="bg1"/>
                </a:solidFill>
                <a:latin typeface="+mj-lt"/>
              </a:rPr>
              <a:t>Activity</a:t>
            </a:r>
          </a:p>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GB" sz="2400" b="1" i="0" u="none" strike="noStrike" kern="1200" cap="none" spc="0" normalizeH="0" baseline="0" noProof="0" dirty="0">
              <a:ln>
                <a:noFill/>
              </a:ln>
              <a:solidFill>
                <a:schemeClr val="bg1"/>
              </a:solidFill>
              <a:effectLst/>
              <a:uLnTx/>
              <a:uFillTx/>
              <a:latin typeface="Arial"/>
              <a:ea typeface="ＭＳ Ｐゴシック" pitchFamily="30" charset="-128"/>
              <a:cs typeface="ＭＳ Ｐゴシック" pitchFamily="28" charset="-128"/>
            </a:endParaRPr>
          </a:p>
        </p:txBody>
      </p:sp>
    </p:spTree>
    <p:custDataLst>
      <p:tags r:id="rId1"/>
    </p:custDataLst>
    <p:extLst>
      <p:ext uri="{BB962C8B-B14F-4D97-AF65-F5344CB8AC3E}">
        <p14:creationId xmlns:p14="http://schemas.microsoft.com/office/powerpoint/2010/main" val="2623603638"/>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642917"/>
          </a:xfrm>
        </p:spPr>
        <p:txBody>
          <a:bodyPr/>
          <a:lstStyle/>
          <a:p>
            <a:pPr>
              <a:defRPr/>
            </a:pPr>
            <a:br>
              <a:rPr lang="en-GB" sz="3600" dirty="0">
                <a:latin typeface="Calibri" pitchFamily="34" charset="0"/>
                <a:ea typeface="+mn-ea"/>
                <a:cs typeface="+mn-cs"/>
              </a:rPr>
            </a:br>
            <a:br>
              <a:rPr lang="en-GB" dirty="0">
                <a:latin typeface="+mn-lt"/>
                <a:ea typeface="+mn-ea"/>
                <a:cs typeface="+mn-cs"/>
              </a:rPr>
            </a:br>
            <a:endParaRPr lang="en-GB" dirty="0"/>
          </a:p>
        </p:txBody>
      </p:sp>
      <p:sp>
        <p:nvSpPr>
          <p:cNvPr id="13315" name="Content Placeholder 2"/>
          <p:cNvSpPr>
            <a:spLocks noGrp="1"/>
          </p:cNvSpPr>
          <p:nvPr>
            <p:ph idx="1"/>
          </p:nvPr>
        </p:nvSpPr>
        <p:spPr>
          <a:xfrm>
            <a:off x="0" y="1285860"/>
            <a:ext cx="9143999" cy="6143644"/>
          </a:xfrm>
        </p:spPr>
        <p:txBody>
          <a:bodyPr/>
          <a:lstStyle/>
          <a:p>
            <a:pPr>
              <a:buNone/>
            </a:pPr>
            <a:endParaRPr lang="en-GB" sz="2400" dirty="0">
              <a:solidFill>
                <a:srgbClr val="FF0000"/>
              </a:solidFill>
              <a:latin typeface="+mj-lt"/>
            </a:endParaRPr>
          </a:p>
          <a:p>
            <a:pPr>
              <a:buNone/>
            </a:pPr>
            <a:r>
              <a:rPr lang="en-GB" sz="2400" dirty="0">
                <a:solidFill>
                  <a:srgbClr val="FF0000"/>
                </a:solidFill>
                <a:latin typeface="+mj-lt"/>
              </a:rPr>
              <a:t>Solution:</a:t>
            </a:r>
          </a:p>
          <a:p>
            <a:pPr>
              <a:buNone/>
            </a:pPr>
            <a:r>
              <a:rPr lang="en-GB" sz="2400" dirty="0">
                <a:latin typeface="+mj-lt"/>
              </a:rPr>
              <a:t>	</a:t>
            </a:r>
            <a:r>
              <a:rPr lang="en-GB" sz="2400" b="1" dirty="0">
                <a:solidFill>
                  <a:schemeClr val="accent6">
                    <a:lumMod val="50000"/>
                  </a:schemeClr>
                </a:solidFill>
                <a:latin typeface="+mj-lt"/>
              </a:rPr>
              <a:t>Competition within the UK mobile phone market has increased in the last few years; one reason is the introduction of the smartphone (Clark, 2011). </a:t>
            </a:r>
            <a:r>
              <a:rPr lang="en-GB" sz="2400" b="1" dirty="0">
                <a:solidFill>
                  <a:srgbClr val="002060"/>
                </a:solidFill>
                <a:latin typeface="+mj-lt"/>
              </a:rPr>
              <a:t>The market can be described as an oligopoly as there are around six mobile phone companies in the UK which control the whole industry and regulate prices. </a:t>
            </a:r>
            <a:r>
              <a:rPr lang="en-GB" sz="2400" b="1" dirty="0">
                <a:solidFill>
                  <a:schemeClr val="accent3">
                    <a:lumMod val="50000"/>
                  </a:schemeClr>
                </a:solidFill>
                <a:latin typeface="+mj-lt"/>
              </a:rPr>
              <a:t>Furthermore, the offered products, the handsets and services of the mobile phone industry,  show similar characteristics.</a:t>
            </a:r>
          </a:p>
        </p:txBody>
      </p:sp>
      <p:sp>
        <p:nvSpPr>
          <p:cNvPr id="4" name="Title 1"/>
          <p:cNvSpPr txBox="1">
            <a:spLocks/>
          </p:cNvSpPr>
          <p:nvPr/>
        </p:nvSpPr>
        <p:spPr bwMode="auto">
          <a:xfrm>
            <a:off x="323529" y="321459"/>
            <a:ext cx="5472608" cy="64291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eaLnBrk="0" hangingPunct="0">
              <a:defRPr/>
            </a:pPr>
            <a:r>
              <a:rPr kumimoji="0" lang="en-GB" sz="4000" b="1" i="0" u="none" strike="noStrike" kern="1200" cap="none" spc="0" normalizeH="0" baseline="0" noProof="0" dirty="0">
                <a:ln>
                  <a:noFill/>
                </a:ln>
                <a:solidFill>
                  <a:schemeClr val="bg1"/>
                </a:solidFill>
                <a:effectLst/>
                <a:uLnTx/>
                <a:uFillTx/>
                <a:latin typeface="Calibri" pitchFamily="34" charset="0"/>
                <a:ea typeface="+mn-ea"/>
                <a:cs typeface="+mn-cs"/>
              </a:rPr>
              <a:t>	</a:t>
            </a:r>
            <a:r>
              <a:rPr lang="en-GB" sz="4000" dirty="0">
                <a:solidFill>
                  <a:schemeClr val="bg1"/>
                </a:solidFill>
              </a:rPr>
              <a:t>Activity</a:t>
            </a:r>
          </a:p>
          <a:p>
            <a:pPr marL="0" marR="0" lvl="0" indent="0" algn="l" defTabSz="457200" rtl="0" eaLnBrk="0" fontAlgn="base" latinLnBrk="0" hangingPunct="0">
              <a:lnSpc>
                <a:spcPct val="100000"/>
              </a:lnSpc>
              <a:spcBef>
                <a:spcPct val="0"/>
              </a:spcBef>
              <a:spcAft>
                <a:spcPct val="0"/>
              </a:spcAft>
              <a:buClrTx/>
              <a:buSzTx/>
              <a:buFontTx/>
              <a:buNone/>
              <a:tabLst/>
              <a:defRPr/>
            </a:pPr>
            <a:br>
              <a:rPr kumimoji="0" lang="en-GB" sz="4000" b="1" i="0" u="none" strike="noStrike" kern="1200" cap="none" spc="0" normalizeH="0" baseline="0" noProof="0" dirty="0">
                <a:ln>
                  <a:noFill/>
                </a:ln>
                <a:solidFill>
                  <a:schemeClr val="bg1"/>
                </a:solidFill>
                <a:effectLst/>
                <a:uLnTx/>
                <a:uFillTx/>
                <a:latin typeface="Calibri" pitchFamily="34" charset="0"/>
                <a:ea typeface="+mn-ea"/>
                <a:cs typeface="+mn-cs"/>
              </a:rPr>
            </a:br>
            <a:r>
              <a:rPr kumimoji="0" lang="en-GB" sz="4000" b="1" i="0" u="none" strike="noStrike" kern="1200" cap="none" spc="0" normalizeH="0" baseline="0" noProof="0" dirty="0">
                <a:ln>
                  <a:noFill/>
                </a:ln>
                <a:solidFill>
                  <a:schemeClr val="bg1"/>
                </a:solidFill>
                <a:effectLst/>
                <a:uLnTx/>
                <a:uFillTx/>
                <a:latin typeface="Calibri" pitchFamily="34" charset="0"/>
                <a:ea typeface="+mn-ea"/>
                <a:cs typeface="+mn-cs"/>
              </a:rPr>
              <a:t>	</a:t>
            </a:r>
            <a:br>
              <a:rPr kumimoji="0" lang="en-GB" sz="2400" b="1" i="0" u="none" strike="noStrike" kern="1200" cap="none" spc="0" normalizeH="0" baseline="0" noProof="0" dirty="0">
                <a:ln>
                  <a:noFill/>
                </a:ln>
                <a:solidFill>
                  <a:schemeClr val="tx2"/>
                </a:solidFill>
                <a:effectLst/>
                <a:uLnTx/>
                <a:uFillTx/>
                <a:latin typeface="+mn-lt"/>
                <a:ea typeface="+mn-ea"/>
                <a:cs typeface="+mn-cs"/>
              </a:rPr>
            </a:br>
            <a:r>
              <a:rPr kumimoji="0" lang="en-GB" sz="2400" b="1" i="0" u="none" strike="noStrike" kern="1200" cap="none" spc="0" normalizeH="0" baseline="0" noProof="0" dirty="0">
                <a:ln>
                  <a:noFill/>
                </a:ln>
                <a:solidFill>
                  <a:schemeClr val="tx2"/>
                </a:solidFill>
                <a:effectLst/>
                <a:uLnTx/>
                <a:uFillTx/>
                <a:latin typeface="+mn-lt"/>
                <a:ea typeface="+mn-ea"/>
                <a:cs typeface="+mn-cs"/>
              </a:rPr>
              <a:t> </a:t>
            </a:r>
            <a:endParaRPr kumimoji="0" lang="en-GB" sz="2400" b="1" i="0" u="none" strike="noStrike" kern="1200" cap="none" spc="0" normalizeH="0" baseline="0" noProof="0" dirty="0">
              <a:ln>
                <a:noFill/>
              </a:ln>
              <a:solidFill>
                <a:schemeClr val="bg1"/>
              </a:solidFill>
              <a:effectLst/>
              <a:uLnTx/>
              <a:uFillTx/>
              <a:latin typeface="Arial"/>
              <a:ea typeface="ＭＳ Ｐゴシック" pitchFamily="30" charset="-128"/>
              <a:cs typeface="ＭＳ Ｐゴシック" pitchFamily="28" charset="-128"/>
            </a:endParaRPr>
          </a:p>
        </p:txBody>
      </p:sp>
    </p:spTree>
    <p:custDataLst>
      <p:tags r:id="rId1"/>
    </p:custDataLst>
    <p:extLst>
      <p:ext uri="{BB962C8B-B14F-4D97-AF65-F5344CB8AC3E}">
        <p14:creationId xmlns:p14="http://schemas.microsoft.com/office/powerpoint/2010/main" val="2183978559"/>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683568" y="518319"/>
            <a:ext cx="5173288" cy="487362"/>
          </a:xfrm>
          <a:ln>
            <a:noFill/>
            <a:miter lim="800000"/>
            <a:headEnd/>
            <a:tailEnd/>
          </a:ln>
        </p:spPr>
        <p:txBody>
          <a:bodyPr/>
          <a:lstStyle/>
          <a:p>
            <a:r>
              <a:rPr lang="en-US" altLang="en-US">
                <a:ea typeface="ＭＳ Ｐゴシック" panose="020B0600070205080204" pitchFamily="34" charset="-128"/>
              </a:rPr>
              <a:t>The Process of Academic Writing</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2153691"/>
              </p:ext>
            </p:extLst>
          </p:nvPr>
        </p:nvGraphicFramePr>
        <p:xfrm>
          <a:off x="539552" y="1772816"/>
          <a:ext cx="8229600" cy="4030665"/>
        </p:xfrm>
        <a:graphic>
          <a:graphicData uri="http://schemas.openxmlformats.org/drawingml/2006/table">
            <a:tbl>
              <a:tblPr firstRow="1" bandRow="1">
                <a:tableStyleId>{073A0DAA-6AF3-43AB-8588-CEC1D06C72B9}</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952211">
                <a:tc>
                  <a:txBody>
                    <a:bodyPr/>
                    <a:lstStyle/>
                    <a:p>
                      <a:pPr algn="ctr"/>
                      <a:r>
                        <a:rPr lang="en-US" sz="3200" dirty="0">
                          <a:solidFill>
                            <a:srgbClr val="FF0000"/>
                          </a:solidFill>
                        </a:rPr>
                        <a:t>PREPARE</a:t>
                      </a:r>
                    </a:p>
                  </a:txBody>
                  <a:tcPr marT="45707" marB="45707"/>
                </a:tc>
                <a:tc>
                  <a:txBody>
                    <a:bodyPr/>
                    <a:lstStyle/>
                    <a:p>
                      <a:pPr algn="ctr"/>
                      <a:r>
                        <a:rPr lang="en-US" sz="3200" dirty="0">
                          <a:solidFill>
                            <a:srgbClr val="FFFF00"/>
                          </a:solidFill>
                        </a:rPr>
                        <a:t>RESEARCH</a:t>
                      </a:r>
                    </a:p>
                  </a:txBody>
                  <a:tcPr marT="45707" marB="45707"/>
                </a:tc>
                <a:tc>
                  <a:txBody>
                    <a:bodyPr/>
                    <a:lstStyle/>
                    <a:p>
                      <a:pPr algn="ctr"/>
                      <a:r>
                        <a:rPr lang="en-US" sz="3200" dirty="0">
                          <a:solidFill>
                            <a:srgbClr val="00FF00"/>
                          </a:solidFill>
                        </a:rPr>
                        <a:t>WRITE</a:t>
                      </a:r>
                    </a:p>
                  </a:txBody>
                  <a:tcPr marT="45707" marB="45707"/>
                </a:tc>
                <a:extLst>
                  <a:ext uri="{0D108BD9-81ED-4DB2-BD59-A6C34878D82A}">
                    <a16:rowId xmlns:a16="http://schemas.microsoft.com/office/drawing/2014/main" val="10000"/>
                  </a:ext>
                </a:extLst>
              </a:tr>
              <a:tr h="307845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aseline="0" dirty="0"/>
                        <a:t>Make a time-line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2800" dirty="0"/>
                    </a:p>
                    <a:p>
                      <a:pPr>
                        <a:buFontTx/>
                        <a:buNone/>
                      </a:pPr>
                      <a:r>
                        <a:rPr lang="en-US" sz="2800" dirty="0" err="1"/>
                        <a:t>Analyse</a:t>
                      </a:r>
                      <a:r>
                        <a:rPr lang="en-US" sz="2800" baseline="0" dirty="0"/>
                        <a:t> the question</a:t>
                      </a:r>
                    </a:p>
                  </a:txBody>
                  <a:tcPr marT="45707" marB="45707">
                    <a:solidFill>
                      <a:schemeClr val="accent6">
                        <a:lumMod val="40000"/>
                        <a:lumOff val="60000"/>
                      </a:schemeClr>
                    </a:solidFill>
                  </a:tcPr>
                </a:tc>
                <a:tc>
                  <a:txBody>
                    <a:bodyPr/>
                    <a:lstStyle/>
                    <a:p>
                      <a:pPr>
                        <a:buFontTx/>
                        <a:buNone/>
                      </a:pPr>
                      <a:r>
                        <a:rPr lang="en-US" sz="2800" dirty="0"/>
                        <a:t>Read (broadly)</a:t>
                      </a:r>
                    </a:p>
                    <a:p>
                      <a:pPr>
                        <a:buFontTx/>
                        <a:buNone/>
                      </a:pPr>
                      <a:endParaRPr lang="en-US" sz="2800" dirty="0"/>
                    </a:p>
                    <a:p>
                      <a:pPr>
                        <a:buFontTx/>
                        <a:buNone/>
                      </a:pPr>
                      <a:r>
                        <a:rPr lang="en-US" sz="2800" dirty="0"/>
                        <a:t>Take a stand</a:t>
                      </a:r>
                    </a:p>
                    <a:p>
                      <a:pPr>
                        <a:buFontTx/>
                        <a:buNone/>
                      </a:pPr>
                      <a:endParaRPr lang="en-US" sz="2800" dirty="0"/>
                    </a:p>
                    <a:p>
                      <a:pPr>
                        <a:buFontTx/>
                        <a:buNone/>
                      </a:pPr>
                      <a:r>
                        <a:rPr lang="en-US" sz="2800" dirty="0"/>
                        <a:t>Read (narrowly)</a:t>
                      </a:r>
                    </a:p>
                  </a:txBody>
                  <a:tcPr marT="45707" marB="45707">
                    <a:solidFill>
                      <a:schemeClr val="accent3">
                        <a:lumMod val="20000"/>
                        <a:lumOff val="80000"/>
                      </a:schemeClr>
                    </a:solidFill>
                  </a:tcPr>
                </a:tc>
                <a:tc>
                  <a:txBody>
                    <a:bodyPr/>
                    <a:lstStyle/>
                    <a:p>
                      <a:pPr>
                        <a:buFontTx/>
                        <a:buNone/>
                      </a:pPr>
                      <a:r>
                        <a:rPr lang="en-US" sz="2800" dirty="0"/>
                        <a:t>Plan</a:t>
                      </a:r>
                    </a:p>
                    <a:p>
                      <a:pPr>
                        <a:buFontTx/>
                        <a:buNone/>
                      </a:pPr>
                      <a:endParaRPr lang="en-US" sz="2800" dirty="0"/>
                    </a:p>
                    <a:p>
                      <a:pPr>
                        <a:buFontTx/>
                        <a:buNone/>
                      </a:pPr>
                      <a:r>
                        <a:rPr lang="en-US" sz="2800" dirty="0"/>
                        <a:t>Draft</a:t>
                      </a:r>
                    </a:p>
                    <a:p>
                      <a:pPr>
                        <a:buFontTx/>
                        <a:buNone/>
                      </a:pPr>
                      <a:endParaRPr lang="en-US" sz="2800" dirty="0"/>
                    </a:p>
                    <a:p>
                      <a:pPr>
                        <a:buFontTx/>
                        <a:buNone/>
                      </a:pPr>
                      <a:r>
                        <a:rPr lang="en-US" sz="2800" dirty="0"/>
                        <a:t>Re-draft</a:t>
                      </a:r>
                    </a:p>
                    <a:p>
                      <a:pPr>
                        <a:buFontTx/>
                        <a:buNone/>
                      </a:pPr>
                      <a:endParaRPr lang="en-US" sz="2800" dirty="0"/>
                    </a:p>
                    <a:p>
                      <a:pPr>
                        <a:buFontTx/>
                        <a:buNone/>
                      </a:pPr>
                      <a:r>
                        <a:rPr lang="en-US" sz="2800" dirty="0"/>
                        <a:t>Final edit</a:t>
                      </a:r>
                    </a:p>
                  </a:txBody>
                  <a:tcPr marT="45707" marB="45707">
                    <a:solidFill>
                      <a:schemeClr val="accent4">
                        <a:lumMod val="20000"/>
                        <a:lumOff val="8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5817649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412" y="357166"/>
            <a:ext cx="7737475" cy="857232"/>
          </a:xfrm>
        </p:spPr>
        <p:txBody>
          <a:bodyPr/>
          <a:lstStyle/>
          <a:p>
            <a:pPr>
              <a:defRPr/>
            </a:pPr>
            <a:r>
              <a:rPr lang="en-GB" sz="3600" dirty="0">
                <a:latin typeface="Calibri" pitchFamily="34" charset="0"/>
              </a:rPr>
              <a:t>		Main Body of the Report</a:t>
            </a:r>
            <a:br>
              <a:rPr lang="en-GB" u="sng" dirty="0">
                <a:latin typeface="Calibri" pitchFamily="34" charset="0"/>
              </a:rPr>
            </a:br>
            <a:br>
              <a:rPr lang="en-GB" dirty="0">
                <a:solidFill>
                  <a:schemeClr val="tx2"/>
                </a:solidFill>
                <a:latin typeface="+mn-lt"/>
                <a:ea typeface="+mn-ea"/>
                <a:cs typeface="+mn-cs"/>
              </a:rPr>
            </a:br>
            <a:endParaRPr lang="en-GB" dirty="0"/>
          </a:p>
        </p:txBody>
      </p:sp>
      <p:sp>
        <p:nvSpPr>
          <p:cNvPr id="5123" name="Content Placeholder 2"/>
          <p:cNvSpPr>
            <a:spLocks noGrp="1"/>
          </p:cNvSpPr>
          <p:nvPr>
            <p:ph idx="1"/>
          </p:nvPr>
        </p:nvSpPr>
        <p:spPr>
          <a:xfrm>
            <a:off x="0" y="1268760"/>
            <a:ext cx="9144001" cy="5589240"/>
          </a:xfrm>
        </p:spPr>
        <p:style>
          <a:lnRef idx="1">
            <a:schemeClr val="accent3"/>
          </a:lnRef>
          <a:fillRef idx="2">
            <a:schemeClr val="accent3"/>
          </a:fillRef>
          <a:effectRef idx="1">
            <a:schemeClr val="accent3"/>
          </a:effectRef>
          <a:fontRef idx="minor">
            <a:schemeClr val="dk1"/>
          </a:fontRef>
        </p:style>
        <p:txBody>
          <a:bodyPr/>
          <a:lstStyle/>
          <a:p>
            <a:r>
              <a:rPr lang="en-GB" sz="2800" dirty="0">
                <a:latin typeface="Calibri" pitchFamily="34" charset="0"/>
              </a:rPr>
              <a:t>This is where you present your main account of the 	problem or issue you are writing about.</a:t>
            </a:r>
          </a:p>
          <a:p>
            <a:r>
              <a:rPr lang="en-GB" sz="2800" dirty="0">
                <a:latin typeface="Calibri" pitchFamily="34" charset="0"/>
              </a:rPr>
              <a:t>It should be based on </a:t>
            </a:r>
            <a:r>
              <a:rPr lang="en-GB" sz="2800" b="1" dirty="0">
                <a:solidFill>
                  <a:srgbClr val="C00000"/>
                </a:solidFill>
                <a:latin typeface="Calibri" pitchFamily="34" charset="0"/>
              </a:rPr>
              <a:t>analysis,</a:t>
            </a:r>
            <a:r>
              <a:rPr lang="en-GB" sz="2800" b="1" dirty="0">
                <a:latin typeface="Calibri" pitchFamily="34" charset="0"/>
              </a:rPr>
              <a:t> </a:t>
            </a:r>
            <a:r>
              <a:rPr lang="en-GB" sz="2800" dirty="0">
                <a:latin typeface="Calibri" pitchFamily="34" charset="0"/>
              </a:rPr>
              <a:t>not intuition, e.g. avoid 	writing “I feel that...”</a:t>
            </a:r>
          </a:p>
          <a:p>
            <a:r>
              <a:rPr lang="en-GB" sz="2800" dirty="0">
                <a:latin typeface="Calibri" pitchFamily="34" charset="0"/>
              </a:rPr>
              <a:t>You must back up what you write with </a:t>
            </a:r>
            <a:r>
              <a:rPr lang="en-GB" sz="2800" b="1" dirty="0">
                <a:solidFill>
                  <a:srgbClr val="C00000"/>
                </a:solidFill>
                <a:latin typeface="Calibri" pitchFamily="34" charset="0"/>
              </a:rPr>
              <a:t>evidence</a:t>
            </a:r>
            <a:r>
              <a:rPr lang="en-GB" sz="2800" dirty="0">
                <a:latin typeface="Calibri" pitchFamily="34" charset="0"/>
              </a:rPr>
              <a:t> and/or </a:t>
            </a:r>
            <a:r>
              <a:rPr lang="en-GB" sz="2800" b="1" dirty="0">
                <a:solidFill>
                  <a:srgbClr val="C00000"/>
                </a:solidFill>
                <a:latin typeface="Calibri" pitchFamily="34" charset="0"/>
              </a:rPr>
              <a:t>argument</a:t>
            </a:r>
            <a:r>
              <a:rPr lang="en-GB" sz="2800" dirty="0">
                <a:solidFill>
                  <a:srgbClr val="C00000"/>
                </a:solidFill>
                <a:latin typeface="Calibri" pitchFamily="34" charset="0"/>
              </a:rPr>
              <a:t>. </a:t>
            </a:r>
            <a:r>
              <a:rPr lang="en-GB" sz="2800" dirty="0">
                <a:latin typeface="Calibri" pitchFamily="34" charset="0"/>
              </a:rPr>
              <a:t>This means using a range of relevant sources in your writing e.g. appropriate theory, extracts from the company annual report, news reports from credible and authoritative newspapers, extracts from industry reports etc.</a:t>
            </a:r>
          </a:p>
          <a:p>
            <a:r>
              <a:rPr lang="en-GB" sz="2800" dirty="0">
                <a:latin typeface="Calibri" pitchFamily="34" charset="0"/>
              </a:rPr>
              <a:t>All evidence </a:t>
            </a:r>
            <a:r>
              <a:rPr lang="en-GB" sz="2800" b="1" u="sng" dirty="0">
                <a:solidFill>
                  <a:srgbClr val="C00000"/>
                </a:solidFill>
                <a:latin typeface="Calibri" pitchFamily="34" charset="0"/>
              </a:rPr>
              <a:t>must be referenced appropriately</a:t>
            </a:r>
          </a:p>
          <a:p>
            <a:pPr>
              <a:buFontTx/>
              <a:buNone/>
            </a:pPr>
            <a:endParaRPr lang="en-GB" dirty="0"/>
          </a:p>
        </p:txBody>
      </p:sp>
    </p:spTree>
    <p:custDataLst>
      <p:tags r:id="rId1"/>
    </p:custDataLst>
    <p:extLst>
      <p:ext uri="{BB962C8B-B14F-4D97-AF65-F5344CB8AC3E}">
        <p14:creationId xmlns:p14="http://schemas.microsoft.com/office/powerpoint/2010/main" val="2339029235"/>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2"/>
          <p:cNvSpPr>
            <a:spLocks noGrp="1"/>
          </p:cNvSpPr>
          <p:nvPr>
            <p:ph idx="1"/>
          </p:nvPr>
        </p:nvSpPr>
        <p:spPr>
          <a:xfrm>
            <a:off x="0" y="1428736"/>
            <a:ext cx="9144001" cy="5429264"/>
          </a:xfrm>
        </p:spPr>
        <p:txBody>
          <a:bodyPr/>
          <a:lstStyle/>
          <a:p>
            <a:r>
              <a:rPr lang="en-GB" sz="2800" dirty="0">
                <a:latin typeface="Calibri" pitchFamily="34" charset="0"/>
              </a:rPr>
              <a:t>Ideally, this section should be divided into numbered paragraphs that show which section the paragraph belongs to.</a:t>
            </a:r>
          </a:p>
          <a:p>
            <a:r>
              <a:rPr lang="en-GB" sz="2800" dirty="0">
                <a:solidFill>
                  <a:srgbClr val="002060"/>
                </a:solidFill>
                <a:latin typeface="Calibri" pitchFamily="34" charset="0"/>
              </a:rPr>
              <a:t>Headings for each sub-section, underlined or in bold are also a good idea.</a:t>
            </a:r>
          </a:p>
          <a:p>
            <a:r>
              <a:rPr lang="en-GB" sz="2800" dirty="0">
                <a:latin typeface="Calibri" pitchFamily="34" charset="0"/>
              </a:rPr>
              <a:t>Consider presenting material in the form of diagrams, charts, etc., wherever appropriate. These are not only easier to grasp, but reduce the word count.</a:t>
            </a:r>
          </a:p>
          <a:p>
            <a:pPr>
              <a:buFontTx/>
              <a:buNone/>
            </a:pPr>
            <a:endParaRPr lang="en-GB" dirty="0"/>
          </a:p>
        </p:txBody>
      </p:sp>
      <p:sp>
        <p:nvSpPr>
          <p:cNvPr id="5" name="Title 1"/>
          <p:cNvSpPr txBox="1">
            <a:spLocks/>
          </p:cNvSpPr>
          <p:nvPr/>
        </p:nvSpPr>
        <p:spPr bwMode="auto">
          <a:xfrm>
            <a:off x="-642974" y="571504"/>
            <a:ext cx="7737475" cy="8572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457200" rtl="0" eaLnBrk="0" fontAlgn="base" latinLnBrk="0" hangingPunct="0">
              <a:lnSpc>
                <a:spcPct val="100000"/>
              </a:lnSpc>
              <a:spcBef>
                <a:spcPct val="0"/>
              </a:spcBef>
              <a:spcAft>
                <a:spcPct val="0"/>
              </a:spcAft>
              <a:buClrTx/>
              <a:buSzTx/>
              <a:buFontTx/>
              <a:buNone/>
              <a:tabLst/>
              <a:defRPr/>
            </a:pPr>
            <a:br>
              <a:rPr kumimoji="0" lang="en-GB" sz="2400" b="1" i="0" u="none" strike="noStrike" kern="1200" cap="none" spc="0" normalizeH="0" baseline="0" noProof="0" dirty="0">
                <a:ln>
                  <a:noFill/>
                </a:ln>
                <a:solidFill>
                  <a:schemeClr val="tx2"/>
                </a:solidFill>
                <a:effectLst/>
                <a:uLnTx/>
                <a:uFillTx/>
                <a:latin typeface="+mn-lt"/>
                <a:ea typeface="+mn-ea"/>
                <a:cs typeface="+mn-cs"/>
              </a:rPr>
            </a:br>
            <a:endParaRPr kumimoji="0" lang="en-GB" sz="2400" b="1" i="0" u="none" strike="noStrike" kern="1200" cap="none" spc="0" normalizeH="0" baseline="0" noProof="0" dirty="0">
              <a:ln>
                <a:noFill/>
              </a:ln>
              <a:solidFill>
                <a:schemeClr val="bg1"/>
              </a:solidFill>
              <a:effectLst/>
              <a:uLnTx/>
              <a:uFillTx/>
              <a:latin typeface="Arial"/>
              <a:ea typeface="ＭＳ Ｐゴシック" pitchFamily="30" charset="-128"/>
              <a:cs typeface="ＭＳ Ｐゴシック" pitchFamily="28" charset="-128"/>
            </a:endParaRPr>
          </a:p>
        </p:txBody>
      </p:sp>
      <p:sp>
        <p:nvSpPr>
          <p:cNvPr id="4" name="Title 1"/>
          <p:cNvSpPr>
            <a:spLocks noGrp="1"/>
          </p:cNvSpPr>
          <p:nvPr>
            <p:ph type="title"/>
          </p:nvPr>
        </p:nvSpPr>
        <p:spPr>
          <a:xfrm>
            <a:off x="-714412" y="357166"/>
            <a:ext cx="7737475" cy="857232"/>
          </a:xfrm>
        </p:spPr>
        <p:txBody>
          <a:bodyPr/>
          <a:lstStyle/>
          <a:p>
            <a:pPr>
              <a:defRPr/>
            </a:pPr>
            <a:r>
              <a:rPr lang="en-GB" sz="3600" dirty="0">
                <a:latin typeface="Calibri" pitchFamily="34" charset="0"/>
              </a:rPr>
              <a:t>		Main Body of the Report</a:t>
            </a:r>
            <a:br>
              <a:rPr lang="en-GB" u="sng" dirty="0">
                <a:latin typeface="Calibri" pitchFamily="34" charset="0"/>
              </a:rPr>
            </a:br>
            <a:br>
              <a:rPr lang="en-GB" dirty="0">
                <a:solidFill>
                  <a:schemeClr val="tx2"/>
                </a:solidFill>
                <a:latin typeface="+mn-lt"/>
                <a:ea typeface="+mn-ea"/>
                <a:cs typeface="+mn-cs"/>
              </a:rPr>
            </a:br>
            <a:endParaRPr lang="en-GB" dirty="0"/>
          </a:p>
        </p:txBody>
      </p:sp>
      <p:pic>
        <p:nvPicPr>
          <p:cNvPr id="2" name="Picture 1" descr="Clipart - Graph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19872" y="5157192"/>
            <a:ext cx="1794430" cy="1594799"/>
          </a:xfrm>
          <a:prstGeom prst="rect">
            <a:avLst/>
          </a:prstGeom>
        </p:spPr>
      </p:pic>
    </p:spTree>
    <p:custDataLst>
      <p:tags r:id="rId1"/>
    </p:custDataLst>
    <p:extLst>
      <p:ext uri="{BB962C8B-B14F-4D97-AF65-F5344CB8AC3E}">
        <p14:creationId xmlns:p14="http://schemas.microsoft.com/office/powerpoint/2010/main" val="3097510001"/>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412" y="555544"/>
            <a:ext cx="7737475" cy="857232"/>
          </a:xfrm>
        </p:spPr>
        <p:txBody>
          <a:bodyPr/>
          <a:lstStyle/>
          <a:p>
            <a:pPr algn="ctr">
              <a:defRPr/>
            </a:pPr>
            <a:br>
              <a:rPr lang="en-GB" dirty="0">
                <a:solidFill>
                  <a:schemeClr val="tx2"/>
                </a:solidFill>
                <a:latin typeface="+mn-lt"/>
                <a:ea typeface="+mn-ea"/>
                <a:cs typeface="+mn-cs"/>
              </a:rPr>
            </a:br>
            <a:endParaRPr lang="en-GB" dirty="0"/>
          </a:p>
        </p:txBody>
      </p:sp>
      <p:sp>
        <p:nvSpPr>
          <p:cNvPr id="5123" name="Content Placeholder 2"/>
          <p:cNvSpPr>
            <a:spLocks noGrp="1"/>
          </p:cNvSpPr>
          <p:nvPr>
            <p:ph idx="1"/>
          </p:nvPr>
        </p:nvSpPr>
        <p:spPr>
          <a:xfrm>
            <a:off x="118755" y="1556792"/>
            <a:ext cx="7541343" cy="5174292"/>
          </a:xfrm>
        </p:spPr>
        <p:txBody>
          <a:bodyPr/>
          <a:lstStyle/>
          <a:p>
            <a:pPr algn="ctr">
              <a:buFontTx/>
              <a:buNone/>
            </a:pPr>
            <a:endParaRPr lang="en-GB" sz="2100" dirty="0"/>
          </a:p>
          <a:p>
            <a:pPr algn="ctr">
              <a:buFontTx/>
              <a:buNone/>
            </a:pPr>
            <a:r>
              <a:rPr lang="en-GB" sz="2800" dirty="0">
                <a:latin typeface="+mj-lt"/>
              </a:rPr>
              <a:t>Topic sentence </a:t>
            </a:r>
          </a:p>
          <a:p>
            <a:pPr algn="ctr">
              <a:buFontTx/>
              <a:buNone/>
            </a:pPr>
            <a:endParaRPr lang="en-GB" sz="2800" dirty="0">
              <a:latin typeface="+mj-lt"/>
            </a:endParaRPr>
          </a:p>
          <a:p>
            <a:pPr algn="ctr">
              <a:buFontTx/>
              <a:buNone/>
            </a:pPr>
            <a:r>
              <a:rPr lang="en-GB" sz="2800" dirty="0">
                <a:latin typeface="+mj-lt"/>
              </a:rPr>
              <a:t>Evidence, examples &amp; explanation</a:t>
            </a:r>
          </a:p>
          <a:p>
            <a:pPr algn="ctr">
              <a:buFontTx/>
              <a:buNone/>
            </a:pPr>
            <a:r>
              <a:rPr lang="en-GB" sz="2800" dirty="0">
                <a:latin typeface="+mj-lt"/>
              </a:rPr>
              <a:t>(from your research)</a:t>
            </a:r>
          </a:p>
          <a:p>
            <a:pPr algn="ctr">
              <a:buFontTx/>
              <a:buNone/>
            </a:pPr>
            <a:endParaRPr lang="en-GB" sz="2800" dirty="0">
              <a:latin typeface="+mj-lt"/>
            </a:endParaRPr>
          </a:p>
          <a:p>
            <a:pPr algn="ctr">
              <a:buFontTx/>
              <a:buNone/>
            </a:pPr>
            <a:r>
              <a:rPr lang="en-GB" sz="2800" dirty="0">
                <a:latin typeface="+mj-lt"/>
              </a:rPr>
              <a:t>Critically reflect on what you’ve just said</a:t>
            </a:r>
          </a:p>
          <a:p>
            <a:pPr algn="ctr">
              <a:buFontTx/>
              <a:buNone/>
            </a:pPr>
            <a:r>
              <a:rPr lang="en-GB" sz="2800" dirty="0">
                <a:latin typeface="+mj-lt"/>
              </a:rPr>
              <a:t>(so what?)</a:t>
            </a:r>
          </a:p>
          <a:p>
            <a:pPr algn="ctr">
              <a:buFontTx/>
              <a:buNone/>
            </a:pPr>
            <a:endParaRPr lang="en-GB" sz="2800" dirty="0">
              <a:latin typeface="+mj-lt"/>
            </a:endParaRPr>
          </a:p>
        </p:txBody>
      </p:sp>
      <p:sp>
        <p:nvSpPr>
          <p:cNvPr id="4" name="Title 1"/>
          <p:cNvSpPr txBox="1">
            <a:spLocks/>
          </p:cNvSpPr>
          <p:nvPr/>
        </p:nvSpPr>
        <p:spPr bwMode="auto">
          <a:xfrm>
            <a:off x="118755" y="118790"/>
            <a:ext cx="7056784" cy="10972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GB" sz="3200" b="1" i="0" u="none" strike="noStrike" kern="1200" cap="none" spc="0" normalizeH="0" baseline="0" noProof="0" dirty="0">
                <a:ln>
                  <a:noFill/>
                </a:ln>
                <a:solidFill>
                  <a:schemeClr val="bg1"/>
                </a:solidFill>
                <a:effectLst/>
                <a:uLnTx/>
                <a:uFillTx/>
                <a:latin typeface="Calibri" pitchFamily="34" charset="0"/>
                <a:ea typeface="ＭＳ Ｐゴシック" pitchFamily="30" charset="-128"/>
                <a:cs typeface="ＭＳ Ｐゴシック" pitchFamily="28" charset="-128"/>
              </a:rPr>
              <a:t>		Main Body of the Report – 				    </a:t>
            </a:r>
            <a:r>
              <a:rPr kumimoji="0" lang="en-GB" sz="3200" b="1" i="1" u="none" strike="noStrike" kern="1200" cap="none" spc="0" normalizeH="0" baseline="0" noProof="0" dirty="0">
                <a:ln>
                  <a:noFill/>
                </a:ln>
                <a:solidFill>
                  <a:schemeClr val="bg1"/>
                </a:solidFill>
                <a:effectLst/>
                <a:uLnTx/>
                <a:uFillTx/>
                <a:latin typeface="Calibri" pitchFamily="34" charset="0"/>
                <a:ea typeface="ＭＳ Ｐゴシック" pitchFamily="30" charset="-128"/>
                <a:cs typeface="ＭＳ Ｐゴシック" pitchFamily="28" charset="-128"/>
              </a:rPr>
              <a:t>Analytical Paragraph Structure</a:t>
            </a:r>
            <a:br>
              <a:rPr kumimoji="0" lang="en-GB" sz="3200" b="1" i="0" u="sng" strike="noStrike" kern="1200" cap="none" spc="0" normalizeH="0" baseline="0" noProof="0" dirty="0">
                <a:ln>
                  <a:noFill/>
                </a:ln>
                <a:solidFill>
                  <a:schemeClr val="bg1"/>
                </a:solidFill>
                <a:effectLst/>
                <a:uLnTx/>
                <a:uFillTx/>
                <a:latin typeface="Calibri" pitchFamily="34" charset="0"/>
                <a:ea typeface="ＭＳ Ｐゴシック" pitchFamily="30" charset="-128"/>
                <a:cs typeface="ＭＳ Ｐゴシック" pitchFamily="28" charset="-128"/>
              </a:rPr>
            </a:br>
            <a:br>
              <a:rPr kumimoji="0" lang="en-GB" sz="3200" b="1" i="0" u="none" strike="noStrike" kern="1200" cap="none" spc="0" normalizeH="0" baseline="0" noProof="0" dirty="0">
                <a:ln>
                  <a:noFill/>
                </a:ln>
                <a:solidFill>
                  <a:schemeClr val="tx2"/>
                </a:solidFill>
                <a:effectLst/>
                <a:uLnTx/>
                <a:uFillTx/>
                <a:latin typeface="+mn-lt"/>
                <a:ea typeface="+mn-ea"/>
              </a:rPr>
            </a:br>
            <a:endParaRPr kumimoji="0" lang="en-GB" sz="3200" b="1" i="0" u="none" strike="noStrike" kern="1200" cap="none" spc="0" normalizeH="0" baseline="0" noProof="0" dirty="0">
              <a:ln>
                <a:noFill/>
              </a:ln>
              <a:solidFill>
                <a:schemeClr val="bg1"/>
              </a:solidFill>
              <a:effectLst/>
              <a:uLnTx/>
              <a:uFillTx/>
              <a:latin typeface="Arial"/>
              <a:ea typeface="ＭＳ Ｐゴシック" pitchFamily="30" charset="-128"/>
              <a:cs typeface="ＭＳ Ｐゴシック" pitchFamily="28" charset="-128"/>
            </a:endParaRPr>
          </a:p>
        </p:txBody>
      </p:sp>
      <p:cxnSp>
        <p:nvCxnSpPr>
          <p:cNvPr id="8" name="Straight Arrow Connector 7"/>
          <p:cNvCxnSpPr/>
          <p:nvPr/>
        </p:nvCxnSpPr>
        <p:spPr>
          <a:xfrm rot="5400000">
            <a:off x="4283072" y="2698525"/>
            <a:ext cx="571504"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rot="5400000">
            <a:off x="4292667" y="4290022"/>
            <a:ext cx="571504"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 name="Left Brace 2"/>
          <p:cNvSpPr/>
          <p:nvPr/>
        </p:nvSpPr>
        <p:spPr>
          <a:xfrm rot="10800000">
            <a:off x="6516216" y="2024844"/>
            <a:ext cx="861305" cy="3960440"/>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 name="Rectangle 4"/>
          <p:cNvSpPr/>
          <p:nvPr/>
        </p:nvSpPr>
        <p:spPr>
          <a:xfrm>
            <a:off x="7122766" y="2051247"/>
            <a:ext cx="792088" cy="64807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Point</a:t>
            </a:r>
            <a:endParaRPr lang="en-US" dirty="0"/>
          </a:p>
        </p:txBody>
      </p:sp>
      <p:sp>
        <p:nvSpPr>
          <p:cNvPr id="10" name="Rectangle 9"/>
          <p:cNvSpPr/>
          <p:nvPr/>
        </p:nvSpPr>
        <p:spPr>
          <a:xfrm>
            <a:off x="7175539" y="3187021"/>
            <a:ext cx="1203644" cy="64807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Evidence</a:t>
            </a:r>
            <a:endParaRPr lang="en-US" dirty="0"/>
          </a:p>
        </p:txBody>
      </p:sp>
      <p:sp>
        <p:nvSpPr>
          <p:cNvPr id="11" name="Rectangle 10"/>
          <p:cNvSpPr/>
          <p:nvPr/>
        </p:nvSpPr>
        <p:spPr>
          <a:xfrm>
            <a:off x="7113189" y="4635016"/>
            <a:ext cx="1328344" cy="64807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Explanation</a:t>
            </a:r>
            <a:endParaRPr lang="en-US" dirty="0"/>
          </a:p>
        </p:txBody>
      </p:sp>
    </p:spTree>
    <p:custDataLst>
      <p:tags r:id="rId1"/>
    </p:custDataLst>
    <p:extLst>
      <p:ext uri="{BB962C8B-B14F-4D97-AF65-F5344CB8AC3E}">
        <p14:creationId xmlns:p14="http://schemas.microsoft.com/office/powerpoint/2010/main" val="679571512"/>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412" y="555544"/>
            <a:ext cx="7737475" cy="857232"/>
          </a:xfrm>
        </p:spPr>
        <p:txBody>
          <a:bodyPr/>
          <a:lstStyle/>
          <a:p>
            <a:pPr algn="ctr">
              <a:defRPr/>
            </a:pPr>
            <a:br>
              <a:rPr lang="en-GB" dirty="0">
                <a:solidFill>
                  <a:schemeClr val="tx2"/>
                </a:solidFill>
                <a:latin typeface="+mn-lt"/>
                <a:ea typeface="+mn-ea"/>
                <a:cs typeface="+mn-cs"/>
              </a:rPr>
            </a:br>
            <a:endParaRPr lang="en-GB" dirty="0"/>
          </a:p>
        </p:txBody>
      </p:sp>
      <p:sp>
        <p:nvSpPr>
          <p:cNvPr id="5123" name="Content Placeholder 2"/>
          <p:cNvSpPr>
            <a:spLocks noGrp="1"/>
          </p:cNvSpPr>
          <p:nvPr>
            <p:ph idx="1"/>
          </p:nvPr>
        </p:nvSpPr>
        <p:spPr>
          <a:xfrm>
            <a:off x="0" y="1285860"/>
            <a:ext cx="9144001" cy="5445224"/>
          </a:xfrm>
        </p:spPr>
        <p:txBody>
          <a:bodyPr/>
          <a:lstStyle/>
          <a:p>
            <a:pPr>
              <a:buNone/>
            </a:pPr>
            <a:r>
              <a:rPr lang="en-GB" sz="2200" b="1" u="sng" dirty="0">
                <a:latin typeface="+mj-lt"/>
              </a:rPr>
              <a:t>Product Development Strategies</a:t>
            </a:r>
          </a:p>
          <a:p>
            <a:pPr>
              <a:buNone/>
            </a:pPr>
            <a:r>
              <a:rPr lang="en-GB" sz="2200" dirty="0">
                <a:latin typeface="+mj-lt"/>
              </a:rPr>
              <a:t>	Product development aims to create new products for existing markets. EasyJet started operating a website in 1997 with facilities to book tickets the following year (EasyJet Plc, 2013). In 2012, they introduced a service called ‘seating allocation’, which enables its customers to reserve their own seats while booking, rather than the traditional first come first serve method (Milmo, 2012). Furthermore, they have started offering holiday packages through their website, as well as car rental services across Europe by forming a partnership deal with Europcar (PR LOG, 2009) and customers are now able to book these services through a mobile application which can also hold electronic boarding passes (Dennis, 2013). Therefore by developing and enhancing their prevailing market status through internal technological advancement as well as external partnerships, EasyJet demonstrated innovative product development strategies.</a:t>
            </a:r>
          </a:p>
          <a:p>
            <a:pPr>
              <a:buFontTx/>
              <a:buNone/>
            </a:pPr>
            <a:endParaRPr lang="en-GB" sz="2100" dirty="0"/>
          </a:p>
        </p:txBody>
      </p:sp>
      <p:sp>
        <p:nvSpPr>
          <p:cNvPr id="4" name="Title 1"/>
          <p:cNvSpPr txBox="1">
            <a:spLocks/>
          </p:cNvSpPr>
          <p:nvPr/>
        </p:nvSpPr>
        <p:spPr bwMode="auto">
          <a:xfrm>
            <a:off x="-540568" y="63470"/>
            <a:ext cx="7737475" cy="8572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GB" sz="3600" b="1" i="0" u="none" strike="noStrike" kern="1200" cap="none" spc="0" normalizeH="0" baseline="0" noProof="0" dirty="0">
                <a:ln>
                  <a:noFill/>
                </a:ln>
                <a:solidFill>
                  <a:schemeClr val="bg1"/>
                </a:solidFill>
                <a:effectLst/>
                <a:uLnTx/>
                <a:uFillTx/>
                <a:latin typeface="Calibri" pitchFamily="34" charset="0"/>
                <a:ea typeface="ＭＳ Ｐゴシック" pitchFamily="30" charset="-128"/>
                <a:cs typeface="ＭＳ Ｐゴシック" pitchFamily="28" charset="-128"/>
              </a:rPr>
              <a:t>		Main Body of the Report – 				    </a:t>
            </a:r>
            <a:r>
              <a:rPr kumimoji="0" lang="en-GB" sz="2400" b="1" i="1" u="none" strike="noStrike" kern="1200" cap="none" spc="0" normalizeH="0" baseline="0" noProof="0" dirty="0">
                <a:ln>
                  <a:noFill/>
                </a:ln>
                <a:solidFill>
                  <a:schemeClr val="bg1"/>
                </a:solidFill>
                <a:effectLst/>
                <a:uLnTx/>
                <a:uFillTx/>
                <a:latin typeface="Calibri" pitchFamily="34" charset="0"/>
                <a:ea typeface="ＭＳ Ｐゴシック" pitchFamily="30" charset="-128"/>
                <a:cs typeface="ＭＳ Ｐゴシック" pitchFamily="28" charset="-128"/>
              </a:rPr>
              <a:t>Analytical Paragraph Structure</a:t>
            </a:r>
            <a:br>
              <a:rPr kumimoji="0" lang="en-GB" sz="2400" b="1" i="0" u="none" strike="noStrike" kern="1200" cap="none" spc="0" normalizeH="0" baseline="0" noProof="0" dirty="0">
                <a:ln>
                  <a:noFill/>
                </a:ln>
                <a:solidFill>
                  <a:schemeClr val="tx2"/>
                </a:solidFill>
                <a:effectLst/>
                <a:uLnTx/>
                <a:uFillTx/>
                <a:latin typeface="+mn-lt"/>
                <a:ea typeface="+mn-ea"/>
                <a:cs typeface="+mn-cs"/>
              </a:rPr>
            </a:br>
            <a:endParaRPr kumimoji="0" lang="en-GB" sz="2400" b="1" i="0" u="none" strike="noStrike" kern="1200" cap="none" spc="0" normalizeH="0" baseline="0" noProof="0" dirty="0">
              <a:ln>
                <a:noFill/>
              </a:ln>
              <a:solidFill>
                <a:schemeClr val="bg1"/>
              </a:solidFill>
              <a:effectLst/>
              <a:uLnTx/>
              <a:uFillTx/>
              <a:latin typeface="Arial"/>
              <a:ea typeface="ＭＳ Ｐゴシック" pitchFamily="30" charset="-128"/>
              <a:cs typeface="ＭＳ Ｐゴシック" pitchFamily="28" charset="-128"/>
            </a:endParaRPr>
          </a:p>
        </p:txBody>
      </p:sp>
    </p:spTree>
    <p:custDataLst>
      <p:tags r:id="rId1"/>
    </p:custDataLst>
    <p:extLst>
      <p:ext uri="{BB962C8B-B14F-4D97-AF65-F5344CB8AC3E}">
        <p14:creationId xmlns:p14="http://schemas.microsoft.com/office/powerpoint/2010/main" val="964107972"/>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412" y="555544"/>
            <a:ext cx="7737475" cy="857232"/>
          </a:xfrm>
        </p:spPr>
        <p:txBody>
          <a:bodyPr/>
          <a:lstStyle/>
          <a:p>
            <a:pPr algn="ctr">
              <a:defRPr/>
            </a:pPr>
            <a:br>
              <a:rPr lang="en-GB" dirty="0">
                <a:solidFill>
                  <a:schemeClr val="tx2"/>
                </a:solidFill>
                <a:latin typeface="+mn-lt"/>
                <a:ea typeface="+mn-ea"/>
                <a:cs typeface="+mn-cs"/>
              </a:rPr>
            </a:br>
            <a:endParaRPr lang="en-GB" dirty="0"/>
          </a:p>
        </p:txBody>
      </p:sp>
      <p:sp>
        <p:nvSpPr>
          <p:cNvPr id="5123" name="Content Placeholder 2"/>
          <p:cNvSpPr>
            <a:spLocks noGrp="1"/>
          </p:cNvSpPr>
          <p:nvPr>
            <p:ph idx="1"/>
          </p:nvPr>
        </p:nvSpPr>
        <p:spPr>
          <a:xfrm>
            <a:off x="0" y="1285860"/>
            <a:ext cx="9144001" cy="5445224"/>
          </a:xfrm>
        </p:spPr>
        <p:txBody>
          <a:bodyPr/>
          <a:lstStyle/>
          <a:p>
            <a:pPr>
              <a:buNone/>
            </a:pPr>
            <a:r>
              <a:rPr lang="en-GB" sz="2200" b="1" u="sng" dirty="0">
                <a:latin typeface="+mj-lt"/>
              </a:rPr>
              <a:t>Product Development Strategies</a:t>
            </a:r>
          </a:p>
          <a:p>
            <a:pPr algn="just">
              <a:buNone/>
            </a:pPr>
            <a:r>
              <a:rPr lang="en-GB" sz="2200" dirty="0">
                <a:latin typeface="+mj-lt"/>
              </a:rPr>
              <a:t>	</a:t>
            </a:r>
            <a:r>
              <a:rPr lang="en-GB" sz="2200" b="1" dirty="0">
                <a:solidFill>
                  <a:srgbClr val="FF0000"/>
                </a:solidFill>
                <a:latin typeface="Arial" panose="020B0604020202020204" pitchFamily="34" charset="0"/>
                <a:cs typeface="Arial" panose="020B0604020202020204" pitchFamily="34" charset="0"/>
              </a:rPr>
              <a:t>Product development aims to create new products for existing markets. </a:t>
            </a:r>
            <a:r>
              <a:rPr lang="en-GB" sz="2200" dirty="0">
                <a:latin typeface="Arial" panose="020B0604020202020204" pitchFamily="34" charset="0"/>
                <a:cs typeface="Arial" panose="020B0604020202020204" pitchFamily="34" charset="0"/>
              </a:rPr>
              <a:t>EasyJet started operating a website in 1997 with facilities to book tickets the following year (EasyJet plc, 2013). In 2012, they introduced a service called ‘seating allocation’, which enables its customers to reserve their own seats while booking, rather than the traditional first come first serve method (</a:t>
            </a:r>
            <a:r>
              <a:rPr lang="en-GB" sz="2200" dirty="0" err="1">
                <a:latin typeface="Arial" panose="020B0604020202020204" pitchFamily="34" charset="0"/>
                <a:cs typeface="Arial" panose="020B0604020202020204" pitchFamily="34" charset="0"/>
              </a:rPr>
              <a:t>Milmo</a:t>
            </a:r>
            <a:r>
              <a:rPr lang="en-GB" sz="2200" dirty="0">
                <a:latin typeface="Arial" panose="020B0604020202020204" pitchFamily="34" charset="0"/>
                <a:cs typeface="Arial" panose="020B0604020202020204" pitchFamily="34" charset="0"/>
              </a:rPr>
              <a:t>, 2012). Furthermore, they have started offering holiday packages through their website, as well as car rental services across Europe by forming a partnership deal with Europcar (PR LOG, 2009) and customers are now able to book these services through a mobile application which can also hold electronic boarding passes (Dennis, 2013). Therefore by developing and enhancing their prevailing market status through internal technological advancement as well as external partnerships, EasyJet demonstrated innovative product development strategies.</a:t>
            </a:r>
          </a:p>
          <a:p>
            <a:pPr>
              <a:buNone/>
            </a:pPr>
            <a:endParaRPr lang="en-GB" sz="2200" dirty="0">
              <a:latin typeface="+mj-lt"/>
            </a:endParaRPr>
          </a:p>
          <a:p>
            <a:pPr>
              <a:buFontTx/>
              <a:buNone/>
            </a:pPr>
            <a:endParaRPr lang="en-GB" sz="2100" dirty="0"/>
          </a:p>
        </p:txBody>
      </p:sp>
      <p:sp>
        <p:nvSpPr>
          <p:cNvPr id="4" name="Title 1"/>
          <p:cNvSpPr txBox="1">
            <a:spLocks/>
          </p:cNvSpPr>
          <p:nvPr/>
        </p:nvSpPr>
        <p:spPr bwMode="auto">
          <a:xfrm>
            <a:off x="-714412" y="214290"/>
            <a:ext cx="7737475" cy="8572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GB" sz="3600" b="1" i="0" u="none" strike="noStrike" kern="1200" cap="none" spc="0" normalizeH="0" baseline="0" noProof="0" dirty="0">
                <a:ln>
                  <a:noFill/>
                </a:ln>
                <a:solidFill>
                  <a:schemeClr val="bg1"/>
                </a:solidFill>
                <a:effectLst/>
                <a:uLnTx/>
                <a:uFillTx/>
                <a:latin typeface="Calibri" pitchFamily="34" charset="0"/>
                <a:ea typeface="ＭＳ Ｐゴシック" pitchFamily="30" charset="-128"/>
                <a:cs typeface="ＭＳ Ｐゴシック" pitchFamily="28" charset="-128"/>
              </a:rPr>
              <a:t>		Main Body of the Report – 				    </a:t>
            </a:r>
            <a:r>
              <a:rPr kumimoji="0" lang="en-GB" sz="2400" b="1" i="1" u="none" strike="noStrike" kern="1200" cap="none" spc="0" normalizeH="0" baseline="0" noProof="0" dirty="0">
                <a:ln>
                  <a:noFill/>
                </a:ln>
                <a:solidFill>
                  <a:schemeClr val="bg1"/>
                </a:solidFill>
                <a:effectLst/>
                <a:uLnTx/>
                <a:uFillTx/>
                <a:latin typeface="Calibri" pitchFamily="34" charset="0"/>
                <a:ea typeface="ＭＳ Ｐゴシック" pitchFamily="30" charset="-128"/>
                <a:cs typeface="ＭＳ Ｐゴシック" pitchFamily="28" charset="-128"/>
              </a:rPr>
              <a:t>Analytical Paragraph Structure</a:t>
            </a:r>
            <a:br>
              <a:rPr kumimoji="0" lang="en-GB" sz="2400" b="1" i="0" u="none" strike="noStrike" kern="1200" cap="none" spc="0" normalizeH="0" baseline="0" noProof="0" dirty="0">
                <a:ln>
                  <a:noFill/>
                </a:ln>
                <a:solidFill>
                  <a:schemeClr val="tx2"/>
                </a:solidFill>
                <a:effectLst/>
                <a:uLnTx/>
                <a:uFillTx/>
                <a:latin typeface="+mn-lt"/>
                <a:ea typeface="+mn-ea"/>
                <a:cs typeface="+mn-cs"/>
              </a:rPr>
            </a:br>
            <a:endParaRPr kumimoji="0" lang="en-GB" sz="2400" b="1" i="0" u="none" strike="noStrike" kern="1200" cap="none" spc="0" normalizeH="0" baseline="0" noProof="0" dirty="0">
              <a:ln>
                <a:noFill/>
              </a:ln>
              <a:solidFill>
                <a:schemeClr val="bg1"/>
              </a:solidFill>
              <a:effectLst/>
              <a:uLnTx/>
              <a:uFillTx/>
              <a:latin typeface="Arial"/>
              <a:ea typeface="ＭＳ Ｐゴシック" pitchFamily="30" charset="-128"/>
              <a:cs typeface="ＭＳ Ｐゴシック" pitchFamily="28" charset="-128"/>
            </a:endParaRPr>
          </a:p>
        </p:txBody>
      </p:sp>
      <p:sp>
        <p:nvSpPr>
          <p:cNvPr id="5" name="TextBox 4"/>
          <p:cNvSpPr txBox="1"/>
          <p:nvPr/>
        </p:nvSpPr>
        <p:spPr>
          <a:xfrm>
            <a:off x="6732240" y="1045016"/>
            <a:ext cx="2286016" cy="646331"/>
          </a:xfrm>
          <a:prstGeom prst="rect">
            <a:avLst/>
          </a:prstGeom>
          <a:solidFill>
            <a:srgbClr val="FF0000"/>
          </a:solidFill>
        </p:spPr>
        <p:txBody>
          <a:bodyPr wrap="square" rtlCol="0">
            <a:spAutoFit/>
          </a:bodyPr>
          <a:lstStyle/>
          <a:p>
            <a:r>
              <a:rPr lang="en-GB" dirty="0"/>
              <a:t>Clear and concise Point sentence</a:t>
            </a:r>
          </a:p>
        </p:txBody>
      </p:sp>
      <p:sp>
        <p:nvSpPr>
          <p:cNvPr id="3" name="Right Arrow 2"/>
          <p:cNvSpPr/>
          <p:nvPr/>
        </p:nvSpPr>
        <p:spPr>
          <a:xfrm>
            <a:off x="-2016224" y="2132856"/>
            <a:ext cx="2016224" cy="648072"/>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POINT</a:t>
            </a:r>
            <a:endParaRPr lang="en-US" dirty="0"/>
          </a:p>
        </p:txBody>
      </p:sp>
    </p:spTree>
    <p:custDataLst>
      <p:tags r:id="rId1"/>
    </p:custDataLst>
    <p:extLst>
      <p:ext uri="{BB962C8B-B14F-4D97-AF65-F5344CB8AC3E}">
        <p14:creationId xmlns:p14="http://schemas.microsoft.com/office/powerpoint/2010/main" val="185275988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grpId="0" nodeType="clickEffect">
                                  <p:stCondLst>
                                    <p:cond delay="0"/>
                                  </p:stCondLst>
                                  <p:childTnLst>
                                    <p:animMotion origin="layout" path="M 3.05556E-6 -3.33333E-6 L 0.25 -3.33333E-6 " pathEditMode="relative" rAng="0" ptsTypes="AA">
                                      <p:cBhvr>
                                        <p:cTn id="6" dur="2000" fill="hold"/>
                                        <p:tgtEl>
                                          <p:spTgt spid="3"/>
                                        </p:tgtEl>
                                        <p:attrNameLst>
                                          <p:attrName>ppt_x</p:attrName>
                                          <p:attrName>ppt_y</p:attrName>
                                        </p:attrNameLst>
                                      </p:cBhvr>
                                      <p:rCtr x="125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412" y="555544"/>
            <a:ext cx="7737475" cy="857232"/>
          </a:xfrm>
        </p:spPr>
        <p:txBody>
          <a:bodyPr/>
          <a:lstStyle/>
          <a:p>
            <a:pPr algn="ctr">
              <a:defRPr/>
            </a:pPr>
            <a:br>
              <a:rPr lang="en-GB" dirty="0">
                <a:solidFill>
                  <a:schemeClr val="tx2"/>
                </a:solidFill>
                <a:latin typeface="+mn-lt"/>
                <a:ea typeface="+mn-ea"/>
                <a:cs typeface="+mn-cs"/>
              </a:rPr>
            </a:br>
            <a:endParaRPr lang="en-GB" dirty="0"/>
          </a:p>
        </p:txBody>
      </p:sp>
      <p:sp>
        <p:nvSpPr>
          <p:cNvPr id="5123" name="Content Placeholder 2"/>
          <p:cNvSpPr>
            <a:spLocks noGrp="1"/>
          </p:cNvSpPr>
          <p:nvPr>
            <p:ph idx="1"/>
          </p:nvPr>
        </p:nvSpPr>
        <p:spPr>
          <a:xfrm>
            <a:off x="0" y="1285860"/>
            <a:ext cx="9144001" cy="5445224"/>
          </a:xfrm>
        </p:spPr>
        <p:txBody>
          <a:bodyPr/>
          <a:lstStyle/>
          <a:p>
            <a:pPr>
              <a:buNone/>
            </a:pPr>
            <a:r>
              <a:rPr lang="en-GB" sz="2200" b="1" u="sng" dirty="0">
                <a:latin typeface="Arial" panose="020B0604020202020204" pitchFamily="34" charset="0"/>
                <a:cs typeface="Arial" panose="020B0604020202020204" pitchFamily="34" charset="0"/>
              </a:rPr>
              <a:t>Product Development Strategies</a:t>
            </a:r>
          </a:p>
          <a:p>
            <a:pPr>
              <a:buNone/>
            </a:pPr>
            <a:r>
              <a:rPr lang="en-GB" sz="2200" dirty="0">
                <a:latin typeface="Arial" panose="020B0604020202020204" pitchFamily="34" charset="0"/>
                <a:cs typeface="Arial" panose="020B0604020202020204" pitchFamily="34" charset="0"/>
              </a:rPr>
              <a:t>	Product development aims to create new products for existing markets. EasyJet started operating a website in 1997 with facilities to book tickets the following year </a:t>
            </a:r>
            <a:r>
              <a:rPr lang="en-GB" sz="2200" b="1" dirty="0">
                <a:solidFill>
                  <a:srgbClr val="FF0000"/>
                </a:solidFill>
                <a:latin typeface="Arial" panose="020B0604020202020204" pitchFamily="34" charset="0"/>
                <a:cs typeface="Arial" panose="020B0604020202020204" pitchFamily="34" charset="0"/>
              </a:rPr>
              <a:t>(EasyJet plc, 2013). </a:t>
            </a:r>
            <a:r>
              <a:rPr lang="en-GB" sz="2200" dirty="0">
                <a:latin typeface="Arial" panose="020B0604020202020204" pitchFamily="34" charset="0"/>
                <a:cs typeface="Arial" panose="020B0604020202020204" pitchFamily="34" charset="0"/>
              </a:rPr>
              <a:t>In 2012, they introduced a service called ‘seating allocation’, which enables its customers to reserve their own seats while booking, rather than the traditional first come first serve method </a:t>
            </a:r>
            <a:r>
              <a:rPr lang="en-GB" sz="2200" b="1" dirty="0">
                <a:solidFill>
                  <a:srgbClr val="FF0000"/>
                </a:solidFill>
                <a:latin typeface="Arial" panose="020B0604020202020204" pitchFamily="34" charset="0"/>
                <a:cs typeface="Arial" panose="020B0604020202020204" pitchFamily="34" charset="0"/>
              </a:rPr>
              <a:t>(</a:t>
            </a:r>
            <a:r>
              <a:rPr lang="en-GB" sz="2200" b="1" dirty="0" err="1">
                <a:solidFill>
                  <a:srgbClr val="FF0000"/>
                </a:solidFill>
                <a:latin typeface="Arial" panose="020B0604020202020204" pitchFamily="34" charset="0"/>
                <a:cs typeface="Arial" panose="020B0604020202020204" pitchFamily="34" charset="0"/>
              </a:rPr>
              <a:t>Milmo</a:t>
            </a:r>
            <a:r>
              <a:rPr lang="en-GB" sz="2200" b="1" dirty="0">
                <a:solidFill>
                  <a:srgbClr val="FF0000"/>
                </a:solidFill>
                <a:latin typeface="Arial" panose="020B0604020202020204" pitchFamily="34" charset="0"/>
                <a:cs typeface="Arial" panose="020B0604020202020204" pitchFamily="34" charset="0"/>
              </a:rPr>
              <a:t>, 2012). </a:t>
            </a:r>
            <a:r>
              <a:rPr lang="en-GB" sz="2200" dirty="0">
                <a:latin typeface="Arial" panose="020B0604020202020204" pitchFamily="34" charset="0"/>
                <a:cs typeface="Arial" panose="020B0604020202020204" pitchFamily="34" charset="0"/>
              </a:rPr>
              <a:t>Furthermore, they have started offering holiday packages through their website, as well as car rental services across Europe by forming a partnership deal with Europcar </a:t>
            </a:r>
            <a:r>
              <a:rPr lang="en-GB" sz="2200" b="1" dirty="0">
                <a:solidFill>
                  <a:srgbClr val="FF0000"/>
                </a:solidFill>
                <a:latin typeface="Arial" panose="020B0604020202020204" pitchFamily="34" charset="0"/>
                <a:cs typeface="Arial" panose="020B0604020202020204" pitchFamily="34" charset="0"/>
              </a:rPr>
              <a:t>(PR LOG, 2009)</a:t>
            </a:r>
            <a:r>
              <a:rPr lang="en-GB" sz="2200" dirty="0">
                <a:latin typeface="Arial" panose="020B0604020202020204" pitchFamily="34" charset="0"/>
                <a:cs typeface="Arial" panose="020B0604020202020204" pitchFamily="34" charset="0"/>
              </a:rPr>
              <a:t> and customers are now able to book these services through a mobile application which can also hold electronic boarding passes </a:t>
            </a:r>
            <a:r>
              <a:rPr lang="en-GB" sz="2200" b="1" dirty="0">
                <a:solidFill>
                  <a:srgbClr val="FF0000"/>
                </a:solidFill>
                <a:latin typeface="Arial" panose="020B0604020202020204" pitchFamily="34" charset="0"/>
                <a:cs typeface="Arial" panose="020B0604020202020204" pitchFamily="34" charset="0"/>
              </a:rPr>
              <a:t>(Dennis, 2013). </a:t>
            </a:r>
            <a:r>
              <a:rPr lang="en-GB" sz="2200" dirty="0">
                <a:latin typeface="Arial" panose="020B0604020202020204" pitchFamily="34" charset="0"/>
                <a:cs typeface="Arial" panose="020B0604020202020204" pitchFamily="34" charset="0"/>
              </a:rPr>
              <a:t>Therefore by developing and enhancing their prevailing market status through internal technological advancement as well as external partnerships, </a:t>
            </a:r>
            <a:r>
              <a:rPr lang="en-GB" sz="2200" dirty="0" err="1">
                <a:latin typeface="Arial" panose="020B0604020202020204" pitchFamily="34" charset="0"/>
                <a:cs typeface="Arial" panose="020B0604020202020204" pitchFamily="34" charset="0"/>
              </a:rPr>
              <a:t>Easyjet</a:t>
            </a:r>
            <a:r>
              <a:rPr lang="en-GB" sz="2200" dirty="0">
                <a:latin typeface="Arial" panose="020B0604020202020204" pitchFamily="34" charset="0"/>
                <a:cs typeface="Arial" panose="020B0604020202020204" pitchFamily="34" charset="0"/>
              </a:rPr>
              <a:t> demonstrated innovative product development strategies.</a:t>
            </a:r>
          </a:p>
          <a:p>
            <a:pPr>
              <a:buNone/>
            </a:pPr>
            <a:endParaRPr lang="en-GB" sz="2200" b="1" dirty="0">
              <a:solidFill>
                <a:srgbClr val="FF0000"/>
              </a:solidFill>
              <a:latin typeface="Arial" panose="020B0604020202020204" pitchFamily="34" charset="0"/>
              <a:cs typeface="Arial" panose="020B0604020202020204" pitchFamily="34" charset="0"/>
            </a:endParaRPr>
          </a:p>
          <a:p>
            <a:pPr>
              <a:buFontTx/>
              <a:buNone/>
            </a:pPr>
            <a:endParaRPr lang="en-GB" sz="2100" dirty="0">
              <a:latin typeface="Arial" panose="020B0604020202020204" pitchFamily="34" charset="0"/>
              <a:cs typeface="Arial" panose="020B0604020202020204" pitchFamily="34" charset="0"/>
            </a:endParaRPr>
          </a:p>
        </p:txBody>
      </p:sp>
      <p:sp>
        <p:nvSpPr>
          <p:cNvPr id="4" name="Title 1"/>
          <p:cNvSpPr txBox="1">
            <a:spLocks/>
          </p:cNvSpPr>
          <p:nvPr/>
        </p:nvSpPr>
        <p:spPr bwMode="auto">
          <a:xfrm>
            <a:off x="-714412" y="214290"/>
            <a:ext cx="7737475" cy="8572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GB" sz="3600" b="1" i="0" u="none" strike="noStrike" kern="1200" cap="none" spc="0" normalizeH="0" baseline="0" noProof="0" dirty="0">
                <a:ln>
                  <a:noFill/>
                </a:ln>
                <a:solidFill>
                  <a:schemeClr val="bg1"/>
                </a:solidFill>
                <a:effectLst/>
                <a:uLnTx/>
                <a:uFillTx/>
                <a:latin typeface="Calibri" pitchFamily="34" charset="0"/>
                <a:ea typeface="ＭＳ Ｐゴシック" pitchFamily="30" charset="-128"/>
                <a:cs typeface="ＭＳ Ｐゴシック" pitchFamily="28" charset="-128"/>
              </a:rPr>
              <a:t>		Main Body of the Report – 				    </a:t>
            </a:r>
            <a:r>
              <a:rPr kumimoji="0" lang="en-GB" sz="3600" b="1" i="1" u="none" strike="noStrike" kern="1200" cap="none" spc="0" normalizeH="0" baseline="0" noProof="0" dirty="0">
                <a:ln>
                  <a:noFill/>
                </a:ln>
                <a:solidFill>
                  <a:schemeClr val="bg1"/>
                </a:solidFill>
                <a:effectLst/>
                <a:uLnTx/>
                <a:uFillTx/>
                <a:latin typeface="Calibri" pitchFamily="34" charset="0"/>
                <a:ea typeface="ＭＳ Ｐゴシック" pitchFamily="30" charset="-128"/>
                <a:cs typeface="ＭＳ Ｐゴシック" pitchFamily="28" charset="-128"/>
              </a:rPr>
              <a:t>Analytical Paragraph Structure</a:t>
            </a:r>
            <a:br>
              <a:rPr kumimoji="0" lang="en-GB" sz="2400" b="1" i="0" u="none" strike="noStrike" kern="1200" cap="none" spc="0" normalizeH="0" baseline="0" noProof="0" dirty="0">
                <a:ln>
                  <a:noFill/>
                </a:ln>
                <a:solidFill>
                  <a:schemeClr val="tx2"/>
                </a:solidFill>
                <a:effectLst/>
                <a:uLnTx/>
                <a:uFillTx/>
                <a:latin typeface="+mn-lt"/>
                <a:ea typeface="+mn-ea"/>
                <a:cs typeface="+mn-cs"/>
              </a:rPr>
            </a:br>
            <a:endParaRPr kumimoji="0" lang="en-GB" sz="2400" b="1" i="0" u="none" strike="noStrike" kern="1200" cap="none" spc="0" normalizeH="0" baseline="0" noProof="0" dirty="0">
              <a:ln>
                <a:noFill/>
              </a:ln>
              <a:solidFill>
                <a:schemeClr val="bg1"/>
              </a:solidFill>
              <a:effectLst/>
              <a:uLnTx/>
              <a:uFillTx/>
              <a:latin typeface="Arial"/>
              <a:ea typeface="ＭＳ Ｐゴシック" pitchFamily="30" charset="-128"/>
              <a:cs typeface="ＭＳ Ｐゴシック" pitchFamily="28" charset="-128"/>
            </a:endParaRPr>
          </a:p>
        </p:txBody>
      </p:sp>
      <p:sp>
        <p:nvSpPr>
          <p:cNvPr id="6" name="TextBox 5"/>
          <p:cNvSpPr txBox="1"/>
          <p:nvPr/>
        </p:nvSpPr>
        <p:spPr>
          <a:xfrm>
            <a:off x="6858016" y="5568751"/>
            <a:ext cx="2286016" cy="646331"/>
          </a:xfrm>
          <a:prstGeom prst="rect">
            <a:avLst/>
          </a:prstGeom>
          <a:solidFill>
            <a:srgbClr val="FF0000"/>
          </a:solidFill>
        </p:spPr>
        <p:txBody>
          <a:bodyPr wrap="square" rtlCol="0">
            <a:spAutoFit/>
          </a:bodyPr>
          <a:lstStyle/>
          <a:p>
            <a:r>
              <a:rPr lang="en-GB" dirty="0"/>
              <a:t>Use of sources to develop the topic</a:t>
            </a:r>
          </a:p>
        </p:txBody>
      </p:sp>
      <p:cxnSp>
        <p:nvCxnSpPr>
          <p:cNvPr id="5" name="Straight Arrow Connector 4"/>
          <p:cNvCxnSpPr/>
          <p:nvPr/>
        </p:nvCxnSpPr>
        <p:spPr>
          <a:xfrm flipH="1" flipV="1">
            <a:off x="5627228" y="3557595"/>
            <a:ext cx="2663690" cy="201115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flipH="1" flipV="1">
            <a:off x="3923929" y="4541631"/>
            <a:ext cx="2934087" cy="104727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flipH="1" flipV="1">
            <a:off x="5724128" y="2547663"/>
            <a:ext cx="2713263" cy="302108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H="1" flipV="1">
            <a:off x="4652031" y="5285902"/>
            <a:ext cx="2163461" cy="57108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6" name="Right Arrow 15"/>
          <p:cNvSpPr/>
          <p:nvPr/>
        </p:nvSpPr>
        <p:spPr>
          <a:xfrm>
            <a:off x="-2016224" y="3233559"/>
            <a:ext cx="2016224" cy="648072"/>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Evidence</a:t>
            </a:r>
            <a:endParaRPr lang="en-US" dirty="0"/>
          </a:p>
        </p:txBody>
      </p:sp>
    </p:spTree>
    <p:custDataLst>
      <p:tags r:id="rId1"/>
    </p:custDataLst>
    <p:extLst>
      <p:ext uri="{BB962C8B-B14F-4D97-AF65-F5344CB8AC3E}">
        <p14:creationId xmlns:p14="http://schemas.microsoft.com/office/powerpoint/2010/main" val="132855414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grpId="0" nodeType="clickEffect">
                                  <p:stCondLst>
                                    <p:cond delay="0"/>
                                  </p:stCondLst>
                                  <p:childTnLst>
                                    <p:animMotion origin="layout" path="M 3.05556E-6 0 L 0.25 0 " pathEditMode="relative" rAng="0" ptsTypes="AA">
                                      <p:cBhvr>
                                        <p:cTn id="6" dur="2000" fill="hold"/>
                                        <p:tgtEl>
                                          <p:spTgt spid="16"/>
                                        </p:tgtEl>
                                        <p:attrNameLst>
                                          <p:attrName>ppt_x</p:attrName>
                                          <p:attrName>ppt_y</p:attrName>
                                        </p:attrNameLst>
                                      </p:cBhvr>
                                      <p:rCtr x="125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412" y="555544"/>
            <a:ext cx="7737475" cy="857232"/>
          </a:xfrm>
        </p:spPr>
        <p:txBody>
          <a:bodyPr/>
          <a:lstStyle/>
          <a:p>
            <a:pPr algn="ctr">
              <a:defRPr/>
            </a:pPr>
            <a:br>
              <a:rPr lang="en-GB" dirty="0">
                <a:solidFill>
                  <a:schemeClr val="tx2"/>
                </a:solidFill>
                <a:latin typeface="+mn-lt"/>
                <a:ea typeface="+mn-ea"/>
                <a:cs typeface="+mn-cs"/>
              </a:rPr>
            </a:br>
            <a:endParaRPr lang="en-GB" dirty="0"/>
          </a:p>
        </p:txBody>
      </p:sp>
      <p:sp>
        <p:nvSpPr>
          <p:cNvPr id="5123" name="Content Placeholder 2"/>
          <p:cNvSpPr>
            <a:spLocks noGrp="1"/>
          </p:cNvSpPr>
          <p:nvPr>
            <p:ph idx="1"/>
          </p:nvPr>
        </p:nvSpPr>
        <p:spPr>
          <a:xfrm>
            <a:off x="0" y="1285860"/>
            <a:ext cx="9144001" cy="5445224"/>
          </a:xfrm>
        </p:spPr>
        <p:txBody>
          <a:bodyPr/>
          <a:lstStyle/>
          <a:p>
            <a:pPr>
              <a:buNone/>
            </a:pPr>
            <a:r>
              <a:rPr lang="en-GB" sz="2200" b="1" u="sng" dirty="0">
                <a:latin typeface="+mj-lt"/>
              </a:rPr>
              <a:t>Product Development Strategies</a:t>
            </a:r>
          </a:p>
          <a:p>
            <a:pPr>
              <a:buNone/>
            </a:pPr>
            <a:r>
              <a:rPr lang="en-GB" sz="2200" dirty="0">
                <a:latin typeface="+mj-lt"/>
              </a:rPr>
              <a:t>	Product development aims to create new products for existing markets. EasyJet started operating a website in 1997 with facilities to book tickets the following year (EasyJet plc, 2013). In 2012, they introduced a service called ‘seating allocation’, which enables its customers to reserve their own seats while booking, rather than the traditional first come first serve method (</a:t>
            </a:r>
            <a:r>
              <a:rPr lang="en-GB" sz="2200" dirty="0" err="1">
                <a:latin typeface="+mj-lt"/>
              </a:rPr>
              <a:t>Milmo</a:t>
            </a:r>
            <a:r>
              <a:rPr lang="en-GB" sz="2200" dirty="0">
                <a:latin typeface="+mj-lt"/>
              </a:rPr>
              <a:t>, 2012). Furthermore, they have started offering holiday packages through their website, as well as car rental services across Europe by forming a partnership deal with Europcar (PR LOG, 2009) and customers are now able to book these services through a mobile application which can also hold electronic boarding passes (Dennis, 2013). </a:t>
            </a:r>
            <a:r>
              <a:rPr lang="en-GB" sz="2200" b="1" dirty="0">
                <a:solidFill>
                  <a:srgbClr val="FF0000"/>
                </a:solidFill>
                <a:latin typeface="+mj-lt"/>
              </a:rPr>
              <a:t>Therefore by developing and enhancing their prevailing market status through internal technological advancement as well as external partnerships, EasyJet demonstrated innovative product development strategies.</a:t>
            </a:r>
          </a:p>
          <a:p>
            <a:pPr>
              <a:buFontTx/>
              <a:buNone/>
            </a:pPr>
            <a:endParaRPr lang="en-GB" sz="2100" dirty="0"/>
          </a:p>
        </p:txBody>
      </p:sp>
      <p:sp>
        <p:nvSpPr>
          <p:cNvPr id="4" name="Title 1"/>
          <p:cNvSpPr txBox="1">
            <a:spLocks/>
          </p:cNvSpPr>
          <p:nvPr/>
        </p:nvSpPr>
        <p:spPr bwMode="auto">
          <a:xfrm>
            <a:off x="-714412" y="214290"/>
            <a:ext cx="7737475" cy="8572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GB" sz="3600" b="1" i="0" u="none" strike="noStrike" kern="1200" cap="none" spc="0" normalizeH="0" baseline="0" noProof="0" dirty="0">
                <a:ln>
                  <a:noFill/>
                </a:ln>
                <a:solidFill>
                  <a:schemeClr val="bg1"/>
                </a:solidFill>
                <a:effectLst/>
                <a:uLnTx/>
                <a:uFillTx/>
                <a:latin typeface="Calibri" pitchFamily="34" charset="0"/>
                <a:ea typeface="ＭＳ Ｐゴシック" pitchFamily="30" charset="-128"/>
                <a:cs typeface="ＭＳ Ｐゴシック" pitchFamily="28" charset="-128"/>
              </a:rPr>
              <a:t>		Main Body of the Report – 				    </a:t>
            </a:r>
            <a:r>
              <a:rPr kumimoji="0" lang="en-GB" sz="3600" b="1" i="1" u="none" strike="noStrike" kern="1200" cap="none" spc="0" normalizeH="0" baseline="0" noProof="0" dirty="0">
                <a:ln>
                  <a:noFill/>
                </a:ln>
                <a:solidFill>
                  <a:schemeClr val="bg1"/>
                </a:solidFill>
                <a:effectLst/>
                <a:uLnTx/>
                <a:uFillTx/>
                <a:latin typeface="Calibri" pitchFamily="34" charset="0"/>
                <a:ea typeface="ＭＳ Ｐゴシック" pitchFamily="30" charset="-128"/>
                <a:cs typeface="ＭＳ Ｐゴシック" pitchFamily="28" charset="-128"/>
              </a:rPr>
              <a:t>Analytical Paragraph Structure</a:t>
            </a:r>
            <a:br>
              <a:rPr kumimoji="0" lang="en-GB" sz="2400" b="1" i="0" u="none" strike="noStrike" kern="1200" cap="none" spc="0" normalizeH="0" baseline="0" noProof="0" dirty="0">
                <a:ln>
                  <a:noFill/>
                </a:ln>
                <a:solidFill>
                  <a:schemeClr val="tx2"/>
                </a:solidFill>
                <a:effectLst/>
                <a:uLnTx/>
                <a:uFillTx/>
                <a:latin typeface="+mn-lt"/>
                <a:ea typeface="+mn-ea"/>
                <a:cs typeface="+mn-cs"/>
              </a:rPr>
            </a:br>
            <a:endParaRPr kumimoji="0" lang="en-GB" sz="2400" b="1" i="0" u="none" strike="noStrike" kern="1200" cap="none" spc="0" normalizeH="0" baseline="0" noProof="0" dirty="0">
              <a:ln>
                <a:noFill/>
              </a:ln>
              <a:solidFill>
                <a:schemeClr val="bg1"/>
              </a:solidFill>
              <a:effectLst/>
              <a:uLnTx/>
              <a:uFillTx/>
              <a:latin typeface="Arial"/>
              <a:ea typeface="ＭＳ Ｐゴシック" pitchFamily="30" charset="-128"/>
              <a:cs typeface="ＭＳ Ｐゴシック" pitchFamily="28" charset="-128"/>
            </a:endParaRPr>
          </a:p>
        </p:txBody>
      </p:sp>
      <p:sp>
        <p:nvSpPr>
          <p:cNvPr id="5" name="Right Arrow 4"/>
          <p:cNvSpPr/>
          <p:nvPr/>
        </p:nvSpPr>
        <p:spPr>
          <a:xfrm>
            <a:off x="-1908720" y="5229200"/>
            <a:ext cx="2016224" cy="648072"/>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Explanation</a:t>
            </a:r>
            <a:endParaRPr lang="en-US" dirty="0"/>
          </a:p>
        </p:txBody>
      </p:sp>
    </p:spTree>
    <p:custDataLst>
      <p:tags r:id="rId1"/>
    </p:custDataLst>
    <p:extLst>
      <p:ext uri="{BB962C8B-B14F-4D97-AF65-F5344CB8AC3E}">
        <p14:creationId xmlns:p14="http://schemas.microsoft.com/office/powerpoint/2010/main" val="228638062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grpId="0" nodeType="clickEffect">
                                  <p:stCondLst>
                                    <p:cond delay="0"/>
                                  </p:stCondLst>
                                  <p:childTnLst>
                                    <p:animMotion origin="layout" path="M -2.5E-6 -2.22222E-6 L 0.25 -2.22222E-6 " pathEditMode="relative" rAng="0" ptsTypes="AA">
                                      <p:cBhvr>
                                        <p:cTn id="6" dur="2000" fill="hold"/>
                                        <p:tgtEl>
                                          <p:spTgt spid="5"/>
                                        </p:tgtEl>
                                        <p:attrNameLst>
                                          <p:attrName>ppt_x</p:attrName>
                                          <p:attrName>ppt_y</p:attrName>
                                        </p:attrNameLst>
                                      </p:cBhvr>
                                      <p:rCtr x="125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2"/>
          <p:cNvSpPr>
            <a:spLocks noGrp="1"/>
          </p:cNvSpPr>
          <p:nvPr>
            <p:ph idx="1"/>
          </p:nvPr>
        </p:nvSpPr>
        <p:spPr>
          <a:xfrm>
            <a:off x="0" y="1500174"/>
            <a:ext cx="9144001" cy="5357826"/>
          </a:xfrm>
        </p:spPr>
        <p:txBody>
          <a:bodyPr/>
          <a:lstStyle/>
          <a:p>
            <a:pPr lvl="1"/>
            <a:r>
              <a:rPr lang="en-GB" sz="2400" dirty="0">
                <a:solidFill>
                  <a:schemeClr val="bg2">
                    <a:lumMod val="10000"/>
                  </a:schemeClr>
                </a:solidFill>
                <a:latin typeface="Calibri" pitchFamily="34" charset="0"/>
              </a:rPr>
              <a:t>This is where you sum up the general conclusion/s  you have reached, such as "The very low staff morale is a result of an autocratic management style".</a:t>
            </a:r>
          </a:p>
          <a:p>
            <a:pPr lvl="1"/>
            <a:r>
              <a:rPr lang="en-GB" sz="2400" dirty="0">
                <a:solidFill>
                  <a:srgbClr val="002060"/>
                </a:solidFill>
                <a:latin typeface="Calibri" pitchFamily="34" charset="0"/>
              </a:rPr>
              <a:t>Don't confuse </a:t>
            </a:r>
            <a:r>
              <a:rPr lang="en-GB" sz="2400" b="1" i="1" dirty="0">
                <a:solidFill>
                  <a:srgbClr val="C00000"/>
                </a:solidFill>
                <a:latin typeface="Calibri" pitchFamily="34" charset="0"/>
              </a:rPr>
              <a:t>conclusions</a:t>
            </a:r>
            <a:r>
              <a:rPr lang="en-GB" sz="2400" dirty="0">
                <a:solidFill>
                  <a:srgbClr val="002060"/>
                </a:solidFill>
                <a:latin typeface="Calibri" pitchFamily="34" charset="0"/>
              </a:rPr>
              <a:t> (where you draw together the threads of the preceding discussion to make some overall point/s) with </a:t>
            </a:r>
            <a:r>
              <a:rPr lang="en-GB" sz="2400" b="1" i="1" dirty="0">
                <a:solidFill>
                  <a:srgbClr val="C00000"/>
                </a:solidFill>
                <a:latin typeface="Calibri" pitchFamily="34" charset="0"/>
              </a:rPr>
              <a:t>recommendations</a:t>
            </a:r>
            <a:r>
              <a:rPr lang="en-GB" sz="2400" dirty="0">
                <a:solidFill>
                  <a:srgbClr val="002060"/>
                </a:solidFill>
                <a:latin typeface="Calibri" pitchFamily="34" charset="0"/>
              </a:rPr>
              <a:t> (where you say what should be done about the conclusions you have reached).</a:t>
            </a:r>
          </a:p>
          <a:p>
            <a:pPr lvl="1"/>
            <a:endParaRPr lang="en-GB" sz="2400" dirty="0">
              <a:latin typeface="Calibri" pitchFamily="34" charset="0"/>
            </a:endParaRPr>
          </a:p>
          <a:p>
            <a:pPr>
              <a:buFontTx/>
              <a:buNone/>
            </a:pPr>
            <a:endParaRPr lang="en-GB" dirty="0"/>
          </a:p>
        </p:txBody>
      </p:sp>
      <p:sp>
        <p:nvSpPr>
          <p:cNvPr id="5" name="Title 1"/>
          <p:cNvSpPr txBox="1">
            <a:spLocks/>
          </p:cNvSpPr>
          <p:nvPr/>
        </p:nvSpPr>
        <p:spPr bwMode="auto">
          <a:xfrm>
            <a:off x="-972616" y="260648"/>
            <a:ext cx="7737475" cy="8572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lgn="ctr">
              <a:buNone/>
            </a:pPr>
            <a:r>
              <a:rPr lang="en-GB" sz="4000" b="1" u="sng" dirty="0">
                <a:solidFill>
                  <a:schemeClr val="bg1"/>
                </a:solidFill>
                <a:latin typeface="Calibri" pitchFamily="34" charset="0"/>
              </a:rPr>
              <a:t>Conclusions</a:t>
            </a:r>
            <a:endParaRPr lang="en-GB" sz="4000" u="sng" dirty="0">
              <a:solidFill>
                <a:schemeClr val="bg1"/>
              </a:solidFill>
              <a:latin typeface="Calibri" pitchFamily="34" charset="0"/>
            </a:endParaRPr>
          </a:p>
        </p:txBody>
      </p:sp>
      <p:pic>
        <p:nvPicPr>
          <p:cNvPr id="3" name="Picture 2"/>
          <p:cNvPicPr>
            <a:picLocks noChangeAspect="1"/>
          </p:cNvPicPr>
          <p:nvPr/>
        </p:nvPicPr>
        <p:blipFill>
          <a:blip r:embed="rId4"/>
          <a:stretch>
            <a:fillRect/>
          </a:stretch>
        </p:blipFill>
        <p:spPr>
          <a:xfrm>
            <a:off x="2699792" y="4365104"/>
            <a:ext cx="3517697" cy="2347163"/>
          </a:xfrm>
          <a:prstGeom prst="rect">
            <a:avLst/>
          </a:prstGeom>
        </p:spPr>
      </p:pic>
    </p:spTree>
    <p:custDataLst>
      <p:tags r:id="rId1"/>
    </p:custData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2"/>
          <p:cNvSpPr>
            <a:spLocks noGrp="1"/>
          </p:cNvSpPr>
          <p:nvPr>
            <p:ph idx="1"/>
          </p:nvPr>
        </p:nvSpPr>
        <p:spPr>
          <a:xfrm>
            <a:off x="0" y="1500174"/>
            <a:ext cx="9144001" cy="5357826"/>
          </a:xfrm>
        </p:spPr>
        <p:txBody>
          <a:bodyPr/>
          <a:lstStyle/>
          <a:p>
            <a:pPr lvl="0">
              <a:buNone/>
            </a:pPr>
            <a:r>
              <a:rPr lang="en-GB" sz="2800" b="1" dirty="0">
                <a:latin typeface="Calibri" pitchFamily="34" charset="0"/>
              </a:rPr>
              <a:t>  </a:t>
            </a:r>
            <a:r>
              <a:rPr lang="en-GB" sz="2800" b="1" u="sng" dirty="0">
                <a:solidFill>
                  <a:srgbClr val="C00000"/>
                </a:solidFill>
                <a:latin typeface="Calibri" pitchFamily="34" charset="0"/>
              </a:rPr>
              <a:t>Conclusion</a:t>
            </a:r>
          </a:p>
          <a:p>
            <a:pPr lvl="0">
              <a:buNone/>
            </a:pPr>
            <a:r>
              <a:rPr lang="en-GB" sz="2000" dirty="0">
                <a:latin typeface="Calibri" pitchFamily="34" charset="0"/>
              </a:rPr>
              <a:t>	Analysis of EasyJet has shown that the company is aiming to increase its customer base not only by increasing travel routes, but also by increasing additional services available through the company. Around 60 million passengers annually travel through the airline. Evidence from Porter’s Five Forces emphasises that EasyJet is attempting to continuously increase market share despite the intense competition it is facing from other short haul competitors. Due to homogeneous customer needs, EasyJet holds a market share of around 8% in the intra-European market (EasyJet, 2013). However, EasyJet is currently only involved in a small number of growth strategies. Further improvements might lead to diversification in the future. Deregulation of the industry and increased establishment of EasyJet across Europe, as seen in the analysis of Yip’s drivers of internationalisation, attracts further expansion opportunities within Europe. EasyJet is continuously expanding by increasing routes and services, thereby giving tough competition to other rivals in the industry. </a:t>
            </a:r>
          </a:p>
          <a:p>
            <a:pPr>
              <a:buFontTx/>
              <a:buNone/>
            </a:pPr>
            <a:endParaRPr lang="en-GB" dirty="0"/>
          </a:p>
        </p:txBody>
      </p:sp>
      <p:sp>
        <p:nvSpPr>
          <p:cNvPr id="5" name="Title 1"/>
          <p:cNvSpPr txBox="1">
            <a:spLocks/>
          </p:cNvSpPr>
          <p:nvPr/>
        </p:nvSpPr>
        <p:spPr bwMode="auto">
          <a:xfrm>
            <a:off x="-642974" y="571504"/>
            <a:ext cx="7737475" cy="8572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457200" rtl="0" eaLnBrk="0" fontAlgn="base" latinLnBrk="0" hangingPunct="0">
              <a:lnSpc>
                <a:spcPct val="100000"/>
              </a:lnSpc>
              <a:spcBef>
                <a:spcPct val="0"/>
              </a:spcBef>
              <a:spcAft>
                <a:spcPct val="0"/>
              </a:spcAft>
              <a:buClrTx/>
              <a:buSzTx/>
              <a:buFontTx/>
              <a:buNone/>
              <a:tabLst/>
              <a:defRPr/>
            </a:pPr>
            <a:br>
              <a:rPr kumimoji="0" lang="en-GB" sz="2400" b="1" i="0" u="none" strike="noStrike" kern="1200" cap="none" spc="0" normalizeH="0" baseline="0" noProof="0" dirty="0">
                <a:ln>
                  <a:noFill/>
                </a:ln>
                <a:solidFill>
                  <a:schemeClr val="tx2"/>
                </a:solidFill>
                <a:effectLst/>
                <a:uLnTx/>
                <a:uFillTx/>
                <a:latin typeface="+mn-lt"/>
                <a:ea typeface="+mn-ea"/>
                <a:cs typeface="+mn-cs"/>
              </a:rPr>
            </a:br>
            <a:endParaRPr kumimoji="0" lang="en-GB" sz="2400" b="1" i="0" u="none" strike="noStrike" kern="1200" cap="none" spc="0" normalizeH="0" baseline="0" noProof="0" dirty="0">
              <a:ln>
                <a:noFill/>
              </a:ln>
              <a:solidFill>
                <a:schemeClr val="bg1"/>
              </a:solidFill>
              <a:effectLst/>
              <a:uLnTx/>
              <a:uFillTx/>
              <a:latin typeface="Arial"/>
              <a:ea typeface="ＭＳ Ｐゴシック" pitchFamily="30" charset="-128"/>
              <a:cs typeface="ＭＳ Ｐゴシック" pitchFamily="28" charset="-128"/>
            </a:endParaRPr>
          </a:p>
        </p:txBody>
      </p:sp>
      <p:sp>
        <p:nvSpPr>
          <p:cNvPr id="4" name="Title 1"/>
          <p:cNvSpPr>
            <a:spLocks noGrp="1"/>
          </p:cNvSpPr>
          <p:nvPr>
            <p:ph type="title"/>
          </p:nvPr>
        </p:nvSpPr>
        <p:spPr>
          <a:xfrm>
            <a:off x="1043608" y="332656"/>
            <a:ext cx="7737475" cy="857232"/>
          </a:xfrm>
        </p:spPr>
        <p:txBody>
          <a:bodyPr/>
          <a:lstStyle/>
          <a:p>
            <a:pPr>
              <a:defRPr/>
            </a:pPr>
            <a:r>
              <a:rPr lang="en-GB" sz="4000" dirty="0">
                <a:latin typeface="Calibri" pitchFamily="34" charset="0"/>
                <a:ea typeface="+mn-ea"/>
                <a:cs typeface="+mn-cs"/>
              </a:rPr>
              <a:t>Example conclusion</a:t>
            </a:r>
            <a:br>
              <a:rPr lang="en-GB" dirty="0">
                <a:solidFill>
                  <a:schemeClr val="tx2"/>
                </a:solidFill>
                <a:latin typeface="+mn-lt"/>
                <a:ea typeface="+mn-ea"/>
                <a:cs typeface="+mn-cs"/>
              </a:rPr>
            </a:br>
            <a:endParaRPr lang="en-GB" dirty="0"/>
          </a:p>
        </p:txBody>
      </p:sp>
    </p:spTree>
    <p:custDataLst>
      <p:tags r:id="rId1"/>
    </p:custDataLst>
    <p:extLst>
      <p:ext uri="{BB962C8B-B14F-4D97-AF65-F5344CB8AC3E}">
        <p14:creationId xmlns:p14="http://schemas.microsoft.com/office/powerpoint/2010/main" val="3029079519"/>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6592" y="142888"/>
            <a:ext cx="7737475" cy="857232"/>
          </a:xfrm>
        </p:spPr>
        <p:txBody>
          <a:bodyPr/>
          <a:lstStyle/>
          <a:p>
            <a:pPr algn="ctr">
              <a:defRPr/>
            </a:pPr>
            <a:r>
              <a:rPr lang="en-GB" sz="4400" dirty="0">
                <a:latin typeface="Calibri" pitchFamily="34" charset="0"/>
              </a:rPr>
              <a:t>List of References</a:t>
            </a:r>
            <a:br>
              <a:rPr lang="en-GB" u="sng" dirty="0">
                <a:latin typeface="Calibri" pitchFamily="34" charset="0"/>
              </a:rPr>
            </a:br>
            <a:br>
              <a:rPr lang="en-GB" dirty="0">
                <a:solidFill>
                  <a:schemeClr val="tx2"/>
                </a:solidFill>
                <a:latin typeface="+mn-lt"/>
                <a:ea typeface="+mn-ea"/>
                <a:cs typeface="+mn-cs"/>
              </a:rPr>
            </a:br>
            <a:endParaRPr lang="en-GB" dirty="0"/>
          </a:p>
        </p:txBody>
      </p:sp>
      <p:sp>
        <p:nvSpPr>
          <p:cNvPr id="5123" name="Content Placeholder 2"/>
          <p:cNvSpPr>
            <a:spLocks noGrp="1"/>
          </p:cNvSpPr>
          <p:nvPr>
            <p:ph idx="1"/>
          </p:nvPr>
        </p:nvSpPr>
        <p:spPr>
          <a:xfrm>
            <a:off x="0" y="1428736"/>
            <a:ext cx="9144001" cy="5429264"/>
          </a:xfrm>
        </p:spPr>
        <p:txBody>
          <a:bodyPr/>
          <a:lstStyle/>
          <a:p>
            <a:pPr>
              <a:buNone/>
            </a:pPr>
            <a:r>
              <a:rPr lang="en-GB" sz="2800" dirty="0">
                <a:latin typeface="Calibri" pitchFamily="34" charset="0"/>
              </a:rPr>
              <a:t>    </a:t>
            </a:r>
            <a:r>
              <a:rPr lang="en-GB" sz="2800" dirty="0">
                <a:latin typeface="+mn-lt"/>
              </a:rPr>
              <a:t>This is the list of sources referred to directly in your report. You </a:t>
            </a:r>
            <a:r>
              <a:rPr lang="en-GB" sz="2800" i="1" dirty="0">
                <a:latin typeface="+mn-lt"/>
              </a:rPr>
              <a:t>must 	</a:t>
            </a:r>
            <a:r>
              <a:rPr lang="en-GB" sz="2800" dirty="0">
                <a:latin typeface="+mn-lt"/>
              </a:rPr>
              <a:t>give full details here of all the sources you have used in your report.</a:t>
            </a:r>
          </a:p>
          <a:p>
            <a:pPr>
              <a:buNone/>
            </a:pPr>
            <a:r>
              <a:rPr lang="en-US" altLang="en-US" sz="2800" dirty="0">
                <a:latin typeface="+mn-lt"/>
                <a:ea typeface="ＭＳ Ｐゴシック" panose="020B0600070205080204" pitchFamily="34" charset="-128"/>
              </a:rPr>
              <a:t>               </a:t>
            </a:r>
            <a:r>
              <a:rPr lang="en-US" altLang="en-US" sz="2800" dirty="0">
                <a:solidFill>
                  <a:srgbClr val="0070C0"/>
                </a:solidFill>
                <a:latin typeface="+mn-lt"/>
                <a:ea typeface="ＭＳ Ｐゴシック" panose="020B0600070205080204" pitchFamily="34" charset="-128"/>
              </a:rPr>
              <a:t>Harvard system of referencing = </a:t>
            </a:r>
          </a:p>
          <a:p>
            <a:pPr>
              <a:buNone/>
            </a:pPr>
            <a:r>
              <a:rPr lang="en-US" altLang="en-US" sz="2800" dirty="0">
                <a:solidFill>
                  <a:srgbClr val="0070C0"/>
                </a:solidFill>
                <a:latin typeface="+mn-lt"/>
                <a:ea typeface="ＭＳ Ｐゴシック" panose="020B0600070205080204" pitchFamily="34" charset="-128"/>
              </a:rPr>
              <a:t>                   in-text citations + reference list at the end </a:t>
            </a:r>
          </a:p>
          <a:p>
            <a:pPr>
              <a:buNone/>
            </a:pPr>
            <a:endParaRPr lang="en-GB" dirty="0">
              <a:latin typeface="Calibri" pitchFamily="34" charset="0"/>
            </a:endParaRPr>
          </a:p>
          <a:p>
            <a:pPr>
              <a:buNone/>
            </a:pPr>
            <a:endParaRPr lang="en-GB" sz="3200" dirty="0">
              <a:latin typeface="Calibri" pitchFamily="34" charset="0"/>
            </a:endParaRPr>
          </a:p>
          <a:p>
            <a:pPr>
              <a:buNone/>
            </a:pPr>
            <a:endParaRPr lang="en-GB" dirty="0">
              <a:latin typeface="Calibri" pitchFamily="34" charset="0"/>
            </a:endParaRPr>
          </a:p>
          <a:p>
            <a:pPr>
              <a:buNone/>
            </a:pPr>
            <a:r>
              <a:rPr lang="en-GB" sz="3200" dirty="0">
                <a:latin typeface="Calibri" pitchFamily="34" charset="0"/>
              </a:rPr>
              <a:t>   </a:t>
            </a:r>
            <a:r>
              <a:rPr lang="en-GB" sz="3200" dirty="0">
                <a:solidFill>
                  <a:srgbClr val="0070C0"/>
                </a:solidFill>
                <a:latin typeface="Calibri" pitchFamily="34" charset="0"/>
              </a:rPr>
              <a:t> </a:t>
            </a:r>
          </a:p>
          <a:p>
            <a:pPr>
              <a:buNone/>
            </a:pPr>
            <a:r>
              <a:rPr lang="en-GB" sz="3200" dirty="0">
                <a:solidFill>
                  <a:srgbClr val="0070C0"/>
                </a:solidFill>
                <a:latin typeface="Calibri" pitchFamily="34" charset="0"/>
              </a:rPr>
              <a:t>   We will discuss referencing techniques in a minute</a:t>
            </a:r>
            <a:r>
              <a:rPr lang="en-GB" dirty="0">
                <a:solidFill>
                  <a:srgbClr val="0070C0"/>
                </a:solidFill>
                <a:latin typeface="Calibri" pitchFamily="34" charset="0"/>
              </a:rPr>
              <a:t>!</a:t>
            </a:r>
            <a:endParaRPr lang="en-GB" sz="3200" dirty="0">
              <a:solidFill>
                <a:srgbClr val="0070C0"/>
              </a:solidFill>
              <a:latin typeface="Calibri" pitchFamily="34" charset="0"/>
            </a:endParaRPr>
          </a:p>
          <a:p>
            <a:pPr>
              <a:buFontTx/>
              <a:buNone/>
            </a:pPr>
            <a:endParaRPr lang="en-GB" dirty="0"/>
          </a:p>
        </p:txBody>
      </p:sp>
      <p:pic>
        <p:nvPicPr>
          <p:cNvPr id="3" name="Picture 2"/>
          <p:cNvPicPr>
            <a:picLocks noChangeAspect="1"/>
          </p:cNvPicPr>
          <p:nvPr/>
        </p:nvPicPr>
        <p:blipFill>
          <a:blip r:embed="rId4"/>
          <a:stretch>
            <a:fillRect/>
          </a:stretch>
        </p:blipFill>
        <p:spPr>
          <a:xfrm>
            <a:off x="1979712" y="3861048"/>
            <a:ext cx="3755116" cy="2111210"/>
          </a:xfrm>
          <a:prstGeom prst="rect">
            <a:avLst/>
          </a:prstGeom>
        </p:spPr>
      </p:pic>
    </p:spTree>
    <p:custDataLst>
      <p:tags r:id="rId1"/>
    </p:custData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3"/>
          <p:cNvSpPr>
            <a:spLocks noGrp="1"/>
          </p:cNvSpPr>
          <p:nvPr>
            <p:ph type="title"/>
          </p:nvPr>
        </p:nvSpPr>
        <p:spPr>
          <a:xfrm>
            <a:off x="457200" y="476672"/>
            <a:ext cx="5389312" cy="1013372"/>
          </a:xfrm>
          <a:ln>
            <a:noFill/>
            <a:miter lim="800000"/>
            <a:headEnd/>
            <a:tailEnd/>
          </a:ln>
        </p:spPr>
        <p:txBody>
          <a:bodyPr/>
          <a:lstStyle/>
          <a:p>
            <a:r>
              <a:rPr lang="en-GB" altLang="en-US" sz="3200" b="1" dirty="0">
                <a:ea typeface="ＭＳ Ｐゴシック" panose="020B0600070205080204" pitchFamily="34" charset="-128"/>
              </a:rPr>
              <a:t>Step1-Prepare</a:t>
            </a:r>
            <a:r>
              <a:rPr lang="en-GB" altLang="en-US" sz="3200" dirty="0">
                <a:ea typeface="ＭＳ Ｐゴシック" panose="020B0600070205080204" pitchFamily="34" charset="-128"/>
              </a:rPr>
              <a:t>:</a:t>
            </a:r>
          </a:p>
        </p:txBody>
      </p:sp>
      <p:sp>
        <p:nvSpPr>
          <p:cNvPr id="12291" name="Content Placeholder 6"/>
          <p:cNvSpPr>
            <a:spLocks noGrp="1"/>
          </p:cNvSpPr>
          <p:nvPr>
            <p:ph idx="1"/>
          </p:nvPr>
        </p:nvSpPr>
        <p:spPr>
          <a:xfrm>
            <a:off x="457200" y="1600200"/>
            <a:ext cx="8229600" cy="4724400"/>
          </a:xfrm>
          <a:ln>
            <a:noFill/>
          </a:ln>
        </p:spPr>
        <p:txBody>
          <a:bodyPr/>
          <a:lstStyle/>
          <a:p>
            <a:pPr marL="0" indent="0" eaLnBrk="1" fontAlgn="auto" hangingPunct="1">
              <a:spcBef>
                <a:spcPts val="0"/>
              </a:spcBef>
              <a:spcAft>
                <a:spcPts val="0"/>
              </a:spcAft>
              <a:defRPr/>
            </a:pPr>
            <a:r>
              <a:rPr lang="en-US" b="1" dirty="0"/>
              <a:t>Make a time-line</a:t>
            </a:r>
          </a:p>
          <a:p>
            <a:pPr eaLnBrk="1" fontAlgn="auto" hangingPunct="1">
              <a:spcBef>
                <a:spcPts val="0"/>
              </a:spcBef>
              <a:spcAft>
                <a:spcPts val="0"/>
              </a:spcAft>
              <a:buFont typeface="Wingdings" panose="05000000000000000000" pitchFamily="2" charset="2"/>
              <a:buChar char="ü"/>
              <a:defRPr/>
            </a:pPr>
            <a:r>
              <a:rPr lang="en-US" dirty="0"/>
              <a:t>When is the due date?</a:t>
            </a:r>
          </a:p>
          <a:p>
            <a:pPr eaLnBrk="1" fontAlgn="auto" hangingPunct="1">
              <a:spcBef>
                <a:spcPts val="0"/>
              </a:spcBef>
              <a:spcAft>
                <a:spcPts val="0"/>
              </a:spcAft>
              <a:buFont typeface="Wingdings" panose="05000000000000000000" pitchFamily="2" charset="2"/>
              <a:buChar char="ü"/>
              <a:defRPr/>
            </a:pPr>
            <a:r>
              <a:rPr lang="en-US" dirty="0"/>
              <a:t>Works backwards-how much time do you have?</a:t>
            </a:r>
          </a:p>
          <a:p>
            <a:pPr eaLnBrk="1" fontAlgn="auto" hangingPunct="1">
              <a:spcBef>
                <a:spcPts val="0"/>
              </a:spcBef>
              <a:spcAft>
                <a:spcPts val="0"/>
              </a:spcAft>
              <a:buFont typeface="Wingdings" panose="05000000000000000000" pitchFamily="2" charset="2"/>
              <a:buChar char="ü"/>
              <a:defRPr/>
            </a:pPr>
            <a:r>
              <a:rPr lang="en-US" dirty="0"/>
              <a:t>How much time will you need</a:t>
            </a:r>
          </a:p>
          <a:p>
            <a:pPr eaLnBrk="1" fontAlgn="auto" hangingPunct="1">
              <a:spcBef>
                <a:spcPts val="0"/>
              </a:spcBef>
              <a:spcAft>
                <a:spcPts val="0"/>
              </a:spcAft>
              <a:buFont typeface="Wingdings" panose="05000000000000000000" pitchFamily="2" charset="2"/>
              <a:buChar char="ü"/>
              <a:defRPr/>
            </a:pPr>
            <a:r>
              <a:rPr lang="en-US" dirty="0"/>
              <a:t>Are there any upcoming events/distractions that you need to consider?</a:t>
            </a:r>
          </a:p>
          <a:p>
            <a:pPr>
              <a:defRPr/>
            </a:pPr>
            <a:r>
              <a:rPr lang="en-US" b="1" dirty="0" err="1"/>
              <a:t>Analyse</a:t>
            </a:r>
            <a:r>
              <a:rPr lang="en-US" b="1" dirty="0"/>
              <a:t> the question</a:t>
            </a:r>
          </a:p>
          <a:p>
            <a:pPr marL="0" indent="0">
              <a:buFont typeface="Arial" charset="0"/>
              <a:buNone/>
              <a:defRPr/>
            </a:pPr>
            <a:endParaRPr lang="en-GB" altLang="en-US" dirty="0"/>
          </a:p>
        </p:txBody>
      </p:sp>
      <p:sp>
        <p:nvSpPr>
          <p:cNvPr id="2" name="Rectangle 1"/>
          <p:cNvSpPr/>
          <p:nvPr/>
        </p:nvSpPr>
        <p:spPr>
          <a:xfrm>
            <a:off x="6337556" y="3352800"/>
            <a:ext cx="2273044" cy="76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 name="TextBox 2"/>
          <p:cNvSpPr txBox="1"/>
          <p:nvPr/>
        </p:nvSpPr>
        <p:spPr>
          <a:xfrm>
            <a:off x="7308303" y="3213334"/>
            <a:ext cx="1340397" cy="92392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eaLnBrk="1" hangingPunct="1">
              <a:defRPr/>
            </a:pPr>
            <a:r>
              <a:rPr lang="en-US" dirty="0"/>
              <a:t>to research?</a:t>
            </a:r>
          </a:p>
          <a:p>
            <a:pPr eaLnBrk="1" hangingPunct="1">
              <a:defRPr/>
            </a:pPr>
            <a:r>
              <a:rPr lang="en-US" dirty="0"/>
              <a:t>to write</a:t>
            </a:r>
          </a:p>
          <a:p>
            <a:pPr eaLnBrk="1" hangingPunct="1">
              <a:defRPr/>
            </a:pPr>
            <a:r>
              <a:rPr lang="en-US" dirty="0"/>
              <a:t> to edit</a:t>
            </a:r>
          </a:p>
        </p:txBody>
      </p:sp>
      <p:cxnSp>
        <p:nvCxnSpPr>
          <p:cNvPr id="5" name="Straight Connector 4"/>
          <p:cNvCxnSpPr/>
          <p:nvPr/>
        </p:nvCxnSpPr>
        <p:spPr>
          <a:xfrm flipV="1">
            <a:off x="6223639" y="3300385"/>
            <a:ext cx="1013976" cy="563229"/>
          </a:xfrm>
          <a:prstGeom prst="line">
            <a:avLst/>
          </a:prstGeom>
        </p:spPr>
        <p:style>
          <a:lnRef idx="2">
            <a:schemeClr val="accent2"/>
          </a:lnRef>
          <a:fillRef idx="0">
            <a:schemeClr val="accent2"/>
          </a:fillRef>
          <a:effectRef idx="1">
            <a:schemeClr val="accent2"/>
          </a:effectRef>
          <a:fontRef idx="minor">
            <a:schemeClr val="tx1"/>
          </a:fontRef>
        </p:style>
      </p:cxnSp>
      <p:cxnSp>
        <p:nvCxnSpPr>
          <p:cNvPr id="7" name="Straight Connector 6"/>
          <p:cNvCxnSpPr/>
          <p:nvPr/>
        </p:nvCxnSpPr>
        <p:spPr>
          <a:xfrm flipV="1">
            <a:off x="6337556" y="3654653"/>
            <a:ext cx="892342" cy="216418"/>
          </a:xfrm>
          <a:prstGeom prst="line">
            <a:avLst/>
          </a:prstGeom>
        </p:spPr>
        <p:style>
          <a:lnRef idx="2">
            <a:schemeClr val="accent2"/>
          </a:lnRef>
          <a:fillRef idx="0">
            <a:schemeClr val="accent2"/>
          </a:fillRef>
          <a:effectRef idx="1">
            <a:schemeClr val="accent2"/>
          </a:effectRef>
          <a:fontRef idx="minor">
            <a:schemeClr val="tx1"/>
          </a:fontRef>
        </p:style>
      </p:cxnSp>
      <p:cxnSp>
        <p:nvCxnSpPr>
          <p:cNvPr id="9" name="Straight Connector 8"/>
          <p:cNvCxnSpPr/>
          <p:nvPr/>
        </p:nvCxnSpPr>
        <p:spPr>
          <a:xfrm>
            <a:off x="6391698" y="3878527"/>
            <a:ext cx="838200" cy="138264"/>
          </a:xfrm>
          <a:prstGeom prst="line">
            <a:avLst/>
          </a:prstGeom>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3544237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2"/>
          <p:cNvSpPr>
            <a:spLocks noGrp="1"/>
          </p:cNvSpPr>
          <p:nvPr>
            <p:ph idx="1"/>
          </p:nvPr>
        </p:nvSpPr>
        <p:spPr>
          <a:xfrm>
            <a:off x="0" y="1428736"/>
            <a:ext cx="9144001" cy="5429264"/>
          </a:xfrm>
        </p:spPr>
        <p:txBody>
          <a:bodyPr/>
          <a:lstStyle/>
          <a:p>
            <a:r>
              <a:rPr lang="en-GB" sz="2400" dirty="0">
                <a:solidFill>
                  <a:srgbClr val="002060"/>
                </a:solidFill>
                <a:latin typeface="Calibri" pitchFamily="34" charset="0"/>
              </a:rPr>
              <a:t>This is where you place any information whose inclusion is not central to the main body of the report but which explains, amplifies or puts in context the arguments and evidence you have presented there.</a:t>
            </a:r>
          </a:p>
          <a:p>
            <a:r>
              <a:rPr lang="en-GB" sz="2400" dirty="0">
                <a:solidFill>
                  <a:schemeClr val="accent3">
                    <a:lumMod val="50000"/>
                  </a:schemeClr>
                </a:solidFill>
                <a:latin typeface="Calibri" pitchFamily="34" charset="0"/>
              </a:rPr>
              <a:t>Its main purpose is to allow you to include important information that, if it were included in the main body of the report, would interrupt the flow of the argument you are developing there.</a:t>
            </a:r>
          </a:p>
          <a:p>
            <a:r>
              <a:rPr lang="en-GB" sz="2400" dirty="0">
                <a:latin typeface="Calibri" pitchFamily="34" charset="0"/>
              </a:rPr>
              <a:t>Any material in an appendix does not count towards the word length for the report, nor will it attract any marks.</a:t>
            </a:r>
          </a:p>
          <a:p>
            <a:r>
              <a:rPr lang="en-GB" sz="2400" dirty="0">
                <a:solidFill>
                  <a:srgbClr val="7030A0"/>
                </a:solidFill>
                <a:latin typeface="Calibri" pitchFamily="34" charset="0"/>
              </a:rPr>
              <a:t>Examples of material suitable for an appendix include:</a:t>
            </a:r>
          </a:p>
          <a:p>
            <a:pPr lvl="2"/>
            <a:r>
              <a:rPr lang="en-GB" dirty="0">
                <a:solidFill>
                  <a:srgbClr val="7030A0"/>
                </a:solidFill>
                <a:latin typeface="Calibri" pitchFamily="34" charset="0"/>
              </a:rPr>
              <a:t>set of complex figures or statistics</a:t>
            </a:r>
          </a:p>
          <a:p>
            <a:pPr lvl="2"/>
            <a:r>
              <a:rPr lang="en-GB" dirty="0">
                <a:solidFill>
                  <a:srgbClr val="7030A0"/>
                </a:solidFill>
                <a:latin typeface="Calibri" pitchFamily="34" charset="0"/>
              </a:rPr>
              <a:t>supporting documents, e.g. extracts from company reports</a:t>
            </a:r>
          </a:p>
          <a:p>
            <a:pPr>
              <a:buFontTx/>
              <a:buNone/>
            </a:pPr>
            <a:endParaRPr lang="en-GB" dirty="0"/>
          </a:p>
        </p:txBody>
      </p:sp>
      <p:sp>
        <p:nvSpPr>
          <p:cNvPr id="5" name="Title 1"/>
          <p:cNvSpPr txBox="1">
            <a:spLocks/>
          </p:cNvSpPr>
          <p:nvPr/>
        </p:nvSpPr>
        <p:spPr bwMode="auto">
          <a:xfrm>
            <a:off x="-642974" y="260648"/>
            <a:ext cx="7737475" cy="8572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a:buNone/>
            </a:pPr>
            <a:r>
              <a:rPr lang="en-GB" sz="3200" b="1" u="sng" dirty="0">
                <a:solidFill>
                  <a:schemeClr val="bg1"/>
                </a:solidFill>
                <a:latin typeface="Calibri" pitchFamily="34" charset="0"/>
              </a:rPr>
              <a:t>Appendices (if any)</a:t>
            </a:r>
            <a:endParaRPr lang="en-GB" sz="3200" u="sng" dirty="0">
              <a:solidFill>
                <a:schemeClr val="bg1"/>
              </a:solidFill>
              <a:latin typeface="Calibri" pitchFamily="34" charset="0"/>
            </a:endParaRPr>
          </a:p>
        </p:txBody>
      </p:sp>
    </p:spTree>
    <p:custDataLst>
      <p:tags r:id="rId1"/>
    </p:custData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885" y="428617"/>
            <a:ext cx="7737475" cy="857232"/>
          </a:xfrm>
        </p:spPr>
        <p:txBody>
          <a:bodyPr/>
          <a:lstStyle/>
          <a:p>
            <a:pPr>
              <a:defRPr/>
            </a:pPr>
            <a:r>
              <a:rPr lang="en-GB" sz="4000" dirty="0">
                <a:latin typeface="Calibri" pitchFamily="34" charset="0"/>
                <a:ea typeface="+mn-ea"/>
                <a:cs typeface="+mn-cs"/>
              </a:rPr>
              <a:t>Layout of your Report</a:t>
            </a:r>
            <a:br>
              <a:rPr lang="en-GB" dirty="0">
                <a:solidFill>
                  <a:schemeClr val="tx2"/>
                </a:solidFill>
                <a:latin typeface="+mn-lt"/>
                <a:ea typeface="+mn-ea"/>
                <a:cs typeface="+mn-cs"/>
              </a:rPr>
            </a:br>
            <a:endParaRPr lang="en-GB" dirty="0"/>
          </a:p>
        </p:txBody>
      </p:sp>
      <p:sp>
        <p:nvSpPr>
          <p:cNvPr id="5123" name="Content Placeholder 2"/>
          <p:cNvSpPr>
            <a:spLocks noGrp="1"/>
          </p:cNvSpPr>
          <p:nvPr>
            <p:ph idx="1"/>
          </p:nvPr>
        </p:nvSpPr>
        <p:spPr>
          <a:xfrm>
            <a:off x="142845" y="1428736"/>
            <a:ext cx="9001156" cy="5429264"/>
          </a:xfrm>
        </p:spPr>
        <p:txBody>
          <a:bodyPr/>
          <a:lstStyle/>
          <a:p>
            <a:pPr lvl="0"/>
            <a:r>
              <a:rPr lang="en-GB" sz="2800" b="1" dirty="0">
                <a:latin typeface="Calibri" pitchFamily="34" charset="0"/>
              </a:rPr>
              <a:t>the report should </a:t>
            </a:r>
            <a:r>
              <a:rPr lang="en-GB" sz="2800" b="1" i="1" dirty="0">
                <a:latin typeface="Calibri" pitchFamily="34" charset="0"/>
              </a:rPr>
              <a:t>look</a:t>
            </a:r>
            <a:r>
              <a:rPr lang="en-GB" sz="2800" b="1" dirty="0">
                <a:latin typeface="Calibri" pitchFamily="34" charset="0"/>
              </a:rPr>
              <a:t> like a single coherent document </a:t>
            </a:r>
          </a:p>
          <a:p>
            <a:pPr lvl="2"/>
            <a:r>
              <a:rPr lang="en-GB" sz="2400" dirty="0">
                <a:latin typeface="Calibri" pitchFamily="34" charset="0"/>
              </a:rPr>
              <a:t>consistency of visual style [e.g. font, line-spacing,               underlining of headings] </a:t>
            </a:r>
          </a:p>
          <a:p>
            <a:pPr lvl="2"/>
            <a:r>
              <a:rPr lang="en-GB" sz="2400" dirty="0">
                <a:latin typeface="Calibri" pitchFamily="34" charset="0"/>
              </a:rPr>
              <a:t>justify margins </a:t>
            </a:r>
            <a:endParaRPr lang="en-GB" sz="2400" dirty="0">
              <a:solidFill>
                <a:schemeClr val="tx2"/>
              </a:solidFill>
              <a:latin typeface="Calibri" pitchFamily="34" charset="0"/>
            </a:endParaRPr>
          </a:p>
          <a:p>
            <a:pPr lvl="0"/>
            <a:r>
              <a:rPr lang="en-GB" sz="2800" b="1" dirty="0">
                <a:latin typeface="Calibri" pitchFamily="34" charset="0"/>
              </a:rPr>
              <a:t>the report should </a:t>
            </a:r>
            <a:r>
              <a:rPr lang="en-GB" sz="2800" b="1" i="1" dirty="0">
                <a:latin typeface="Calibri" pitchFamily="34" charset="0"/>
              </a:rPr>
              <a:t>read</a:t>
            </a:r>
            <a:r>
              <a:rPr lang="en-GB" sz="2800" b="1" dirty="0">
                <a:latin typeface="Calibri" pitchFamily="34" charset="0"/>
              </a:rPr>
              <a:t> like a single coherent document </a:t>
            </a:r>
          </a:p>
          <a:p>
            <a:pPr lvl="2"/>
            <a:r>
              <a:rPr lang="en-GB" sz="2400" dirty="0">
                <a:latin typeface="Calibri" pitchFamily="34" charset="0"/>
              </a:rPr>
              <a:t>Sections should be linked (“bridging”) </a:t>
            </a:r>
          </a:p>
          <a:p>
            <a:pPr lvl="2"/>
            <a:r>
              <a:rPr lang="en-GB" sz="2400" dirty="0">
                <a:latin typeface="Calibri" pitchFamily="34" charset="0"/>
              </a:rPr>
              <a:t>information needs to be unified </a:t>
            </a:r>
          </a:p>
          <a:p>
            <a:pPr lvl="2"/>
            <a:r>
              <a:rPr lang="en-GB" sz="2400" dirty="0">
                <a:latin typeface="Calibri" pitchFamily="34" charset="0"/>
              </a:rPr>
              <a:t>attitude / approach to information needs to be unified</a:t>
            </a:r>
          </a:p>
          <a:p>
            <a:pPr lvl="2"/>
            <a:r>
              <a:rPr lang="en-GB" sz="2400" dirty="0">
                <a:latin typeface="Calibri" pitchFamily="34" charset="0"/>
              </a:rPr>
              <a:t>writing style needs to be consistent  </a:t>
            </a:r>
          </a:p>
          <a:p>
            <a:pPr lvl="0"/>
            <a:r>
              <a:rPr lang="en-GB" sz="2800" b="1" dirty="0">
                <a:latin typeface="Calibri" pitchFamily="34" charset="0"/>
              </a:rPr>
              <a:t>Remember your cover page</a:t>
            </a:r>
          </a:p>
          <a:p>
            <a:pPr lvl="0"/>
            <a:r>
              <a:rPr lang="en-GB" sz="2800" b="1" dirty="0">
                <a:latin typeface="Calibri" pitchFamily="34" charset="0"/>
              </a:rPr>
              <a:t>Remember simple aesthetics  </a:t>
            </a:r>
          </a:p>
          <a:p>
            <a:pPr>
              <a:buFontTx/>
              <a:buNone/>
            </a:pPr>
            <a:endParaRPr lang="en-GB" sz="2800" dirty="0">
              <a:latin typeface="Calibri" pitchFamily="34" charset="0"/>
            </a:endParaRPr>
          </a:p>
        </p:txBody>
      </p:sp>
    </p:spTree>
    <p:custDataLst>
      <p:tags r:id="rId1"/>
    </p:custData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4"/>
          <p:cNvSpPr>
            <a:spLocks noGrp="1"/>
          </p:cNvSpPr>
          <p:nvPr>
            <p:ph idx="1"/>
          </p:nvPr>
        </p:nvSpPr>
        <p:spPr/>
        <p:txBody>
          <a:bodyPr/>
          <a:lstStyle/>
          <a:p>
            <a:pPr>
              <a:buFont typeface="Arial" panose="020B0604020202020204" pitchFamily="34" charset="0"/>
              <a:buNone/>
            </a:pPr>
            <a:endParaRPr lang="en-US" altLang="en-US" sz="2400">
              <a:ea typeface="ＭＳ Ｐゴシック" panose="020B0600070205080204" pitchFamily="34" charset="-128"/>
            </a:endParaRPr>
          </a:p>
          <a:p>
            <a:pPr>
              <a:buFont typeface="Arial" panose="020B0604020202020204" pitchFamily="34" charset="0"/>
              <a:buNone/>
            </a:pPr>
            <a:endParaRPr lang="en-US" altLang="en-US" sz="2400">
              <a:ea typeface="ＭＳ Ｐゴシック" panose="020B0600070205080204" pitchFamily="34" charset="-128"/>
            </a:endParaRPr>
          </a:p>
          <a:p>
            <a:pPr>
              <a:buFont typeface="Arial" panose="020B0604020202020204" pitchFamily="34" charset="0"/>
              <a:buNone/>
            </a:pPr>
            <a:endParaRPr lang="en-US" altLang="en-US">
              <a:ea typeface="ＭＳ Ｐゴシック" panose="020B0600070205080204" pitchFamily="34" charset="-128"/>
            </a:endParaRPr>
          </a:p>
        </p:txBody>
      </p:sp>
      <p:sp>
        <p:nvSpPr>
          <p:cNvPr id="26627" name="TextBox 9"/>
          <p:cNvSpPr txBox="1">
            <a:spLocks noChangeArrowheads="1"/>
          </p:cNvSpPr>
          <p:nvPr/>
        </p:nvSpPr>
        <p:spPr bwMode="auto">
          <a:xfrm>
            <a:off x="142875" y="357188"/>
            <a:ext cx="6791325" cy="5842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a:solidFill>
                  <a:schemeClr val="bg1"/>
                </a:solidFill>
              </a:rPr>
              <a:t>Differences between reports and essays </a:t>
            </a:r>
          </a:p>
        </p:txBody>
      </p:sp>
      <p:graphicFrame>
        <p:nvGraphicFramePr>
          <p:cNvPr id="9" name="Group 26"/>
          <p:cNvGraphicFramePr>
            <a:graphicFrameLocks noGrp="1"/>
          </p:cNvGraphicFramePr>
          <p:nvPr>
            <p:extLst>
              <p:ext uri="{D42A27DB-BD31-4B8C-83A1-F6EECF244321}">
                <p14:modId xmlns:p14="http://schemas.microsoft.com/office/powerpoint/2010/main" val="3801783712"/>
              </p:ext>
            </p:extLst>
          </p:nvPr>
        </p:nvGraphicFramePr>
        <p:xfrm>
          <a:off x="142875" y="1524000"/>
          <a:ext cx="8848725" cy="4854655"/>
        </p:xfrm>
        <a:graphic>
          <a:graphicData uri="http://schemas.openxmlformats.org/drawingml/2006/table">
            <a:tbl>
              <a:tblPr/>
              <a:tblGrid>
                <a:gridCol w="4352925">
                  <a:extLst>
                    <a:ext uri="{9D8B030D-6E8A-4147-A177-3AD203B41FA5}">
                      <a16:colId xmlns:a16="http://schemas.microsoft.com/office/drawing/2014/main" val="20000"/>
                    </a:ext>
                  </a:extLst>
                </a:gridCol>
                <a:gridCol w="4495800">
                  <a:extLst>
                    <a:ext uri="{9D8B030D-6E8A-4147-A177-3AD203B41FA5}">
                      <a16:colId xmlns:a16="http://schemas.microsoft.com/office/drawing/2014/main" val="20001"/>
                    </a:ext>
                  </a:extLst>
                </a:gridCol>
              </a:tblGrid>
              <a:tr h="460314">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dirty="0">
                          <a:ln>
                            <a:noFill/>
                          </a:ln>
                          <a:solidFill>
                            <a:schemeClr val="tx1"/>
                          </a:solidFill>
                          <a:effectLst/>
                          <a:latin typeface="Arial" pitchFamily="34" charset="0"/>
                          <a:ea typeface="ＭＳ Ｐゴシック" pitchFamily="34" charset="-128"/>
                          <a:cs typeface="Arial" pitchFamily="34" charset="0"/>
                        </a:rPr>
                        <a:t>Report</a:t>
                      </a:r>
                      <a:endParaRPr kumimoji="0" lang="en-AU" altLang="en-US" sz="2400" b="1" i="0" u="none" strike="noStrike" cap="none" normalizeH="0" baseline="0" dirty="0">
                        <a:ln>
                          <a:noFill/>
                        </a:ln>
                        <a:solidFill>
                          <a:schemeClr val="tx1"/>
                        </a:solidFill>
                        <a:effectLst/>
                        <a:latin typeface="Arial" pitchFamily="34" charset="0"/>
                        <a:ea typeface="ＭＳ Ｐゴシック" pitchFamily="34" charset="-128"/>
                        <a:cs typeface="Arial" pitchFamily="34" charset="0"/>
                      </a:endParaRPr>
                    </a:p>
                  </a:txBody>
                  <a:tcPr marT="45714" marB="45714"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2">
                        <a:lumMod val="20000"/>
                        <a:lumOff val="80000"/>
                      </a:schemeClr>
                    </a:solidFill>
                  </a:tcPr>
                </a:tc>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dirty="0">
                          <a:ln>
                            <a:noFill/>
                          </a:ln>
                          <a:solidFill>
                            <a:schemeClr val="tx1"/>
                          </a:solidFill>
                          <a:effectLst/>
                          <a:latin typeface="Arial" pitchFamily="34" charset="0"/>
                          <a:ea typeface="ＭＳ Ｐゴシック" pitchFamily="34" charset="-128"/>
                          <a:cs typeface="Arial" pitchFamily="34" charset="0"/>
                        </a:rPr>
                        <a:t>Essay</a:t>
                      </a:r>
                      <a:endParaRPr kumimoji="0" lang="en-AU" altLang="en-US" sz="2400" b="1" i="0" u="none" strike="noStrike" cap="none" normalizeH="0" baseline="0" dirty="0">
                        <a:ln>
                          <a:noFill/>
                        </a:ln>
                        <a:solidFill>
                          <a:schemeClr val="tx1"/>
                        </a:solidFill>
                        <a:effectLst/>
                        <a:latin typeface="Arial" pitchFamily="34" charset="0"/>
                        <a:ea typeface="ＭＳ Ｐゴシック" pitchFamily="34" charset="-128"/>
                        <a:cs typeface="Arial" pitchFamily="34" charset="0"/>
                      </a:endParaRPr>
                    </a:p>
                  </a:txBody>
                  <a:tcPr marT="45714" marB="45714"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6">
                        <a:lumMod val="20000"/>
                        <a:lumOff val="80000"/>
                      </a:schemeClr>
                    </a:solidFill>
                  </a:tcPr>
                </a:tc>
                <a:extLst>
                  <a:ext uri="{0D108BD9-81ED-4DB2-BD59-A6C34878D82A}">
                    <a16:rowId xmlns:a16="http://schemas.microsoft.com/office/drawing/2014/main" val="10000"/>
                  </a:ext>
                </a:extLst>
              </a:tr>
              <a:tr h="396220">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Arial" pitchFamily="34" charset="0"/>
                          <a:ea typeface="ＭＳ Ｐゴシック" pitchFamily="34" charset="-128"/>
                          <a:cs typeface="Arial" pitchFamily="34" charset="0"/>
                        </a:rPr>
                        <a:t>Presents information</a:t>
                      </a:r>
                      <a:endParaRPr kumimoji="0" lang="en-AU" altLang="en-US" sz="2000" b="0" i="0" u="none" strike="noStrike" cap="none" normalizeH="0" baseline="0" dirty="0">
                        <a:ln>
                          <a:noFill/>
                        </a:ln>
                        <a:solidFill>
                          <a:schemeClr val="tx1"/>
                        </a:solidFill>
                        <a:effectLst/>
                        <a:latin typeface="Arial" pitchFamily="34" charset="0"/>
                        <a:ea typeface="ＭＳ Ｐゴシック" pitchFamily="34" charset="-128"/>
                        <a:cs typeface="Arial" pitchFamily="34" charset="0"/>
                      </a:endParaRPr>
                    </a:p>
                  </a:txBody>
                  <a:tcPr marT="45714" marB="45714"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2">
                        <a:lumMod val="20000"/>
                        <a:lumOff val="80000"/>
                      </a:schemeClr>
                    </a:solidFill>
                  </a:tcPr>
                </a:tc>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Arial" pitchFamily="34" charset="0"/>
                          <a:ea typeface="ＭＳ Ｐゴシック" pitchFamily="34" charset="-128"/>
                          <a:cs typeface="Arial" pitchFamily="34" charset="0"/>
                        </a:rPr>
                        <a:t>Presents argument</a:t>
                      </a:r>
                      <a:endParaRPr kumimoji="0" lang="en-AU" altLang="en-US" sz="2000" b="0" i="0" u="none" strike="noStrike" cap="none" normalizeH="0" baseline="0" dirty="0">
                        <a:ln>
                          <a:noFill/>
                        </a:ln>
                        <a:solidFill>
                          <a:schemeClr val="tx1"/>
                        </a:solidFill>
                        <a:effectLst/>
                        <a:latin typeface="Arial" pitchFamily="34" charset="0"/>
                        <a:ea typeface="ＭＳ Ｐゴシック" pitchFamily="34" charset="-128"/>
                        <a:cs typeface="Arial" pitchFamily="34" charset="0"/>
                      </a:endParaRPr>
                    </a:p>
                  </a:txBody>
                  <a:tcPr marT="45714" marB="45714"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6">
                        <a:lumMod val="20000"/>
                        <a:lumOff val="80000"/>
                      </a:schemeClr>
                    </a:solidFill>
                  </a:tcPr>
                </a:tc>
                <a:extLst>
                  <a:ext uri="{0D108BD9-81ED-4DB2-BD59-A6C34878D82A}">
                    <a16:rowId xmlns:a16="http://schemas.microsoft.com/office/drawing/2014/main" val="10001"/>
                  </a:ext>
                </a:extLst>
              </a:tr>
              <a:tr h="701012">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Arial" pitchFamily="34" charset="0"/>
                          <a:ea typeface="ＭＳ Ｐゴシック" pitchFamily="34" charset="-128"/>
                          <a:cs typeface="Arial" pitchFamily="34" charset="0"/>
                        </a:rPr>
                        <a:t>Uses numerical headings and subheadings</a:t>
                      </a:r>
                      <a:endParaRPr kumimoji="0" lang="en-AU" altLang="en-US" sz="2000" b="0" i="0" u="none" strike="noStrike" cap="none" normalizeH="0" baseline="0" dirty="0">
                        <a:ln>
                          <a:noFill/>
                        </a:ln>
                        <a:solidFill>
                          <a:schemeClr val="tx1"/>
                        </a:solidFill>
                        <a:effectLst/>
                        <a:latin typeface="Arial" pitchFamily="34" charset="0"/>
                        <a:ea typeface="ＭＳ Ｐゴシック" pitchFamily="34" charset="-128"/>
                        <a:cs typeface="Arial" pitchFamily="34" charset="0"/>
                      </a:endParaRPr>
                    </a:p>
                  </a:txBody>
                  <a:tcPr marT="45714" marB="45714"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2">
                        <a:lumMod val="20000"/>
                        <a:lumOff val="80000"/>
                      </a:schemeClr>
                    </a:solidFill>
                  </a:tcPr>
                </a:tc>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Arial" pitchFamily="34" charset="0"/>
                          <a:ea typeface="ＭＳ Ｐゴシック" pitchFamily="34" charset="-128"/>
                          <a:cs typeface="Arial" pitchFamily="34" charset="0"/>
                        </a:rPr>
                        <a:t>Doesn’</a:t>
                      </a:r>
                      <a:r>
                        <a:rPr kumimoji="0" lang="en-US" altLang="ja-JP" sz="2000" b="0" i="0" u="none" strike="noStrike" cap="none" normalizeH="0" baseline="0" dirty="0">
                          <a:ln>
                            <a:noFill/>
                          </a:ln>
                          <a:solidFill>
                            <a:schemeClr val="tx1"/>
                          </a:solidFill>
                          <a:effectLst/>
                          <a:latin typeface="Arial" pitchFamily="34" charset="0"/>
                          <a:ea typeface="ＭＳ Ｐゴシック" pitchFamily="34" charset="-128"/>
                          <a:cs typeface="Arial" pitchFamily="34" charset="0"/>
                        </a:rPr>
                        <a:t>t usually use headings</a:t>
                      </a:r>
                      <a:endParaRPr kumimoji="0" lang="en-AU" altLang="en-US" sz="2000" b="0" i="0" u="none" strike="noStrike" cap="none" normalizeH="0" baseline="0" dirty="0">
                        <a:ln>
                          <a:noFill/>
                        </a:ln>
                        <a:solidFill>
                          <a:schemeClr val="tx1"/>
                        </a:solidFill>
                        <a:effectLst/>
                        <a:latin typeface="Arial" pitchFamily="34" charset="0"/>
                        <a:ea typeface="ＭＳ Ｐゴシック" pitchFamily="34" charset="-128"/>
                        <a:cs typeface="Arial" pitchFamily="34" charset="0"/>
                      </a:endParaRPr>
                    </a:p>
                  </a:txBody>
                  <a:tcPr marT="45714" marB="45714"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6">
                        <a:lumMod val="20000"/>
                        <a:lumOff val="80000"/>
                      </a:schemeClr>
                    </a:solidFill>
                  </a:tcPr>
                </a:tc>
                <a:extLst>
                  <a:ext uri="{0D108BD9-81ED-4DB2-BD59-A6C34878D82A}">
                    <a16:rowId xmlns:a16="http://schemas.microsoft.com/office/drawing/2014/main" val="10002"/>
                  </a:ext>
                </a:extLst>
              </a:tr>
              <a:tr h="396220">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Arial" pitchFamily="34" charset="0"/>
                          <a:ea typeface="ＭＳ Ｐゴシック" pitchFamily="34" charset="-128"/>
                          <a:cs typeface="Arial" pitchFamily="34" charset="0"/>
                        </a:rPr>
                        <a:t>Uses graphics and illustrations</a:t>
                      </a:r>
                      <a:endParaRPr kumimoji="0" lang="en-AU" altLang="en-US" sz="2000" b="0" i="0" u="none" strike="noStrike" cap="none" normalizeH="0" baseline="0" dirty="0">
                        <a:ln>
                          <a:noFill/>
                        </a:ln>
                        <a:solidFill>
                          <a:schemeClr val="tx1"/>
                        </a:solidFill>
                        <a:effectLst/>
                        <a:latin typeface="Arial" pitchFamily="34" charset="0"/>
                        <a:ea typeface="ＭＳ Ｐゴシック" pitchFamily="34" charset="-128"/>
                        <a:cs typeface="Arial" pitchFamily="34" charset="0"/>
                      </a:endParaRPr>
                    </a:p>
                  </a:txBody>
                  <a:tcPr marT="45714" marB="45714"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2">
                        <a:lumMod val="20000"/>
                        <a:lumOff val="80000"/>
                      </a:schemeClr>
                    </a:solidFill>
                  </a:tcPr>
                </a:tc>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Arial" pitchFamily="34" charset="0"/>
                          <a:ea typeface="ＭＳ Ｐゴシック" pitchFamily="34" charset="-128"/>
                          <a:cs typeface="Arial" pitchFamily="34" charset="0"/>
                        </a:rPr>
                        <a:t>Rarely uses graphics</a:t>
                      </a:r>
                      <a:endParaRPr kumimoji="0" lang="en-AU" altLang="en-US" sz="2000" b="0" i="0" u="none" strike="noStrike" cap="none" normalizeH="0" baseline="0" dirty="0">
                        <a:ln>
                          <a:noFill/>
                        </a:ln>
                        <a:solidFill>
                          <a:schemeClr val="tx1"/>
                        </a:solidFill>
                        <a:effectLst/>
                        <a:latin typeface="Arial" pitchFamily="34" charset="0"/>
                        <a:ea typeface="ＭＳ Ｐゴシック" pitchFamily="34" charset="-128"/>
                        <a:cs typeface="Arial" pitchFamily="34" charset="0"/>
                      </a:endParaRPr>
                    </a:p>
                  </a:txBody>
                  <a:tcPr marT="45714" marB="45714"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6">
                        <a:lumMod val="20000"/>
                        <a:lumOff val="80000"/>
                      </a:schemeClr>
                    </a:solidFill>
                  </a:tcPr>
                </a:tc>
                <a:extLst>
                  <a:ext uri="{0D108BD9-81ED-4DB2-BD59-A6C34878D82A}">
                    <a16:rowId xmlns:a16="http://schemas.microsoft.com/office/drawing/2014/main" val="10003"/>
                  </a:ext>
                </a:extLst>
              </a:tr>
              <a:tr h="701012">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Arial" pitchFamily="34" charset="0"/>
                          <a:ea typeface="ＭＳ Ｐゴシック" pitchFamily="34" charset="-128"/>
                          <a:cs typeface="Arial" pitchFamily="34" charset="0"/>
                        </a:rPr>
                        <a:t>Usually has an abstract or executive summary</a:t>
                      </a:r>
                      <a:endParaRPr kumimoji="0" lang="en-AU" altLang="en-US" sz="2000" b="0" i="0" u="none" strike="noStrike" cap="none" normalizeH="0" baseline="0" dirty="0">
                        <a:ln>
                          <a:noFill/>
                        </a:ln>
                        <a:solidFill>
                          <a:schemeClr val="tx1"/>
                        </a:solidFill>
                        <a:effectLst/>
                        <a:latin typeface="Arial" pitchFamily="34" charset="0"/>
                        <a:ea typeface="ＭＳ Ｐゴシック" pitchFamily="34" charset="-128"/>
                        <a:cs typeface="Arial" pitchFamily="34" charset="0"/>
                      </a:endParaRPr>
                    </a:p>
                  </a:txBody>
                  <a:tcPr marT="45714" marB="45714"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2">
                        <a:lumMod val="20000"/>
                        <a:lumOff val="80000"/>
                      </a:schemeClr>
                    </a:solidFill>
                  </a:tcPr>
                </a:tc>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Arial" pitchFamily="34" charset="0"/>
                          <a:ea typeface="ＭＳ Ｐゴシック" pitchFamily="34" charset="-128"/>
                          <a:cs typeface="Arial" pitchFamily="34" charset="0"/>
                        </a:rPr>
                        <a:t>Only has an abstract if it is very long (or is requested by lecturer</a:t>
                      </a:r>
                      <a:endParaRPr kumimoji="0" lang="en-AU" altLang="en-US" sz="2000" b="0" i="0" u="none" strike="noStrike" cap="none" normalizeH="0" baseline="0" dirty="0">
                        <a:ln>
                          <a:noFill/>
                        </a:ln>
                        <a:solidFill>
                          <a:schemeClr val="tx1"/>
                        </a:solidFill>
                        <a:effectLst/>
                        <a:latin typeface="Arial" pitchFamily="34" charset="0"/>
                        <a:ea typeface="ＭＳ Ｐゴシック" pitchFamily="34" charset="-128"/>
                        <a:cs typeface="Arial" pitchFamily="34" charset="0"/>
                      </a:endParaRPr>
                    </a:p>
                  </a:txBody>
                  <a:tcPr marT="45714" marB="45714"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6">
                        <a:lumMod val="20000"/>
                        <a:lumOff val="80000"/>
                      </a:schemeClr>
                    </a:solidFill>
                  </a:tcPr>
                </a:tc>
                <a:extLst>
                  <a:ext uri="{0D108BD9-81ED-4DB2-BD59-A6C34878D82A}">
                    <a16:rowId xmlns:a16="http://schemas.microsoft.com/office/drawing/2014/main" val="10004"/>
                  </a:ext>
                </a:extLst>
              </a:tr>
              <a:tr h="701012">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cs typeface="Arial" charset="0"/>
                        </a:rPr>
                        <a:t>Conveys specific information </a:t>
                      </a:r>
                      <a:endParaRPr kumimoji="0" lang="en-AU" sz="2000" b="0" i="0" u="none" strike="noStrike" cap="none" normalizeH="0" baseline="0" dirty="0">
                        <a:ln>
                          <a:noFill/>
                        </a:ln>
                        <a:solidFill>
                          <a:schemeClr val="tx1"/>
                        </a:solidFill>
                        <a:effectLst/>
                        <a:latin typeface="Arial" charset="0"/>
                        <a:cs typeface="Arial" charset="0"/>
                      </a:endParaRPr>
                    </a:p>
                  </a:txBody>
                  <a:tcPr marT="45714" marB="45714"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cs typeface="Arial" charset="0"/>
                        </a:rPr>
                        <a:t>Addresses a specific question and shows how well you have answered it</a:t>
                      </a:r>
                      <a:endParaRPr kumimoji="0" lang="en-AU" sz="2000" b="0" i="0" u="none" strike="noStrike" cap="none" normalizeH="0" baseline="0" dirty="0">
                        <a:ln>
                          <a:noFill/>
                        </a:ln>
                        <a:solidFill>
                          <a:schemeClr val="tx1"/>
                        </a:solidFill>
                        <a:effectLst/>
                        <a:latin typeface="Arial" charset="0"/>
                        <a:cs typeface="Arial" charset="0"/>
                      </a:endParaRPr>
                    </a:p>
                  </a:txBody>
                  <a:tcPr marT="45714" marB="45714"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6">
                        <a:lumMod val="20000"/>
                        <a:lumOff val="80000"/>
                      </a:schemeClr>
                    </a:solidFill>
                  </a:tcPr>
                </a:tc>
                <a:extLst>
                  <a:ext uri="{0D108BD9-81ED-4DB2-BD59-A6C34878D82A}">
                    <a16:rowId xmlns:a16="http://schemas.microsoft.com/office/drawing/2014/main" val="10005"/>
                  </a:ext>
                </a:extLst>
              </a:tr>
              <a:tr h="797773">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cs typeface="Arial" charset="0"/>
                        </a:rPr>
                        <a:t>Description of events or results of research</a:t>
                      </a:r>
                      <a:endParaRPr kumimoji="0" lang="en-AU" sz="2000" b="0" i="0" u="none" strike="noStrike" cap="none" normalizeH="0" baseline="0" dirty="0">
                        <a:ln>
                          <a:noFill/>
                        </a:ln>
                        <a:solidFill>
                          <a:schemeClr val="tx1"/>
                        </a:solidFill>
                        <a:effectLst/>
                        <a:latin typeface="Arial" charset="0"/>
                        <a:cs typeface="Arial" charset="0"/>
                      </a:endParaRPr>
                    </a:p>
                  </a:txBody>
                  <a:tcPr marT="45714" marB="45714"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cs typeface="Arial" charset="0"/>
                        </a:rPr>
                        <a:t>Usually some form of argument or discussion in response to a question</a:t>
                      </a:r>
                      <a:endParaRPr kumimoji="0" lang="en-AU" sz="2000" b="0" i="0" u="none" strike="noStrike" cap="none" normalizeH="0" baseline="0" dirty="0">
                        <a:ln>
                          <a:noFill/>
                        </a:ln>
                        <a:solidFill>
                          <a:schemeClr val="tx1"/>
                        </a:solidFill>
                        <a:effectLst/>
                        <a:latin typeface="Arial" charset="0"/>
                        <a:cs typeface="Arial" charset="0"/>
                      </a:endParaRPr>
                    </a:p>
                  </a:txBody>
                  <a:tcPr marT="45714" marB="45714"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6">
                        <a:lumMod val="20000"/>
                        <a:lumOff val="80000"/>
                      </a:schemeClr>
                    </a:solidFill>
                  </a:tcPr>
                </a:tc>
                <a:extLst>
                  <a:ext uri="{0D108BD9-81ED-4DB2-BD59-A6C34878D82A}">
                    <a16:rowId xmlns:a16="http://schemas.microsoft.com/office/drawing/2014/main" val="10006"/>
                  </a:ext>
                </a:extLst>
              </a:tr>
              <a:tr h="701012">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cs typeface="Arial" charset="0"/>
                        </a:rPr>
                        <a:t>Contains conclusion and sometimes recommendations</a:t>
                      </a:r>
                      <a:endParaRPr kumimoji="0" lang="en-AU" sz="2000" b="0" i="0" u="none" strike="noStrike" cap="none" normalizeH="0" baseline="0" dirty="0">
                        <a:ln>
                          <a:noFill/>
                        </a:ln>
                        <a:solidFill>
                          <a:schemeClr val="tx1"/>
                        </a:solidFill>
                        <a:effectLst/>
                        <a:latin typeface="Arial" charset="0"/>
                        <a:cs typeface="Arial" charset="0"/>
                      </a:endParaRPr>
                    </a:p>
                  </a:txBody>
                  <a:tcPr marT="45714" marB="45714"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cs typeface="Arial" charset="0"/>
                        </a:rPr>
                        <a:t>Contains conclusion but not usually recommendations</a:t>
                      </a:r>
                      <a:endParaRPr kumimoji="0" lang="en-AU" sz="2000" b="0" i="0" u="none" strike="noStrike" cap="none" normalizeH="0" baseline="0" dirty="0">
                        <a:ln>
                          <a:noFill/>
                        </a:ln>
                        <a:solidFill>
                          <a:schemeClr val="tx1"/>
                        </a:solidFill>
                        <a:effectLst/>
                        <a:latin typeface="Arial" charset="0"/>
                        <a:cs typeface="Arial" charset="0"/>
                      </a:endParaRPr>
                    </a:p>
                  </a:txBody>
                  <a:tcPr marT="45714" marB="45714"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accent6">
                        <a:lumMod val="20000"/>
                        <a:lumOff val="80000"/>
                      </a:schemeClr>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6252332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323528" y="411163"/>
            <a:ext cx="7090609" cy="1066800"/>
          </a:xfrm>
          <a:ln>
            <a:noFill/>
            <a:miter lim="800000"/>
            <a:headEnd/>
            <a:tailEnd/>
          </a:ln>
        </p:spPr>
        <p:txBody>
          <a:bodyPr/>
          <a:lstStyle/>
          <a:p>
            <a:r>
              <a:rPr lang="en-US" altLang="en-US" dirty="0">
                <a:ea typeface="ＭＳ Ｐゴシック" panose="020B0600070205080204" pitchFamily="34" charset="-128"/>
              </a:rPr>
              <a:t>Expectations for any type of academic writing</a:t>
            </a:r>
          </a:p>
        </p:txBody>
      </p:sp>
      <p:pic>
        <p:nvPicPr>
          <p:cNvPr id="5" name="Content Placeholder 4" descr="formal-baby.jpg"/>
          <p:cNvPicPr>
            <a:picLocks noGrp="1" noChangeAspect="1"/>
          </p:cNvPicPr>
          <p:nvPr>
            <p:ph idx="1"/>
          </p:nvPr>
        </p:nvPicPr>
        <p:blipFill>
          <a:blip r:embed="rId3"/>
          <a:srcRect t="21844" b="21844"/>
          <a:stretch>
            <a:fillRect/>
          </a:stretch>
        </p:blipFill>
        <p:spPr>
          <a:xfrm>
            <a:off x="533400" y="1295400"/>
            <a:ext cx="3962400" cy="2620963"/>
          </a:xfrm>
          <a:ln w="38100" cap="sq">
            <a:solidFill>
              <a:srgbClr val="000000"/>
            </a:solidFill>
            <a:miter lim="800000"/>
            <a:headEnd/>
            <a:tailEnd/>
          </a:ln>
          <a:effectLst>
            <a:outerShdw blurRad="50800" dist="38100" dir="2700000" algn="tl" rotWithShape="0">
              <a:srgbClr val="000000">
                <a:alpha val="42998"/>
              </a:srgbClr>
            </a:outerShdw>
          </a:effectLst>
        </p:spPr>
      </p:pic>
      <p:pic>
        <p:nvPicPr>
          <p:cNvPr id="7" name="Picture 6" descr="referencing.jpg"/>
          <p:cNvPicPr>
            <a:picLocks noChangeAspect="1"/>
          </p:cNvPicPr>
          <p:nvPr/>
        </p:nvPicPr>
        <p:blipFill>
          <a:blip r:embed="rId4"/>
          <a:srcRect/>
          <a:stretch>
            <a:fillRect/>
          </a:stretch>
        </p:blipFill>
        <p:spPr bwMode="auto">
          <a:xfrm>
            <a:off x="4648200" y="1295400"/>
            <a:ext cx="4286250" cy="2590800"/>
          </a:xfrm>
          <a:prstGeom prst="rect">
            <a:avLst/>
          </a:prstGeom>
          <a:noFill/>
          <a:ln w="38100" cap="sq">
            <a:solidFill>
              <a:srgbClr val="000000"/>
            </a:solidFill>
            <a:miter lim="800000"/>
            <a:headEnd/>
            <a:tailEnd/>
          </a:ln>
          <a:effectLst>
            <a:outerShdw blurRad="50800" dist="38100" dir="2700000" algn="tl" rotWithShape="0">
              <a:srgbClr val="000000">
                <a:alpha val="42998"/>
              </a:srgbClr>
            </a:outerShdw>
          </a:effectLst>
          <a:extLst>
            <a:ext uri="{909E8E84-426E-40DD-AFC4-6F175D3DCCD1}">
              <a14:hiddenFill xmlns:a14="http://schemas.microsoft.com/office/drawing/2010/main">
                <a:solidFill>
                  <a:srgbClr val="FFFFFF"/>
                </a:solidFill>
              </a14:hiddenFill>
            </a:ext>
          </a:extLst>
        </p:spPr>
      </p:pic>
      <p:sp>
        <p:nvSpPr>
          <p:cNvPr id="45062" name="TextBox 7"/>
          <p:cNvSpPr txBox="1">
            <a:spLocks noChangeArrowheads="1"/>
          </p:cNvSpPr>
          <p:nvPr/>
        </p:nvSpPr>
        <p:spPr bwMode="auto">
          <a:xfrm>
            <a:off x="6096000" y="4572000"/>
            <a:ext cx="2819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pl-PL" altLang="en-US" sz="800">
                <a:latin typeface="Arial" panose="020B0604020202020204" pitchFamily="34" charset="0"/>
              </a:rPr>
              <a:t>https://www.pinterest.com/pin/175499716702105254/</a:t>
            </a:r>
            <a:endParaRPr lang="en-US" altLang="en-US" sz="800">
              <a:latin typeface="Arial" panose="020B0604020202020204" pitchFamily="34" charset="0"/>
            </a:endParaRPr>
          </a:p>
        </p:txBody>
      </p:sp>
      <p:pic>
        <p:nvPicPr>
          <p:cNvPr id="9" name="Picture 8" descr="research.jpg"/>
          <p:cNvPicPr>
            <a:picLocks noChangeAspect="1"/>
          </p:cNvPicPr>
          <p:nvPr/>
        </p:nvPicPr>
        <p:blipFill>
          <a:blip r:embed="rId5"/>
          <a:srcRect/>
          <a:stretch>
            <a:fillRect/>
          </a:stretch>
        </p:blipFill>
        <p:spPr bwMode="auto">
          <a:xfrm>
            <a:off x="533400" y="3908425"/>
            <a:ext cx="3886200" cy="2971800"/>
          </a:xfrm>
          <a:prstGeom prst="rect">
            <a:avLst/>
          </a:prstGeom>
          <a:noFill/>
          <a:ln w="38100" cap="sq">
            <a:solidFill>
              <a:srgbClr val="000000"/>
            </a:solidFill>
            <a:miter lim="800000"/>
            <a:headEnd/>
            <a:tailEnd/>
          </a:ln>
          <a:effectLst>
            <a:outerShdw blurRad="50800" dist="38100" dir="2700000" algn="tl" rotWithShape="0">
              <a:srgbClr val="000000">
                <a:alpha val="42998"/>
              </a:srgbClr>
            </a:outerShdw>
          </a:effectLst>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6"/>
          <a:srcRect/>
          <a:stretch>
            <a:fillRect/>
          </a:stretch>
        </p:blipFill>
        <p:spPr bwMode="auto">
          <a:xfrm>
            <a:off x="4724400" y="3962400"/>
            <a:ext cx="4203700" cy="2895600"/>
          </a:xfrm>
          <a:prstGeom prst="rect">
            <a:avLst/>
          </a:prstGeom>
          <a:noFill/>
          <a:ln w="38100" cap="sq">
            <a:solidFill>
              <a:srgbClr val="000000"/>
            </a:solidFill>
            <a:miter lim="800000"/>
            <a:headEnd/>
            <a:tailEnd/>
          </a:ln>
          <a:effectLst>
            <a:outerShdw blurRad="50800" dist="38100" dir="2700000" algn="tl" rotWithShape="0">
              <a:srgbClr val="000000">
                <a:alpha val="42998"/>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09065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 y="274638"/>
            <a:ext cx="5173663" cy="993775"/>
          </a:xfrm>
          <a:solidFill>
            <a:schemeClr val="accent6">
              <a:lumMod val="60000"/>
              <a:lumOff val="40000"/>
            </a:schemeClr>
          </a:solidFill>
        </p:spPr>
        <p:style>
          <a:lnRef idx="1">
            <a:schemeClr val="accent1"/>
          </a:lnRef>
          <a:fillRef idx="2">
            <a:schemeClr val="accent1"/>
          </a:fillRef>
          <a:effectRef idx="1">
            <a:schemeClr val="accent1"/>
          </a:effectRef>
          <a:fontRef idx="minor">
            <a:schemeClr val="dk1"/>
          </a:fontRef>
        </p:style>
        <p:txBody>
          <a:bodyPr/>
          <a:lstStyle/>
          <a:p>
            <a:pPr>
              <a:defRPr/>
            </a:pPr>
            <a:r>
              <a:rPr lang="en-US" sz="4500" b="1" dirty="0">
                <a:solidFill>
                  <a:srgbClr val="FF0000"/>
                </a:solidFill>
                <a:latin typeface="Ink Free" panose="03080402000500000000" pitchFamily="66" charset="0"/>
              </a:rPr>
              <a:t>Free</a:t>
            </a:r>
            <a:r>
              <a:rPr lang="en-US" dirty="0"/>
              <a:t> proof reading tool - </a:t>
            </a:r>
            <a:r>
              <a:rPr lang="en-US" dirty="0" err="1"/>
              <a:t>Grammarly</a:t>
            </a:r>
            <a:endParaRPr lang="en-US" dirty="0"/>
          </a:p>
        </p:txBody>
      </p:sp>
      <p:pic>
        <p:nvPicPr>
          <p:cNvPr id="51203"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64413" y="68263"/>
            <a:ext cx="16446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4"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490538" y="1600200"/>
            <a:ext cx="8142287" cy="4525963"/>
          </a:xfrm>
          <a:ln w="76200">
            <a:solidFill>
              <a:schemeClr val="tx1"/>
            </a:solidFill>
            <a:miter lim="800000"/>
            <a:headEnd/>
            <a:tailEnd/>
          </a:ln>
        </p:spPr>
      </p:pic>
    </p:spTree>
    <p:extLst>
      <p:ext uri="{BB962C8B-B14F-4D97-AF65-F5344CB8AC3E}">
        <p14:creationId xmlns:p14="http://schemas.microsoft.com/office/powerpoint/2010/main" val="20899791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468313" y="131763"/>
            <a:ext cx="4884737" cy="1138237"/>
          </a:xfrm>
        </p:spPr>
        <p:txBody>
          <a:bodyPr/>
          <a:lstStyle/>
          <a:p>
            <a:r>
              <a:rPr lang="en-US" altLang="en-US">
                <a:ea typeface="ＭＳ Ｐゴシック" panose="020B0600070205080204" pitchFamily="34" charset="-128"/>
              </a:rPr>
              <a:t>Grammarly Edu</a:t>
            </a:r>
          </a:p>
        </p:txBody>
      </p:sp>
      <p:sp>
        <p:nvSpPr>
          <p:cNvPr id="3" name="Content Placeholder 2"/>
          <p:cNvSpPr>
            <a:spLocks noGrp="1"/>
          </p:cNvSpPr>
          <p:nvPr>
            <p:ph idx="1"/>
          </p:nvPr>
        </p:nvSpPr>
        <p:spPr/>
        <p:txBody>
          <a:bodyPr>
            <a:normAutofit/>
          </a:bodyPr>
          <a:lstStyle/>
          <a:p>
            <a:pPr>
              <a:defRPr/>
            </a:pPr>
            <a:r>
              <a:rPr lang="en-US" dirty="0"/>
              <a:t>Go to </a:t>
            </a:r>
            <a:r>
              <a:rPr lang="en-US" dirty="0">
                <a:hlinkClick r:id="rId2"/>
              </a:rPr>
              <a:t>https://www.grammarly.com/edu/signup</a:t>
            </a:r>
            <a:endParaRPr lang="en-US" dirty="0"/>
          </a:p>
          <a:p>
            <a:pPr>
              <a:defRPr/>
            </a:pPr>
            <a:r>
              <a:rPr lang="en-US" dirty="0"/>
              <a:t>Use MDX email address only</a:t>
            </a:r>
          </a:p>
          <a:p>
            <a:pPr>
              <a:defRPr/>
            </a:pPr>
            <a:r>
              <a:rPr lang="en-US" dirty="0"/>
              <a:t>Choose any password</a:t>
            </a:r>
          </a:p>
          <a:p>
            <a:pPr>
              <a:defRPr/>
            </a:pPr>
            <a:r>
              <a:rPr lang="en-US" dirty="0"/>
              <a:t>Grammarly will send you a link by email</a:t>
            </a:r>
          </a:p>
          <a:p>
            <a:pPr>
              <a:defRPr/>
            </a:pPr>
            <a:r>
              <a:rPr lang="en-US" dirty="0"/>
              <a:t>Your account is now set up – copy/paste and Word documents and it will take a few moments to give suggestions for possible amendments</a:t>
            </a:r>
          </a:p>
        </p:txBody>
      </p:sp>
      <p:pic>
        <p:nvPicPr>
          <p:cNvPr id="52228"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56100" y="836613"/>
            <a:ext cx="2443163" cy="6588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52229"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380288" y="68263"/>
            <a:ext cx="1646237"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030305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827088" y="1673225"/>
            <a:ext cx="7200900" cy="4824413"/>
          </a:xfrm>
        </p:spPr>
      </p:pic>
      <p:sp>
        <p:nvSpPr>
          <p:cNvPr id="7" name="Right Arrow 6"/>
          <p:cNvSpPr/>
          <p:nvPr/>
        </p:nvSpPr>
        <p:spPr>
          <a:xfrm rot="3656444">
            <a:off x="2167732" y="621506"/>
            <a:ext cx="2520950" cy="1582737"/>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 name="Down Arrow 7"/>
          <p:cNvSpPr/>
          <p:nvPr/>
        </p:nvSpPr>
        <p:spPr>
          <a:xfrm rot="1613933">
            <a:off x="5834063" y="2093913"/>
            <a:ext cx="1728787" cy="2619375"/>
          </a:xfrm>
          <a:prstGeom prst="down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285741286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en-US" altLang="en-US">
                <a:ea typeface="ＭＳ Ｐゴシック" panose="020B0600070205080204" pitchFamily="34" charset="-128"/>
              </a:rPr>
              <a:t>Things to watch out for</a:t>
            </a:r>
          </a:p>
        </p:txBody>
      </p:sp>
      <p:sp>
        <p:nvSpPr>
          <p:cNvPr id="3" name="Content Placeholder 2"/>
          <p:cNvSpPr>
            <a:spLocks noGrp="1"/>
          </p:cNvSpPr>
          <p:nvPr>
            <p:ph idx="1"/>
          </p:nvPr>
        </p:nvSpPr>
        <p:spPr/>
        <p:txBody>
          <a:bodyPr/>
          <a:lstStyle/>
          <a:p>
            <a:pPr>
              <a:defRPr/>
            </a:pPr>
            <a:r>
              <a:rPr lang="en-US" dirty="0">
                <a:solidFill>
                  <a:schemeClr val="accent3">
                    <a:lumMod val="50000"/>
                  </a:schemeClr>
                </a:solidFill>
              </a:rPr>
              <a:t>Grammarly does NOT like the ‘passive voice’, however, this is considered good academic style; consider ignoring this suggestion</a:t>
            </a:r>
          </a:p>
          <a:p>
            <a:pPr>
              <a:defRPr/>
            </a:pPr>
            <a:r>
              <a:rPr lang="en-US" dirty="0">
                <a:solidFill>
                  <a:schemeClr val="accent1">
                    <a:lumMod val="50000"/>
                  </a:schemeClr>
                </a:solidFill>
              </a:rPr>
              <a:t>Commas; Grammarly tends to ask you to use these too often – treat with caution!</a:t>
            </a:r>
          </a:p>
          <a:p>
            <a:pPr>
              <a:defRPr/>
            </a:pPr>
            <a:r>
              <a:rPr lang="en-GB" dirty="0">
                <a:solidFill>
                  <a:schemeClr val="accent2">
                    <a:lumMod val="50000"/>
                  </a:schemeClr>
                </a:solidFill>
              </a:rPr>
              <a:t>Please do not rely on the plagiarism detection feature. It is misleading as it does not have access to the same wide range of databases that Turnitin does.</a:t>
            </a:r>
            <a:endParaRPr lang="en-US" dirty="0">
              <a:solidFill>
                <a:schemeClr val="accent2">
                  <a:lumMod val="50000"/>
                </a:schemeClr>
              </a:solidFill>
            </a:endParaRPr>
          </a:p>
        </p:txBody>
      </p:sp>
    </p:spTree>
    <p:extLst>
      <p:ext uri="{BB962C8B-B14F-4D97-AF65-F5344CB8AC3E}">
        <p14:creationId xmlns:p14="http://schemas.microsoft.com/office/powerpoint/2010/main" val="185495942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endParaRPr lang="en-US" altLang="en-US" dirty="0">
              <a:ea typeface="ＭＳ Ｐゴシック" panose="020B0600070205080204" pitchFamily="34" charset="-128"/>
            </a:endParaRPr>
          </a:p>
        </p:txBody>
      </p:sp>
      <p:sp>
        <p:nvSpPr>
          <p:cNvPr id="49155" name="Content Placeholder 2"/>
          <p:cNvSpPr>
            <a:spLocks noGrp="1"/>
          </p:cNvSpPr>
          <p:nvPr>
            <p:ph idx="1"/>
          </p:nvPr>
        </p:nvSpPr>
        <p:spPr>
          <a:ln>
            <a:solidFill>
              <a:schemeClr val="tx1"/>
            </a:solidFill>
            <a:miter lim="800000"/>
            <a:headEnd/>
            <a:tailEnd/>
          </a:ln>
        </p:spPr>
        <p:txBody>
          <a:bodyPr/>
          <a:lstStyle/>
          <a:p>
            <a:pPr marL="0" indent="0" algn="ctr">
              <a:buFont typeface="Arial" panose="020B0604020202020204" pitchFamily="34" charset="0"/>
              <a:buNone/>
            </a:pPr>
            <a:r>
              <a:rPr lang="en-US" altLang="en-US" b="1" dirty="0">
                <a:solidFill>
                  <a:srgbClr val="FF0000"/>
                </a:solidFill>
                <a:ea typeface="ＭＳ Ｐゴシック" panose="020B0600070205080204" pitchFamily="34" charset="-128"/>
              </a:rPr>
              <a:t>REFERENCING AND AVOIDING PLAGIARISM</a:t>
            </a:r>
          </a:p>
        </p:txBody>
      </p:sp>
      <p:pic>
        <p:nvPicPr>
          <p:cNvPr id="49156"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54238" y="3124200"/>
            <a:ext cx="428625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7" name="TextBox 4"/>
          <p:cNvSpPr txBox="1">
            <a:spLocks noChangeArrowheads="1"/>
          </p:cNvSpPr>
          <p:nvPr/>
        </p:nvSpPr>
        <p:spPr bwMode="auto">
          <a:xfrm>
            <a:off x="1738313" y="5524500"/>
            <a:ext cx="5867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800">
                <a:latin typeface="Arial" panose="020B0604020202020204" pitchFamily="34" charset="0"/>
              </a:rPr>
              <a:t>http://guides.library.vu.edu.au/referencing</a:t>
            </a:r>
          </a:p>
        </p:txBody>
      </p:sp>
      <p:pic>
        <p:nvPicPr>
          <p:cNvPr id="49158" name="Picture 6" descr="C:\Users\F.Umar\Desktop\mdx-dubai-new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6188" y="274638"/>
            <a:ext cx="1368425" cy="993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525962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r>
              <a:rPr lang="en-US" altLang="en-US">
                <a:ea typeface="ＭＳ Ｐゴシック" panose="020B0600070205080204" pitchFamily="34" charset="-128"/>
              </a:rPr>
              <a:t>Some tricky ones!</a:t>
            </a:r>
          </a:p>
        </p:txBody>
      </p:sp>
      <p:sp>
        <p:nvSpPr>
          <p:cNvPr id="3" name="Content Placeholder 2"/>
          <p:cNvSpPr>
            <a:spLocks noGrp="1"/>
          </p:cNvSpPr>
          <p:nvPr>
            <p:ph idx="1"/>
          </p:nvPr>
        </p:nvSpPr>
        <p:spPr/>
        <p:txBody>
          <a:bodyPr>
            <a:normAutofit lnSpcReduction="10000"/>
          </a:bodyPr>
          <a:lstStyle/>
          <a:p>
            <a:pPr marL="0" indent="0">
              <a:buFont typeface="Arial" panose="020B0604020202020204" pitchFamily="34" charset="0"/>
              <a:buNone/>
              <a:defRPr/>
            </a:pPr>
            <a:endParaRPr lang="en-US" dirty="0"/>
          </a:p>
          <a:p>
            <a:pPr marL="0" indent="0">
              <a:buFont typeface="Arial" panose="020B0604020202020204" pitchFamily="34" charset="0"/>
              <a:buNone/>
              <a:defRPr/>
            </a:pPr>
            <a:endParaRPr lang="en-US" dirty="0"/>
          </a:p>
          <a:p>
            <a:pPr marL="0" indent="0">
              <a:buFont typeface="Arial" panose="020B0604020202020204" pitchFamily="34" charset="0"/>
              <a:buNone/>
              <a:defRPr/>
            </a:pPr>
            <a:endParaRPr lang="en-US" dirty="0"/>
          </a:p>
          <a:p>
            <a:pPr marL="0" indent="0">
              <a:buFont typeface="Arial" panose="020B0604020202020204" pitchFamily="34" charset="0"/>
              <a:buNone/>
              <a:defRPr/>
            </a:pPr>
            <a:endParaRPr lang="en-US" dirty="0"/>
          </a:p>
          <a:p>
            <a:pPr marL="0" indent="0">
              <a:buFont typeface="Arial" panose="020B0604020202020204" pitchFamily="34" charset="0"/>
              <a:buNone/>
              <a:defRPr/>
            </a:pPr>
            <a:endParaRPr lang="en-US" sz="900" dirty="0">
              <a:hlinkClick r:id="rId4"/>
            </a:endParaRPr>
          </a:p>
          <a:p>
            <a:pPr marL="0" indent="0">
              <a:buFont typeface="Arial" panose="020B0604020202020204" pitchFamily="34" charset="0"/>
              <a:buNone/>
              <a:defRPr/>
            </a:pPr>
            <a:endParaRPr lang="en-US" sz="900" dirty="0">
              <a:hlinkClick r:id="rId4"/>
            </a:endParaRPr>
          </a:p>
          <a:p>
            <a:pPr marL="0" indent="0">
              <a:buFont typeface="Arial" panose="020B0604020202020204" pitchFamily="34" charset="0"/>
              <a:buNone/>
              <a:defRPr/>
            </a:pPr>
            <a:endParaRPr lang="en-US" sz="900" dirty="0">
              <a:hlinkClick r:id="rId4"/>
            </a:endParaRPr>
          </a:p>
          <a:p>
            <a:pPr marL="0" indent="0">
              <a:buFont typeface="Arial" panose="020B0604020202020204" pitchFamily="34" charset="0"/>
              <a:buNone/>
              <a:defRPr/>
            </a:pPr>
            <a:endParaRPr lang="en-US" sz="900" dirty="0">
              <a:hlinkClick r:id="rId4"/>
            </a:endParaRPr>
          </a:p>
          <a:p>
            <a:pPr marL="0" indent="0">
              <a:buFont typeface="Arial" panose="020B0604020202020204" pitchFamily="34" charset="0"/>
              <a:buNone/>
              <a:defRPr/>
            </a:pPr>
            <a:endParaRPr lang="en-US" sz="900" dirty="0">
              <a:hlinkClick r:id="rId4"/>
            </a:endParaRPr>
          </a:p>
          <a:p>
            <a:pPr marL="0" indent="0">
              <a:buFont typeface="Arial" panose="020B0604020202020204" pitchFamily="34" charset="0"/>
              <a:buNone/>
              <a:defRPr/>
            </a:pPr>
            <a:endParaRPr lang="en-US" sz="900" dirty="0">
              <a:hlinkClick r:id="rId4"/>
            </a:endParaRPr>
          </a:p>
          <a:p>
            <a:pPr marL="0" indent="0">
              <a:buFont typeface="Arial" panose="020B0604020202020204" pitchFamily="34" charset="0"/>
              <a:buNone/>
              <a:defRPr/>
            </a:pPr>
            <a:endParaRPr lang="en-US" sz="900" dirty="0">
              <a:hlinkClick r:id="rId4"/>
            </a:endParaRPr>
          </a:p>
          <a:p>
            <a:pPr marL="0" indent="0">
              <a:buFont typeface="Arial" panose="020B0604020202020204" pitchFamily="34" charset="0"/>
              <a:buNone/>
              <a:defRPr/>
            </a:pPr>
            <a:endParaRPr lang="en-US" sz="900" dirty="0">
              <a:hlinkClick r:id="rId4"/>
            </a:endParaRPr>
          </a:p>
          <a:p>
            <a:pPr marL="0" indent="0">
              <a:buFont typeface="Arial" panose="020B0604020202020204" pitchFamily="34" charset="0"/>
              <a:buNone/>
              <a:defRPr/>
            </a:pPr>
            <a:endParaRPr lang="en-US" sz="900" dirty="0">
              <a:hlinkClick r:id="rId4"/>
            </a:endParaRPr>
          </a:p>
          <a:p>
            <a:pPr marL="0" indent="0">
              <a:buFont typeface="Arial" panose="020B0604020202020204" pitchFamily="34" charset="0"/>
              <a:buNone/>
              <a:defRPr/>
            </a:pPr>
            <a:endParaRPr lang="en-US" sz="900" dirty="0">
              <a:hlinkClick r:id="rId4"/>
            </a:endParaRPr>
          </a:p>
          <a:p>
            <a:pPr marL="0" indent="0">
              <a:buFont typeface="Arial" panose="020B0604020202020204" pitchFamily="34" charset="0"/>
              <a:buNone/>
              <a:defRPr/>
            </a:pPr>
            <a:endParaRPr lang="en-US" sz="900" dirty="0"/>
          </a:p>
          <a:p>
            <a:pPr marL="0" indent="0">
              <a:buFont typeface="Arial" panose="020B0604020202020204" pitchFamily="34" charset="0"/>
              <a:buNone/>
              <a:defRPr/>
            </a:pPr>
            <a:r>
              <a:rPr lang="en-US" sz="900" dirty="0"/>
              <a:t>https</a:t>
            </a:r>
            <a:r>
              <a:rPr lang="en-US" sz="900" dirty="0">
                <a:hlinkClick r:id="rId4"/>
              </a:rPr>
              <a:t>://misfortuneofknowing.wordpress.com/2013/06/17/whos-the-victim-of-self-plagiarism/</a:t>
            </a:r>
            <a:endParaRPr lang="en-US" sz="900" dirty="0"/>
          </a:p>
          <a:p>
            <a:pPr marL="0" indent="0">
              <a:buFont typeface="Arial" panose="020B0604020202020204" pitchFamily="34" charset="0"/>
              <a:buNone/>
              <a:defRPr/>
            </a:pPr>
            <a:r>
              <a:rPr lang="en-US" sz="900" dirty="0">
                <a:hlinkClick r:id="rId5"/>
              </a:rPr>
              <a:t>https://www.pokerschoolonline.com/blogs/CanuckMonkey/collusion-busters</a:t>
            </a:r>
            <a:endParaRPr lang="en-US" sz="900" dirty="0"/>
          </a:p>
          <a:p>
            <a:pPr marL="0" indent="0">
              <a:buFont typeface="Arial" panose="020B0604020202020204" pitchFamily="34" charset="0"/>
              <a:buNone/>
              <a:defRPr/>
            </a:pPr>
            <a:r>
              <a:rPr lang="en-US" sz="900" dirty="0">
                <a:hlinkClick r:id="rId6"/>
              </a:rPr>
              <a:t>http://thewritersadvice.com/tag/ghost-writing/</a:t>
            </a:r>
            <a:endParaRPr lang="en-US" sz="900" dirty="0"/>
          </a:p>
          <a:p>
            <a:pPr marL="0" indent="0">
              <a:buFont typeface="Arial" panose="020B0604020202020204" pitchFamily="34" charset="0"/>
              <a:buNone/>
              <a:defRPr/>
            </a:pPr>
            <a:r>
              <a:rPr lang="en-US" sz="900" dirty="0">
                <a:hlinkClick r:id="rId7"/>
              </a:rPr>
              <a:t>http://www.kowalkecoaching.com/academic-paper-writers-block/</a:t>
            </a:r>
            <a:endParaRPr lang="en-US" sz="900" dirty="0"/>
          </a:p>
          <a:p>
            <a:pPr marL="0" indent="0">
              <a:buFont typeface="Arial" panose="020B0604020202020204" pitchFamily="34" charset="0"/>
              <a:buNone/>
              <a:defRPr/>
            </a:pPr>
            <a:endParaRPr lang="en-US" sz="900" dirty="0"/>
          </a:p>
          <a:p>
            <a:pPr marL="0" indent="0">
              <a:buFont typeface="Arial" panose="020B0604020202020204" pitchFamily="34" charset="0"/>
              <a:buNone/>
              <a:defRPr/>
            </a:pPr>
            <a:endParaRPr lang="en-US" sz="900" dirty="0"/>
          </a:p>
          <a:p>
            <a:pPr marL="0" indent="0">
              <a:buFont typeface="Arial" panose="020B0604020202020204" pitchFamily="34" charset="0"/>
              <a:buNone/>
              <a:defRPr/>
            </a:pPr>
            <a:endParaRPr lang="en-US" sz="900" dirty="0"/>
          </a:p>
        </p:txBody>
      </p:sp>
      <p:pic>
        <p:nvPicPr>
          <p:cNvPr id="4" name="Picture 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90500" y="4781550"/>
            <a:ext cx="4776788" cy="168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6300192" y="4515643"/>
            <a:ext cx="2230437" cy="221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334963" y="1803400"/>
            <a:ext cx="2279650" cy="227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4037013" y="1600200"/>
            <a:ext cx="2393950" cy="239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6201525" y="1803748"/>
            <a:ext cx="3418012" cy="1815882"/>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en-US" sz="2800" b="1" cap="all" dirty="0">
                <a:ln w="0"/>
                <a:solidFill>
                  <a:srgbClr val="002060"/>
                </a:solidFill>
                <a:effectLst>
                  <a:reflection blurRad="12700" stA="50000" endPos="50000" dist="5000" dir="5400000" sy="-100000" rotWithShape="0"/>
                </a:effectLst>
              </a:rPr>
              <a:t>Extreme Paraphrasing!</a:t>
            </a:r>
          </a:p>
          <a:p>
            <a:pPr algn="ctr">
              <a:defRPr/>
            </a:pPr>
            <a:r>
              <a:rPr lang="en-US" sz="2800" b="1" cap="all" dirty="0">
                <a:ln w="0"/>
                <a:solidFill>
                  <a:srgbClr val="002060"/>
                </a:solidFill>
                <a:effectLst>
                  <a:reflection blurRad="12700" stA="50000" endPos="50000" dist="5000" dir="5400000" sy="-100000" rotWithShape="0"/>
                </a:effectLst>
              </a:rPr>
              <a:t>‘Spinning the assignment’ </a:t>
            </a:r>
          </a:p>
        </p:txBody>
      </p:sp>
    </p:spTree>
    <p:custDataLst>
      <p:tags r:id="rId1"/>
    </p:custDataLst>
    <p:extLst>
      <p:ext uri="{BB962C8B-B14F-4D97-AF65-F5344CB8AC3E}">
        <p14:creationId xmlns:p14="http://schemas.microsoft.com/office/powerpoint/2010/main" val="14402293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332656"/>
            <a:ext cx="7737475" cy="857232"/>
          </a:xfrm>
        </p:spPr>
        <p:txBody>
          <a:bodyPr/>
          <a:lstStyle/>
          <a:p>
            <a:pPr>
              <a:defRPr/>
            </a:pPr>
            <a:r>
              <a:rPr lang="en-GB" sz="4400" dirty="0">
                <a:latin typeface="Calibri" pitchFamily="34" charset="0"/>
                <a:ea typeface="+mn-ea"/>
                <a:cs typeface="+mn-cs"/>
              </a:rPr>
              <a:t>The Brief</a:t>
            </a:r>
            <a:br>
              <a:rPr lang="en-GB" dirty="0">
                <a:solidFill>
                  <a:schemeClr val="tx2"/>
                </a:solidFill>
                <a:latin typeface="+mn-lt"/>
                <a:ea typeface="+mn-ea"/>
                <a:cs typeface="+mn-cs"/>
              </a:rPr>
            </a:br>
            <a:endParaRPr lang="en-GB" dirty="0"/>
          </a:p>
        </p:txBody>
      </p:sp>
      <p:sp>
        <p:nvSpPr>
          <p:cNvPr id="3" name="Content Placeholder 2"/>
          <p:cNvSpPr>
            <a:spLocks noGrp="1"/>
          </p:cNvSpPr>
          <p:nvPr>
            <p:ph idx="1"/>
          </p:nvPr>
        </p:nvSpPr>
        <p:spPr>
          <a:xfrm>
            <a:off x="2195736" y="1340768"/>
            <a:ext cx="6654131" cy="4525963"/>
          </a:xfrm>
        </p:spPr>
        <p:txBody>
          <a:bodyPr/>
          <a:lstStyle/>
          <a:p>
            <a:pPr marL="0" indent="0">
              <a:buNone/>
            </a:pPr>
            <a:r>
              <a:rPr lang="en-US" b="1" dirty="0">
                <a:solidFill>
                  <a:srgbClr val="7030A0"/>
                </a:solidFill>
              </a:rPr>
              <a:t>Question 1: </a:t>
            </a:r>
            <a:r>
              <a:rPr lang="en-GB" b="1" dirty="0">
                <a:solidFill>
                  <a:srgbClr val="7030A0"/>
                </a:solidFill>
              </a:rPr>
              <a:t>Outline McDonald’s organisational structure and provide an explanation of why the organisation is structured in this way.</a:t>
            </a:r>
            <a:r>
              <a:rPr lang="en-GB" b="1" dirty="0"/>
              <a:t> </a:t>
            </a:r>
            <a:endParaRPr lang="en-US" dirty="0"/>
          </a:p>
          <a:p>
            <a:pPr marL="0" indent="0">
              <a:buNone/>
            </a:pPr>
            <a:endParaRPr lang="en-US" b="1" dirty="0"/>
          </a:p>
          <a:p>
            <a:pPr marL="0" indent="0">
              <a:buNone/>
            </a:pPr>
            <a:r>
              <a:rPr lang="en-US" b="1" dirty="0">
                <a:solidFill>
                  <a:schemeClr val="accent3">
                    <a:lumMod val="50000"/>
                  </a:schemeClr>
                </a:solidFill>
              </a:rPr>
              <a:t>Question 2: </a:t>
            </a:r>
            <a:r>
              <a:rPr lang="en-GB" b="1" dirty="0">
                <a:solidFill>
                  <a:schemeClr val="accent3">
                    <a:lumMod val="50000"/>
                  </a:schemeClr>
                </a:solidFill>
              </a:rPr>
              <a:t>Outline how Toyota Motor Corporation applies the principles of ‘Scientific Management’ and why. </a:t>
            </a:r>
            <a:endParaRPr lang="en-US" dirty="0">
              <a:solidFill>
                <a:srgbClr val="002060"/>
              </a:solidFill>
            </a:endParaRPr>
          </a:p>
          <a:p>
            <a:endParaRPr lang="en-GB" dirty="0">
              <a:latin typeface="+mj-lt"/>
            </a:endParaRPr>
          </a:p>
        </p:txBody>
      </p:sp>
      <p:pic>
        <p:nvPicPr>
          <p:cNvPr id="6" name="Picture 5"/>
          <p:cNvPicPr>
            <a:picLocks noChangeAspect="1"/>
          </p:cNvPicPr>
          <p:nvPr/>
        </p:nvPicPr>
        <p:blipFill>
          <a:blip r:embed="rId4"/>
          <a:stretch>
            <a:fillRect/>
          </a:stretch>
        </p:blipFill>
        <p:spPr>
          <a:xfrm>
            <a:off x="323528" y="1844824"/>
            <a:ext cx="1695450" cy="1419225"/>
          </a:xfrm>
          <a:prstGeom prst="rect">
            <a:avLst/>
          </a:prstGeom>
        </p:spPr>
      </p:pic>
      <p:pic>
        <p:nvPicPr>
          <p:cNvPr id="7" name="Picture 6"/>
          <p:cNvPicPr>
            <a:picLocks noChangeAspect="1"/>
          </p:cNvPicPr>
          <p:nvPr/>
        </p:nvPicPr>
        <p:blipFill>
          <a:blip r:embed="rId5"/>
          <a:stretch>
            <a:fillRect/>
          </a:stretch>
        </p:blipFill>
        <p:spPr>
          <a:xfrm>
            <a:off x="323528" y="4581128"/>
            <a:ext cx="1750604" cy="1357611"/>
          </a:xfrm>
          <a:prstGeom prst="rect">
            <a:avLst/>
          </a:prstGeom>
        </p:spPr>
      </p:pic>
    </p:spTree>
    <p:custDataLst>
      <p:tags r:id="rId1"/>
    </p:custDataLst>
    <p:extLst>
      <p:ext uri="{BB962C8B-B14F-4D97-AF65-F5344CB8AC3E}">
        <p14:creationId xmlns:p14="http://schemas.microsoft.com/office/powerpoint/2010/main" val="2077395415"/>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7"/>
          <p:cNvSpPr>
            <a:spLocks noGrp="1"/>
          </p:cNvSpPr>
          <p:nvPr>
            <p:ph type="title"/>
          </p:nvPr>
        </p:nvSpPr>
        <p:spPr/>
        <p:txBody>
          <a:bodyPr/>
          <a:lstStyle/>
          <a:p>
            <a:r>
              <a:rPr lang="en-US" altLang="en-US">
                <a:ea typeface="ＭＳ Ｐゴシック" panose="020B0600070205080204" pitchFamily="34" charset="-128"/>
              </a:rPr>
              <a:t>Ummm…what???</a:t>
            </a:r>
            <a:endParaRPr lang="en-GB" altLang="en-US">
              <a:ea typeface="ＭＳ Ｐゴシック" panose="020B0600070205080204" pitchFamily="34" charset="-128"/>
            </a:endParaRPr>
          </a:p>
        </p:txBody>
      </p:sp>
      <p:pic>
        <p:nvPicPr>
          <p:cNvPr id="7" name="Content Placeholder 6"/>
          <p:cNvPicPr>
            <a:picLocks noGrp="1" noChangeAspect="1"/>
          </p:cNvPicPr>
          <p:nvPr>
            <p:ph idx="1"/>
          </p:nvPr>
        </p:nvPicPr>
        <p:blipFill>
          <a:blip r:embed="rId3"/>
          <a:stretch>
            <a:fillRect/>
          </a:stretch>
        </p:blipFill>
        <p:spPr>
          <a:xfrm>
            <a:off x="1043608" y="1504469"/>
            <a:ext cx="6984776" cy="4794145"/>
          </a:xfrm>
          <a:ln w="88900" cap="sq" cmpd="thickThin">
            <a:solidFill>
              <a:srgbClr val="FF0000"/>
            </a:solidFill>
            <a:miter lim="800000"/>
          </a:ln>
          <a:effectLst>
            <a:innerShdw blurRad="76200">
              <a:srgbClr val="000000"/>
            </a:innerShdw>
          </a:effectLst>
        </p:spPr>
      </p:pic>
      <p:sp>
        <p:nvSpPr>
          <p:cNvPr id="10" name="4-Point Star 9"/>
          <p:cNvSpPr/>
          <p:nvPr/>
        </p:nvSpPr>
        <p:spPr>
          <a:xfrm>
            <a:off x="0" y="274638"/>
            <a:ext cx="1619250" cy="1570037"/>
          </a:xfrm>
          <a:prstGeom prst="star4">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1" name="4-Point Star 10"/>
          <p:cNvSpPr/>
          <p:nvPr/>
        </p:nvSpPr>
        <p:spPr>
          <a:xfrm>
            <a:off x="7524750" y="5600700"/>
            <a:ext cx="1619250" cy="1570038"/>
          </a:xfrm>
          <a:prstGeom prst="star4">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extLst>
      <p:ext uri="{BB962C8B-B14F-4D97-AF65-F5344CB8AC3E}">
        <p14:creationId xmlns:p14="http://schemas.microsoft.com/office/powerpoint/2010/main" val="4732644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46" presetClass="path" presetSubtype="0" accel="50000" decel="50000" fill="hold" grpId="0" nodeType="clickEffect">
                                  <p:stCondLst>
                                    <p:cond delay="0"/>
                                  </p:stCondLst>
                                  <p:childTnLst>
                                    <p:animMotion origin="layout" path="M 0 0 C -0.004 -0.067 0.046 -0.125 0.113 -0.129 C 0.177 -0.134 0.237 -0.089 0.241 -0.024 C 0.246 0.036 0.204 0.092 0.144 0.096 C 0.089 0.099 0.037 0.062 0.033 0.006 C 0.029 -0.045 0.064 -0.093 0.115 -0.097 C 0.162 -0.1 0.206 -0.069 0.209 -0.022 C 0.212 0.02 0.184 0.061 0.142 0.063 C 0.104 0.066 0.068 0.042 0.065 0.004 C 0.063 -0.03 0.084 -0.063 0.117 -0.065 C 0.146 -0.067 0.175 -0.049 0.177 -0.02 C 0.179 0.005 0.164 0.029 0.14 0.031 C 0.12 0.033 0.099 0.022 0.098 0.002 C 0.096 -0.014 0.104 -0.031 0.119 -0.033 C 0.131 -0.033 0.143 -0.029 0.145 -0.018 C 0.146 -0.011 0.144 -0.004 0.138 -0.001 C 0.135 0 0.133 0 0.13 -0.001 E" pathEditMode="relative" ptsTypes="">
                                      <p:cBhvr>
                                        <p:cTn id="10" dur="2000" fill="hold"/>
                                        <p:tgtEl>
                                          <p:spTgt spid="10"/>
                                        </p:tgtEl>
                                        <p:attrNameLst>
                                          <p:attrName>ppt_x</p:attrName>
                                          <p:attrName>ppt_y</p:attrName>
                                        </p:attrNameLst>
                                      </p:cBhvr>
                                    </p:animMotion>
                                  </p:childTnLst>
                                </p:cTn>
                              </p:par>
                            </p:childTnLst>
                          </p:cTn>
                        </p:par>
                      </p:childTnLst>
                    </p:cTn>
                  </p:par>
                  <p:par>
                    <p:cTn id="11" fill="hold" nodeType="clickPar">
                      <p:stCondLst>
                        <p:cond delay="indefinite"/>
                      </p:stCondLst>
                      <p:childTnLst>
                        <p:par>
                          <p:cTn id="12" fill="hold" nodeType="withGroup">
                            <p:stCondLst>
                              <p:cond delay="0"/>
                            </p:stCondLst>
                            <p:childTnLst>
                              <p:par>
                                <p:cTn id="13" presetID="55" presetClass="path" presetSubtype="0" accel="50000" decel="50000" fill="hold" grpId="0" nodeType="clickEffect">
                                  <p:stCondLst>
                                    <p:cond delay="0"/>
                                  </p:stCondLst>
                                  <p:childTnLst>
                                    <p:animMotion origin="layout" path="M 0 0 C 0.004 -0.067 -0.046 -0.125 -0.113 -0.129 C -0.177 -0.134 -0.237 -0.089 -0.241 -0.024 C -0.246 0.036 -0.204 0.092 -0.144 0.096 C -0.089 0.099 -0.037 0.062 -0.033 0.006 C -0.029 -0.045 -0.064 -0.093 -0.115 -0.097 C -0.162 -0.1 -0.206 -0.069 -0.209 -0.022 C -0.212 0.02 -0.184 0.061 -0.142 0.063 C -0.104 0.066 -0.068 0.042 -0.065 0.004 C -0.063 -0.03 -0.084 -0.063 -0.117 -0.065 C -0.146 -0.067 -0.175 -0.049 -0.177 -0.02 C -0.179 0.005 -0.164 0.029 -0.14 0.031 C -0.12 0.033 -0.099 0.022 -0.098 0.002 C -0.096 -0.014 -0.104 -0.031 -0.119 -0.033 C -0.131 -0.033 -0.143 -0.029 -0.145 -0.018 C -0.146 -0.011 -0.144 -0.004 -0.138 -0.001 C -0.135 0 -0.133 0 -0.13 -0.001 E" pathEditMode="relative" ptsTypes="">
                                      <p:cBhvr>
                                        <p:cTn id="14" dur="2000" fill="hold"/>
                                        <p:tgtEl>
                                          <p:spTgt spid="11"/>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1187624" y="332656"/>
            <a:ext cx="3810000" cy="990600"/>
          </a:xfrm>
          <a:ln>
            <a:noFill/>
            <a:miter lim="800000"/>
            <a:headEnd/>
            <a:tailEnd/>
          </a:ln>
        </p:spPr>
        <p:txBody>
          <a:bodyPr/>
          <a:lstStyle/>
          <a:p>
            <a:r>
              <a:rPr lang="en-US" altLang="en-US" sz="4000" dirty="0">
                <a:ea typeface="ＭＳ Ｐゴシック" panose="020B0600070205080204" pitchFamily="34" charset="-128"/>
              </a:rPr>
              <a:t>Turnitin</a:t>
            </a:r>
          </a:p>
        </p:txBody>
      </p:sp>
      <p:sp>
        <p:nvSpPr>
          <p:cNvPr id="3" name="Content Placeholder 2"/>
          <p:cNvSpPr>
            <a:spLocks noGrp="1"/>
          </p:cNvSpPr>
          <p:nvPr>
            <p:ph idx="1"/>
          </p:nvPr>
        </p:nvSpPr>
        <p:spPr/>
        <p:txBody>
          <a:bodyPr>
            <a:normAutofit fontScale="92500" lnSpcReduction="20000"/>
          </a:bodyPr>
          <a:lstStyle/>
          <a:p>
            <a:pPr>
              <a:defRPr/>
            </a:pPr>
            <a:r>
              <a:rPr lang="en-US" sz="2800" dirty="0"/>
              <a:t>An enhanced assignment drop-box where students can submit their essays.</a:t>
            </a:r>
          </a:p>
          <a:p>
            <a:pPr>
              <a:defRPr/>
            </a:pPr>
            <a:r>
              <a:rPr lang="en-US" sz="2800" dirty="0">
                <a:solidFill>
                  <a:srgbClr val="002060"/>
                </a:solidFill>
              </a:rPr>
              <a:t>It can check students’ assignments for originality against:</a:t>
            </a:r>
          </a:p>
          <a:p>
            <a:pPr algn="ctr">
              <a:buFont typeface="Wingdings" charset="2"/>
              <a:buChar char="ü"/>
              <a:defRPr/>
            </a:pPr>
            <a:r>
              <a:rPr lang="en-US" sz="2800" i="1" dirty="0">
                <a:solidFill>
                  <a:srgbClr val="002060"/>
                </a:solidFill>
              </a:rPr>
              <a:t>Current and past internet resources</a:t>
            </a:r>
          </a:p>
          <a:p>
            <a:pPr algn="ctr">
              <a:buFont typeface="Wingdings" charset="2"/>
              <a:buChar char="ü"/>
              <a:defRPr/>
            </a:pPr>
            <a:r>
              <a:rPr lang="en-US" sz="2800" i="1" dirty="0">
                <a:solidFill>
                  <a:srgbClr val="002060"/>
                </a:solidFill>
              </a:rPr>
              <a:t>A repository of previously submitted papers</a:t>
            </a:r>
          </a:p>
          <a:p>
            <a:pPr>
              <a:defRPr/>
            </a:pPr>
            <a:r>
              <a:rPr lang="en-US" sz="2800" dirty="0">
                <a:solidFill>
                  <a:srgbClr val="7030A0"/>
                </a:solidFill>
              </a:rPr>
              <a:t>Ideal for teachers to give a grade and feedback through:</a:t>
            </a:r>
          </a:p>
          <a:p>
            <a:pPr algn="ctr">
              <a:buFont typeface="Wingdings" charset="2"/>
              <a:buChar char="ü"/>
              <a:defRPr/>
            </a:pPr>
            <a:r>
              <a:rPr lang="en-US" sz="2800" i="1" dirty="0">
                <a:solidFill>
                  <a:srgbClr val="7030A0"/>
                </a:solidFill>
              </a:rPr>
              <a:t>In-text annotations</a:t>
            </a:r>
          </a:p>
          <a:p>
            <a:pPr algn="ctr">
              <a:buFont typeface="Wingdings" charset="2"/>
              <a:buChar char="ü"/>
              <a:defRPr/>
            </a:pPr>
            <a:r>
              <a:rPr lang="en-US" sz="2800" i="1" dirty="0">
                <a:solidFill>
                  <a:srgbClr val="7030A0"/>
                </a:solidFill>
              </a:rPr>
              <a:t>Voice notes</a:t>
            </a:r>
          </a:p>
          <a:p>
            <a:pPr algn="ctr">
              <a:buFont typeface="Wingdings" charset="2"/>
              <a:buChar char="ü"/>
              <a:defRPr/>
            </a:pPr>
            <a:r>
              <a:rPr lang="en-US" sz="2800" i="1" dirty="0">
                <a:solidFill>
                  <a:srgbClr val="7030A0"/>
                </a:solidFill>
              </a:rPr>
              <a:t>Detailed remarks/explanations/observations</a:t>
            </a:r>
          </a:p>
          <a:p>
            <a:pPr marL="0" indent="0">
              <a:buFont typeface="Arial" panose="020B0604020202020204" pitchFamily="34" charset="0"/>
              <a:buNone/>
              <a:defRPr/>
            </a:pPr>
            <a:endParaRPr lang="en-US" sz="2800" dirty="0"/>
          </a:p>
        </p:txBody>
      </p:sp>
    </p:spTree>
    <p:custDataLst>
      <p:tags r:id="rId1"/>
    </p:custDataLst>
    <p:extLst>
      <p:ext uri="{BB962C8B-B14F-4D97-AF65-F5344CB8AC3E}">
        <p14:creationId xmlns:p14="http://schemas.microsoft.com/office/powerpoint/2010/main" val="34167443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323528" y="492760"/>
            <a:ext cx="5943600" cy="1066800"/>
          </a:xfrm>
          <a:ln>
            <a:noFill/>
            <a:miter lim="800000"/>
            <a:headEnd/>
            <a:tailEnd/>
          </a:ln>
        </p:spPr>
        <p:txBody>
          <a:bodyPr/>
          <a:lstStyle/>
          <a:p>
            <a:r>
              <a:rPr lang="en-US" altLang="en-US" dirty="0">
                <a:ea typeface="ＭＳ Ｐゴシック" panose="020B0600070205080204" pitchFamily="34" charset="-128"/>
              </a:rPr>
              <a:t>Turnitin-teach them or catch them?</a:t>
            </a:r>
          </a:p>
        </p:txBody>
      </p:sp>
      <p:sp>
        <p:nvSpPr>
          <p:cNvPr id="3" name="Content Placeholder 2"/>
          <p:cNvSpPr>
            <a:spLocks noGrp="1"/>
          </p:cNvSpPr>
          <p:nvPr>
            <p:ph idx="1"/>
          </p:nvPr>
        </p:nvSpPr>
        <p:spPr>
          <a:xfrm>
            <a:off x="190500" y="1600200"/>
            <a:ext cx="8742363" cy="4997152"/>
          </a:xfrm>
        </p:spPr>
        <p:txBody>
          <a:bodyPr>
            <a:normAutofit/>
          </a:bodyPr>
          <a:lstStyle/>
          <a:p>
            <a:pPr>
              <a:defRPr/>
            </a:pPr>
            <a:r>
              <a:rPr lang="en-US" sz="2800" dirty="0"/>
              <a:t>Here at Middlesex, we refer to it more as an</a:t>
            </a:r>
            <a:r>
              <a:rPr lang="en-GB" sz="2800" dirty="0"/>
              <a:t> online text-matching software, which can be used by the lecturers as a tool for detecting plagiarism.</a:t>
            </a:r>
          </a:p>
          <a:p>
            <a:pPr>
              <a:defRPr/>
            </a:pPr>
            <a:endParaRPr lang="en-GB" dirty="0"/>
          </a:p>
          <a:p>
            <a:pPr>
              <a:defRPr/>
            </a:pPr>
            <a:endParaRPr lang="en-GB" dirty="0"/>
          </a:p>
          <a:p>
            <a:pPr>
              <a:defRPr/>
            </a:pPr>
            <a:endParaRPr lang="en-GB" dirty="0"/>
          </a:p>
          <a:p>
            <a:pPr>
              <a:defRPr/>
            </a:pPr>
            <a:endParaRPr lang="en-GB" sz="2800" dirty="0"/>
          </a:p>
          <a:p>
            <a:pPr>
              <a:defRPr/>
            </a:pPr>
            <a:r>
              <a:rPr lang="en-GB" sz="2800" dirty="0" err="1"/>
              <a:t>Turnitin</a:t>
            </a:r>
            <a:r>
              <a:rPr lang="en-GB" sz="2800" dirty="0"/>
              <a:t> does </a:t>
            </a:r>
            <a:r>
              <a:rPr lang="en-GB" sz="2800" b="1" dirty="0"/>
              <a:t>NOT</a:t>
            </a:r>
            <a:r>
              <a:rPr lang="en-GB" sz="2800" dirty="0"/>
              <a:t> determine whether a student has plagiarised – this is done by the lecturer.</a:t>
            </a:r>
            <a:endParaRPr lang="en-US" sz="2800" dirty="0"/>
          </a:p>
          <a:p>
            <a:pPr marL="0" indent="0">
              <a:buFont typeface="Arial" panose="020B0604020202020204" pitchFamily="34" charset="0"/>
              <a:buNone/>
              <a:defRPr/>
            </a:pP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5600" y="3051026"/>
            <a:ext cx="7620000" cy="2095500"/>
          </a:xfrm>
          <a:prstGeom prst="rect">
            <a:avLst/>
          </a:prstGeom>
        </p:spPr>
      </p:pic>
    </p:spTree>
    <p:custDataLst>
      <p:tags r:id="rId1"/>
    </p:custDataLst>
    <p:extLst>
      <p:ext uri="{BB962C8B-B14F-4D97-AF65-F5344CB8AC3E}">
        <p14:creationId xmlns:p14="http://schemas.microsoft.com/office/powerpoint/2010/main" val="5613740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8" descr="originality report NEW 100910.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4313" y="-142875"/>
            <a:ext cx="8715375" cy="6858000"/>
          </a:xfrm>
          <a:prstGeom prst="rect">
            <a:avLst/>
          </a:prstGeom>
          <a:noFill/>
          <a:ln>
            <a:noFill/>
          </a:ln>
          <a:effectLst>
            <a:outerShdw dist="139700" dir="2700000" algn="tl" rotWithShape="0">
              <a:srgbClr val="333333">
                <a:alpha val="6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65576051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152400" y="404664"/>
            <a:ext cx="7155904" cy="1066800"/>
          </a:xfrm>
          <a:ln>
            <a:noFill/>
            <a:miter lim="800000"/>
            <a:headEnd/>
            <a:tailEnd/>
          </a:ln>
        </p:spPr>
        <p:txBody>
          <a:bodyPr/>
          <a:lstStyle/>
          <a:p>
            <a:r>
              <a:rPr lang="en-US" altLang="en-US" sz="3600" dirty="0">
                <a:ea typeface="ＭＳ Ｐゴシック" panose="020B0600070205080204" pitchFamily="34" charset="-128"/>
              </a:rPr>
              <a:t>How can you avoid plagiarism?</a:t>
            </a:r>
          </a:p>
        </p:txBody>
      </p:sp>
      <p:sp>
        <p:nvSpPr>
          <p:cNvPr id="3" name="Content Placeholder 2"/>
          <p:cNvSpPr>
            <a:spLocks noGrp="1"/>
          </p:cNvSpPr>
          <p:nvPr>
            <p:ph idx="1"/>
          </p:nvPr>
        </p:nvSpPr>
        <p:spPr/>
        <p:txBody>
          <a:bodyPr>
            <a:normAutofit/>
          </a:bodyPr>
          <a:lstStyle/>
          <a:p>
            <a:pPr>
              <a:defRPr/>
            </a:pPr>
            <a:r>
              <a:rPr lang="en-US" dirty="0"/>
              <a:t>Make yourself aware of what can be considered plagiarism. </a:t>
            </a:r>
          </a:p>
          <a:p>
            <a:pPr>
              <a:defRPr/>
            </a:pPr>
            <a:r>
              <a:rPr lang="en-US" dirty="0"/>
              <a:t>Follow these steps to avoid plagiarism:</a:t>
            </a:r>
          </a:p>
          <a:p>
            <a:pPr>
              <a:buFont typeface="Wingdings" charset="2"/>
              <a:buChar char="ü"/>
              <a:defRPr/>
            </a:pPr>
            <a:r>
              <a:rPr lang="en-US" dirty="0"/>
              <a:t>Plan</a:t>
            </a:r>
          </a:p>
          <a:p>
            <a:pPr>
              <a:buFont typeface="Wingdings" charset="2"/>
              <a:buChar char="ü"/>
              <a:defRPr/>
            </a:pPr>
            <a:r>
              <a:rPr lang="en-US" dirty="0"/>
              <a:t>Prepare</a:t>
            </a:r>
          </a:p>
          <a:p>
            <a:pPr>
              <a:buFont typeface="Wingdings" charset="2"/>
              <a:buChar char="ü"/>
              <a:defRPr/>
            </a:pPr>
            <a:r>
              <a:rPr lang="en-US" dirty="0"/>
              <a:t>Paraphrase</a:t>
            </a:r>
          </a:p>
          <a:p>
            <a:pPr>
              <a:buFont typeface="Wingdings" charset="2"/>
              <a:buChar char="ü"/>
              <a:defRPr/>
            </a:pPr>
            <a:r>
              <a:rPr lang="en-US" dirty="0"/>
              <a:t>Reference using </a:t>
            </a:r>
            <a:r>
              <a:rPr lang="en-US" b="1" dirty="0">
                <a:solidFill>
                  <a:srgbClr val="0070C0"/>
                </a:solidFill>
              </a:rPr>
              <a:t>Cite Them Right Online</a:t>
            </a:r>
          </a:p>
        </p:txBody>
      </p:sp>
    </p:spTree>
    <p:custDataLst>
      <p:tags r:id="rId1"/>
    </p:custDataLst>
    <p:extLst>
      <p:ext uri="{BB962C8B-B14F-4D97-AF65-F5344CB8AC3E}">
        <p14:creationId xmlns:p14="http://schemas.microsoft.com/office/powerpoint/2010/main" val="26178603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2"/>
          <p:cNvSpPr>
            <a:spLocks noGrp="1"/>
          </p:cNvSpPr>
          <p:nvPr>
            <p:ph type="title"/>
          </p:nvPr>
        </p:nvSpPr>
        <p:spPr>
          <a:xfrm>
            <a:off x="35496" y="383382"/>
            <a:ext cx="7011888" cy="1066800"/>
          </a:xfrm>
          <a:ln>
            <a:noFill/>
            <a:miter lim="800000"/>
            <a:headEnd/>
            <a:tailEnd/>
          </a:ln>
        </p:spPr>
        <p:txBody>
          <a:bodyPr/>
          <a:lstStyle/>
          <a:p>
            <a:r>
              <a:rPr lang="en-GB" altLang="en-US" sz="3600" dirty="0">
                <a:ea typeface="ＭＳ Ｐゴシック" panose="020B0600070205080204" pitchFamily="34" charset="-128"/>
              </a:rPr>
              <a:t>How should you reference?</a:t>
            </a:r>
          </a:p>
        </p:txBody>
      </p:sp>
      <p:pic>
        <p:nvPicPr>
          <p:cNvPr id="59395" name="Picture 3" descr="C:\Users\F.Umar\Desktop\mdx-dubai-new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6188" y="274638"/>
            <a:ext cx="1368425" cy="993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9397" name="Picture 2" descr="image001"/>
          <p:cNvPicPr>
            <a:picLocks noChangeAspect="1" noChangeArrowheads="1"/>
          </p:cNvPicPr>
          <p:nvPr/>
        </p:nvPicPr>
        <p:blipFill>
          <a:blip r:embed="rId3">
            <a:extLst>
              <a:ext uri="{28A0092B-C50C-407E-A947-70E740481C1C}">
                <a14:useLocalDpi xmlns:a14="http://schemas.microsoft.com/office/drawing/2010/main" val="0"/>
              </a:ext>
            </a:extLst>
          </a:blip>
          <a:srcRect t="19377" r="777"/>
          <a:stretch>
            <a:fillRect/>
          </a:stretch>
        </p:blipFill>
        <p:spPr bwMode="auto">
          <a:xfrm>
            <a:off x="323528" y="1556792"/>
            <a:ext cx="8582840" cy="4824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8004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184964" y="188640"/>
            <a:ext cx="5173288" cy="487362"/>
          </a:xfrm>
          <a:ln>
            <a:noFill/>
            <a:miter lim="800000"/>
            <a:headEnd/>
            <a:tailEnd/>
          </a:ln>
        </p:spPr>
        <p:txBody>
          <a:bodyPr/>
          <a:lstStyle/>
          <a:p>
            <a:pPr eaLnBrk="1" hangingPunct="1"/>
            <a:r>
              <a:rPr lang="en-US" altLang="en-US" sz="3600" dirty="0">
                <a:ea typeface="ＭＳ Ｐゴシック" panose="020B0600070205080204" pitchFamily="34" charset="-128"/>
              </a:rPr>
              <a:t>In text citation – direct quotation</a:t>
            </a:r>
          </a:p>
        </p:txBody>
      </p:sp>
      <p:sp>
        <p:nvSpPr>
          <p:cNvPr id="61443" name="Content Placeholder 2"/>
          <p:cNvSpPr>
            <a:spLocks noGrp="1"/>
          </p:cNvSpPr>
          <p:nvPr>
            <p:ph idx="1"/>
          </p:nvPr>
        </p:nvSpPr>
        <p:spPr>
          <a:ln>
            <a:noFill/>
            <a:miter lim="800000"/>
            <a:headEnd/>
            <a:tailEnd/>
          </a:ln>
        </p:spPr>
        <p:txBody>
          <a:bodyPr/>
          <a:lstStyle/>
          <a:p>
            <a:pPr eaLnBrk="1" hangingPunct="1"/>
            <a:r>
              <a:rPr lang="en-US" altLang="en-US" sz="2800" dirty="0">
                <a:ea typeface="ＭＳ Ｐゴシック" panose="020B0600070205080204" pitchFamily="34" charset="-128"/>
              </a:rPr>
              <a:t>Include author’s surname, year, and page number (if available)</a:t>
            </a:r>
          </a:p>
          <a:p>
            <a:pPr eaLnBrk="1" hangingPunct="1"/>
            <a:r>
              <a:rPr lang="en-US" altLang="en-US" sz="2800" dirty="0">
                <a:ea typeface="ＭＳ Ｐゴシック" panose="020B0600070205080204" pitchFamily="34" charset="-128"/>
              </a:rPr>
              <a:t>Put words taken from original in quotation marks ‘</a:t>
            </a:r>
            <a:r>
              <a:rPr lang="en-US" altLang="ja-JP" sz="2800" dirty="0">
                <a:ea typeface="ＭＳ Ｐゴシック" panose="020B0600070205080204" pitchFamily="34" charset="-128"/>
              </a:rPr>
              <a:t>…’</a:t>
            </a:r>
          </a:p>
          <a:p>
            <a:pPr eaLnBrk="1" hangingPunct="1">
              <a:buFont typeface="Arial" panose="020B0604020202020204" pitchFamily="34" charset="0"/>
              <a:buNone/>
            </a:pPr>
            <a:r>
              <a:rPr lang="en-US" altLang="en-US" sz="2800" dirty="0">
                <a:ea typeface="ＭＳ Ｐゴシック" panose="020B0600070205080204" pitchFamily="34" charset="-128"/>
              </a:rPr>
              <a:t>Example:</a:t>
            </a:r>
          </a:p>
          <a:p>
            <a:pPr eaLnBrk="1" hangingPunct="1">
              <a:buFont typeface="Arial" panose="020B0604020202020204" pitchFamily="34" charset="0"/>
              <a:buNone/>
            </a:pPr>
            <a:r>
              <a:rPr lang="en-US" altLang="ja-JP" sz="2800" dirty="0">
                <a:ea typeface="ＭＳ Ｐゴシック" panose="020B0600070205080204" pitchFamily="34" charset="-128"/>
              </a:rPr>
              <a:t>   </a:t>
            </a:r>
            <a:r>
              <a:rPr lang="ja-JP" altLang="en-US" sz="2800" b="1" dirty="0">
                <a:solidFill>
                  <a:schemeClr val="accent1">
                    <a:lumMod val="50000"/>
                  </a:schemeClr>
                </a:solidFill>
                <a:ea typeface="ＭＳ Ｐゴシック" panose="020B0600070205080204" pitchFamily="34" charset="-128"/>
              </a:rPr>
              <a:t>‘</a:t>
            </a:r>
            <a:r>
              <a:rPr lang="en-US" altLang="ja-JP" sz="2800" b="1" dirty="0">
                <a:solidFill>
                  <a:schemeClr val="accent1">
                    <a:lumMod val="50000"/>
                  </a:schemeClr>
                </a:solidFill>
                <a:ea typeface="ＭＳ Ｐゴシック" panose="020B0600070205080204" pitchFamily="34" charset="-128"/>
              </a:rPr>
              <a:t>In the tsunami-hit village of </a:t>
            </a:r>
            <a:r>
              <a:rPr lang="en-US" altLang="ja-JP" sz="2800" b="1" dirty="0" err="1">
                <a:solidFill>
                  <a:schemeClr val="accent1">
                    <a:lumMod val="50000"/>
                  </a:schemeClr>
                </a:solidFill>
                <a:ea typeface="ＭＳ Ｐゴシック" panose="020B0600070205080204" pitchFamily="34" charset="-128"/>
              </a:rPr>
              <a:t>Kalikuppam</a:t>
            </a:r>
            <a:r>
              <a:rPr lang="en-US" altLang="ja-JP" sz="2800" b="1" dirty="0">
                <a:solidFill>
                  <a:schemeClr val="accent1">
                    <a:lumMod val="50000"/>
                  </a:schemeClr>
                </a:solidFill>
                <a:ea typeface="ＭＳ Ｐゴシック" panose="020B0600070205080204" pitchFamily="34" charset="-128"/>
              </a:rPr>
              <a:t> in southern India, children with access to a hole-in-the-wall computer taught themselves basic biotechnology, reaching a test score of 30% in just two months.</a:t>
            </a:r>
            <a:r>
              <a:rPr lang="ja-JP" altLang="en-US" sz="2800" b="1" dirty="0">
                <a:solidFill>
                  <a:schemeClr val="accent1">
                    <a:lumMod val="50000"/>
                  </a:schemeClr>
                </a:solidFill>
                <a:ea typeface="ＭＳ Ｐゴシック" panose="020B0600070205080204" pitchFamily="34" charset="-128"/>
              </a:rPr>
              <a:t>’</a:t>
            </a:r>
            <a:r>
              <a:rPr lang="en-US" altLang="ja-JP" sz="2800" b="1" dirty="0">
                <a:solidFill>
                  <a:schemeClr val="accent1">
                    <a:lumMod val="50000"/>
                  </a:schemeClr>
                </a:solidFill>
                <a:ea typeface="ＭＳ Ｐゴシック" panose="020B0600070205080204" pitchFamily="34" charset="-128"/>
              </a:rPr>
              <a:t> (</a:t>
            </a:r>
            <a:r>
              <a:rPr lang="en-US" altLang="ja-JP" sz="2800" b="1" dirty="0" err="1">
                <a:solidFill>
                  <a:schemeClr val="accent1">
                    <a:lumMod val="50000"/>
                  </a:schemeClr>
                </a:solidFill>
                <a:ea typeface="ＭＳ Ｐゴシック" panose="020B0600070205080204" pitchFamily="34" charset="-128"/>
              </a:rPr>
              <a:t>Mitra</a:t>
            </a:r>
            <a:r>
              <a:rPr lang="en-US" altLang="ja-JP" sz="2800" b="1" dirty="0">
                <a:solidFill>
                  <a:schemeClr val="accent1">
                    <a:lumMod val="50000"/>
                  </a:schemeClr>
                </a:solidFill>
                <a:ea typeface="ＭＳ Ｐゴシック" panose="020B0600070205080204" pitchFamily="34" charset="-128"/>
              </a:rPr>
              <a:t>, 2015).</a:t>
            </a:r>
          </a:p>
          <a:p>
            <a:pPr eaLnBrk="1" hangingPunct="1">
              <a:buFont typeface="Arial" panose="020B0604020202020204" pitchFamily="34" charset="0"/>
              <a:buNone/>
            </a:pPr>
            <a:endParaRPr lang="en-US" altLang="en-US" sz="2400" dirty="0">
              <a:ea typeface="ＭＳ Ｐゴシック" panose="020B0600070205080204" pitchFamily="34" charset="-128"/>
            </a:endParaRPr>
          </a:p>
        </p:txBody>
      </p:sp>
    </p:spTree>
    <p:extLst>
      <p:ext uri="{BB962C8B-B14F-4D97-AF65-F5344CB8AC3E}">
        <p14:creationId xmlns:p14="http://schemas.microsoft.com/office/powerpoint/2010/main" val="422859757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190800" y="116632"/>
            <a:ext cx="5173288" cy="487362"/>
          </a:xfrm>
          <a:ln>
            <a:noFill/>
            <a:miter lim="800000"/>
            <a:headEnd/>
            <a:tailEnd/>
          </a:ln>
        </p:spPr>
        <p:txBody>
          <a:bodyPr/>
          <a:lstStyle/>
          <a:p>
            <a:pPr eaLnBrk="1" hangingPunct="1"/>
            <a:r>
              <a:rPr lang="en-US" altLang="en-US" sz="3600" dirty="0">
                <a:ea typeface="ＭＳ Ｐゴシック" panose="020B0600070205080204" pitchFamily="34" charset="-128"/>
              </a:rPr>
              <a:t>In text citation – indirect quotation</a:t>
            </a:r>
            <a:br>
              <a:rPr lang="en-US" altLang="en-US" sz="3600" dirty="0">
                <a:ea typeface="ＭＳ Ｐゴシック" panose="020B0600070205080204" pitchFamily="34" charset="-128"/>
              </a:rPr>
            </a:br>
            <a:br>
              <a:rPr lang="en-US" altLang="en-US" sz="3600" dirty="0">
                <a:ea typeface="ＭＳ Ｐゴシック" panose="020B0600070205080204" pitchFamily="34" charset="-128"/>
              </a:rPr>
            </a:br>
            <a:endParaRPr lang="en-US" altLang="en-US" sz="3600" dirty="0">
              <a:ea typeface="ＭＳ Ｐゴシック" panose="020B0600070205080204" pitchFamily="34" charset="-128"/>
            </a:endParaRPr>
          </a:p>
        </p:txBody>
      </p:sp>
      <p:sp>
        <p:nvSpPr>
          <p:cNvPr id="62467" name="Content Placeholder 2"/>
          <p:cNvSpPr>
            <a:spLocks noGrp="1"/>
          </p:cNvSpPr>
          <p:nvPr>
            <p:ph idx="1"/>
          </p:nvPr>
        </p:nvSpPr>
        <p:spPr>
          <a:ln>
            <a:noFill/>
            <a:miter lim="800000"/>
            <a:headEnd/>
            <a:tailEnd/>
          </a:ln>
        </p:spPr>
        <p:txBody>
          <a:bodyPr/>
          <a:lstStyle/>
          <a:p>
            <a:pPr eaLnBrk="1" hangingPunct="1"/>
            <a:r>
              <a:rPr lang="en-US" altLang="en-US" sz="2800" dirty="0">
                <a:ea typeface="ＭＳ Ｐゴシック" panose="020B0600070205080204" pitchFamily="34" charset="-128"/>
              </a:rPr>
              <a:t>Include author, date, page number (if applicable)</a:t>
            </a:r>
          </a:p>
          <a:p>
            <a:pPr eaLnBrk="1" hangingPunct="1"/>
            <a:r>
              <a:rPr lang="en-US" altLang="en-US" sz="2800" dirty="0">
                <a:ea typeface="ＭＳ Ｐゴシック" panose="020B0600070205080204" pitchFamily="34" charset="-128"/>
              </a:rPr>
              <a:t>Paraphrase the original words</a:t>
            </a:r>
          </a:p>
          <a:p>
            <a:pPr eaLnBrk="1" hangingPunct="1"/>
            <a:endParaRPr lang="en-US" altLang="en-US" sz="800" dirty="0">
              <a:ea typeface="ＭＳ Ｐゴシック" panose="020B0600070205080204" pitchFamily="34" charset="-128"/>
            </a:endParaRPr>
          </a:p>
          <a:p>
            <a:pPr eaLnBrk="1" hangingPunct="1">
              <a:buFont typeface="Arial" panose="020B0604020202020204" pitchFamily="34" charset="0"/>
              <a:buNone/>
            </a:pPr>
            <a:r>
              <a:rPr lang="en-US" altLang="en-US" sz="2800" dirty="0">
                <a:ea typeface="ＭＳ Ｐゴシック" panose="020B0600070205080204" pitchFamily="34" charset="-128"/>
              </a:rPr>
              <a:t>Example:</a:t>
            </a:r>
          </a:p>
          <a:p>
            <a:pPr eaLnBrk="1" hangingPunct="1">
              <a:buFont typeface="Arial" panose="020B0604020202020204" pitchFamily="34" charset="0"/>
              <a:buNone/>
            </a:pPr>
            <a:endParaRPr lang="en-US" altLang="en-US" sz="1200" dirty="0">
              <a:ea typeface="ＭＳ Ｐゴシック" panose="020B0600070205080204" pitchFamily="34" charset="-128"/>
            </a:endParaRPr>
          </a:p>
          <a:p>
            <a:pPr eaLnBrk="1" hangingPunct="1">
              <a:buFont typeface="Arial" panose="020B0604020202020204" pitchFamily="34" charset="0"/>
              <a:buNone/>
            </a:pPr>
            <a:r>
              <a:rPr lang="en-GB" altLang="en-US" sz="2800" b="1" dirty="0">
                <a:ea typeface="ＭＳ Ｐゴシック" panose="020B0600070205080204" pitchFamily="34" charset="-128"/>
              </a:rPr>
              <a:t>   </a:t>
            </a:r>
            <a:r>
              <a:rPr lang="en-GB" altLang="en-US" sz="2800" b="1" dirty="0" err="1">
                <a:solidFill>
                  <a:schemeClr val="accent1">
                    <a:lumMod val="50000"/>
                  </a:schemeClr>
                </a:solidFill>
                <a:ea typeface="ＭＳ Ｐゴシック" panose="020B0600070205080204" pitchFamily="34" charset="-128"/>
              </a:rPr>
              <a:t>Mitra</a:t>
            </a:r>
            <a:r>
              <a:rPr lang="en-GB" altLang="en-US" sz="2800" b="1" dirty="0">
                <a:solidFill>
                  <a:schemeClr val="accent1">
                    <a:lumMod val="50000"/>
                  </a:schemeClr>
                </a:solidFill>
                <a:ea typeface="ＭＳ Ｐゴシック" panose="020B0600070205080204" pitchFamily="34" charset="-128"/>
              </a:rPr>
              <a:t> (2015,) suggests that the introduction of hole-in-the wall computers has resulted in huge educational improvements in a matter of months in some rural areas of India.</a:t>
            </a:r>
            <a:endParaRPr lang="en-US" altLang="en-US" sz="2800" dirty="0">
              <a:solidFill>
                <a:schemeClr val="accent1">
                  <a:lumMod val="50000"/>
                </a:schemeClr>
              </a:solidFill>
              <a:ea typeface="ＭＳ Ｐゴシック" panose="020B0600070205080204" pitchFamily="34" charset="-128"/>
            </a:endParaRPr>
          </a:p>
        </p:txBody>
      </p:sp>
      <p:pic>
        <p:nvPicPr>
          <p:cNvPr id="62468" name="Picture 4" descr="C:\Users\F.Umar\Desktop\mdx-dubai-new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6188" y="274638"/>
            <a:ext cx="1368425" cy="993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350511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457200" y="152400"/>
            <a:ext cx="4953000" cy="1066800"/>
          </a:xfrm>
          <a:ln>
            <a:noFill/>
            <a:miter lim="800000"/>
            <a:headEnd/>
            <a:tailEnd/>
          </a:ln>
        </p:spPr>
        <p:txBody>
          <a:bodyPr/>
          <a:lstStyle/>
          <a:p>
            <a:r>
              <a:rPr lang="en-US" altLang="en-US" sz="3600" dirty="0">
                <a:ea typeface="ＭＳ Ｐゴシック" panose="020B0600070205080204" pitchFamily="34" charset="-128"/>
              </a:rPr>
              <a:t>Sample Reference List</a:t>
            </a:r>
          </a:p>
        </p:txBody>
      </p:sp>
      <p:pic>
        <p:nvPicPr>
          <p:cNvPr id="5" name="Content Placeholder 2" descr="Screen Shot 2016-11-19 at 9.45.53 PM.png"/>
          <p:cNvPicPr>
            <a:picLocks noChangeAspect="1"/>
          </p:cNvPicPr>
          <p:nvPr/>
        </p:nvPicPr>
        <p:blipFill>
          <a:blip r:embed="rId2"/>
          <a:srcRect l="-920" r="2367"/>
          <a:stretch>
            <a:fillRect/>
          </a:stretch>
        </p:blipFill>
        <p:spPr bwMode="auto">
          <a:xfrm>
            <a:off x="1219106" y="1455738"/>
            <a:ext cx="6408738" cy="5180012"/>
          </a:xfrm>
          <a:prstGeom prst="rect">
            <a:avLst/>
          </a:prstGeom>
          <a:solidFill>
            <a:srgbClr val="F2DCDB"/>
          </a:solidFill>
          <a:ln w="28575" cap="sq">
            <a:solidFill>
              <a:srgbClr val="000000"/>
            </a:solidFill>
            <a:miter lim="800000"/>
            <a:headEnd/>
            <a:tailEnd/>
          </a:ln>
          <a:effectLst>
            <a:outerShdw blurRad="57150" dist="50800" dir="2700000" algn="tl" rotWithShape="0">
              <a:srgbClr val="000000">
                <a:alpha val="39999"/>
              </a:srgbClr>
            </a:outerShdw>
          </a:effectLst>
        </p:spPr>
      </p:pic>
      <p:pic>
        <p:nvPicPr>
          <p:cNvPr id="63493" name="Picture 6" descr="C:\Users\F.Umar\Desktop\mdx-dubai-new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6188" y="274638"/>
            <a:ext cx="1368425" cy="993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335347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7050" y="347663"/>
            <a:ext cx="3397250" cy="1616075"/>
          </a:xfrm>
          <a:prstGeom prst="rect">
            <a:avLst/>
          </a:prstGeom>
          <a:noFill/>
        </p:spPr>
        <p:txBody>
          <a:bodyPr>
            <a:spAutoFit/>
          </a:bodyPr>
          <a:lstStyle/>
          <a:p>
            <a:pPr algn="ctr">
              <a:defRPr/>
            </a:pPr>
            <a:r>
              <a:rPr lang="en-GB" sz="4950" dirty="0">
                <a:solidFill>
                  <a:srgbClr val="F8F8F3"/>
                </a:solidFill>
                <a:latin typeface="Times New Roman" panose="02020603050405020304" pitchFamily="18" charset="0"/>
                <a:cs typeface="Times New Roman" panose="02020603050405020304" pitchFamily="18" charset="0"/>
              </a:rPr>
              <a:t>Referencing</a:t>
            </a:r>
          </a:p>
          <a:p>
            <a:pPr algn="ctr">
              <a:defRPr/>
            </a:pPr>
            <a:r>
              <a:rPr lang="en-GB" sz="4950" dirty="0">
                <a:solidFill>
                  <a:srgbClr val="F8F8F3"/>
                </a:solidFill>
                <a:latin typeface="Times New Roman" panose="02020603050405020304" pitchFamily="18" charset="0"/>
                <a:cs typeface="Times New Roman" panose="02020603050405020304" pitchFamily="18" charset="0"/>
              </a:rPr>
              <a:t>Tools</a:t>
            </a:r>
            <a:endParaRPr lang="en-US" sz="4950" dirty="0">
              <a:solidFill>
                <a:srgbClr val="F8F8F3"/>
              </a:solidFill>
              <a:latin typeface="Times New Roman" panose="02020603050405020304" pitchFamily="18" charset="0"/>
              <a:cs typeface="Times New Roman" panose="02020603050405020304" pitchFamily="18" charset="0"/>
            </a:endParaRPr>
          </a:p>
        </p:txBody>
      </p:sp>
      <p:pic>
        <p:nvPicPr>
          <p:cNvPr id="4" name="Picture 3" descr="A picture containing drawing&#10;&#10;Description automatically generated"/>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37350" y="1804988"/>
            <a:ext cx="2252663"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 red and white sign&#10;&#10;Description automatically generated"/>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27050" y="3090863"/>
            <a:ext cx="2033588" cy="203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027738" y="4929188"/>
            <a:ext cx="29146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A close up of a sign&#10;&#10;Description automatically generated"/>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755900" y="3098800"/>
            <a:ext cx="3733800" cy="99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a:spLocks noChangeArrowheads="1"/>
          </p:cNvSpPr>
          <p:nvPr/>
        </p:nvSpPr>
        <p:spPr bwMode="auto">
          <a:xfrm>
            <a:off x="755650" y="5300663"/>
            <a:ext cx="2160588"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GB" altLang="en-US" b="1">
                <a:solidFill>
                  <a:srgbClr val="D52B1E"/>
                </a:solidFill>
                <a:latin typeface="Castellar" panose="020A0402060406010301" pitchFamily="18" charset="0"/>
              </a:rPr>
              <a:t>Zotero</a:t>
            </a:r>
          </a:p>
        </p:txBody>
      </p:sp>
      <p:pic>
        <p:nvPicPr>
          <p:cNvPr id="9" name="Picture 2"/>
          <p:cNvPicPr>
            <a:picLocks noChangeAspect="1" noChangeArrowheads="1"/>
          </p:cNvPicPr>
          <p:nvPr/>
        </p:nvPicPr>
        <p:blipFill>
          <a:blip r:embed="rId7">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4067944" y="93993"/>
            <a:ext cx="4502919" cy="12637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4356100" y="1174750"/>
            <a:ext cx="266700" cy="182563"/>
          </a:xfrm>
          <a:prstGeom prst="rect">
            <a:avLst/>
          </a:prstGeom>
          <a:noFill/>
          <a:ln w="28575">
            <a:solidFill>
              <a:srgbClr val="00206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sp>
        <p:nvSpPr>
          <p:cNvPr id="11" name="Rectangle 10"/>
          <p:cNvSpPr/>
          <p:nvPr/>
        </p:nvSpPr>
        <p:spPr>
          <a:xfrm rot="18941739">
            <a:off x="3048000" y="2976563"/>
            <a:ext cx="2808288" cy="966787"/>
          </a:xfrm>
          <a:prstGeom prst="rect">
            <a:avLst/>
          </a:prstGeom>
          <a:solidFill>
            <a:srgbClr val="D52B1E"/>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sz="2400" dirty="0"/>
              <a:t>MANDATORY</a:t>
            </a:r>
            <a:r>
              <a:rPr lang="en-GB" dirty="0"/>
              <a:t>!</a:t>
            </a:r>
          </a:p>
        </p:txBody>
      </p:sp>
      <p:sp>
        <p:nvSpPr>
          <p:cNvPr id="12" name="Rectangle 11"/>
          <p:cNvSpPr/>
          <p:nvPr/>
        </p:nvSpPr>
        <p:spPr>
          <a:xfrm>
            <a:off x="2411413" y="2192338"/>
            <a:ext cx="4392612" cy="2593975"/>
          </a:xfrm>
          <a:prstGeom prst="rect">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sp>
        <p:nvSpPr>
          <p:cNvPr id="5" name="TextBox 4"/>
          <p:cNvSpPr txBox="1">
            <a:spLocks noChangeArrowheads="1"/>
          </p:cNvSpPr>
          <p:nvPr/>
        </p:nvSpPr>
        <p:spPr bwMode="auto">
          <a:xfrm rot="-1953562">
            <a:off x="6970713" y="954088"/>
            <a:ext cx="2232025" cy="368300"/>
          </a:xfrm>
          <a:prstGeom prst="rect">
            <a:avLst/>
          </a:prstGeom>
          <a:solidFill>
            <a:schemeClr val="bg2"/>
          </a:solidFill>
          <a:ln w="9525">
            <a:solidFill>
              <a:schemeClr val="tx1"/>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GB" altLang="en-US" sz="1800">
                <a:latin typeface="Arial" panose="020B0604020202020204" pitchFamily="34" charset="0"/>
              </a:rPr>
              <a:t>Google Scholar</a:t>
            </a:r>
          </a:p>
        </p:txBody>
      </p:sp>
      <p:pic>
        <p:nvPicPr>
          <p:cNvPr id="13" name="Picture 12"/>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922588" y="5486400"/>
            <a:ext cx="2482850"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4840288" y="5967413"/>
            <a:ext cx="2206625" cy="3048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t>www.mybib.com</a:t>
            </a:r>
          </a:p>
        </p:txBody>
      </p:sp>
    </p:spTree>
    <p:extLst>
      <p:ext uri="{BB962C8B-B14F-4D97-AF65-F5344CB8AC3E}">
        <p14:creationId xmlns:p14="http://schemas.microsoft.com/office/powerpoint/2010/main" val="33179473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P spid="11" grpId="0" animBg="1"/>
      <p:bldP spid="12" grpId="0" animBg="1"/>
      <p:bldP spid="5"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2425" y="1"/>
            <a:ext cx="7737475" cy="857232"/>
          </a:xfrm>
        </p:spPr>
        <p:txBody>
          <a:bodyPr/>
          <a:lstStyle/>
          <a:p>
            <a:pPr>
              <a:defRPr/>
            </a:pPr>
            <a:r>
              <a:rPr lang="en-GB" sz="4400" dirty="0">
                <a:latin typeface="Calibri" pitchFamily="34" charset="0"/>
                <a:ea typeface="+mn-ea"/>
                <a:cs typeface="+mn-cs"/>
              </a:rPr>
              <a:t>The Brief</a:t>
            </a:r>
            <a:br>
              <a:rPr lang="en-GB" dirty="0">
                <a:solidFill>
                  <a:schemeClr val="tx2"/>
                </a:solidFill>
                <a:latin typeface="+mn-lt"/>
                <a:ea typeface="+mn-ea"/>
                <a:cs typeface="+mn-cs"/>
              </a:rPr>
            </a:br>
            <a:endParaRPr lang="en-GB" dirty="0"/>
          </a:p>
        </p:txBody>
      </p:sp>
      <p:sp>
        <p:nvSpPr>
          <p:cNvPr id="3" name="Content Placeholder 2"/>
          <p:cNvSpPr>
            <a:spLocks noGrp="1"/>
          </p:cNvSpPr>
          <p:nvPr>
            <p:ph idx="1"/>
          </p:nvPr>
        </p:nvSpPr>
        <p:spPr>
          <a:xfrm>
            <a:off x="107504" y="1340768"/>
            <a:ext cx="8742363" cy="4525963"/>
          </a:xfrm>
        </p:spPr>
        <p:txBody>
          <a:bodyPr/>
          <a:lstStyle/>
          <a:p>
            <a:pPr marL="0" indent="0">
              <a:buNone/>
            </a:pPr>
            <a:r>
              <a:rPr lang="en-US" b="1" dirty="0"/>
              <a:t>Question 1: </a:t>
            </a:r>
            <a:endParaRPr lang="en-US" dirty="0"/>
          </a:p>
          <a:p>
            <a:r>
              <a:rPr lang="en-US" b="1" i="1" u="sng" dirty="0">
                <a:solidFill>
                  <a:srgbClr val="C00000"/>
                </a:solidFill>
              </a:rPr>
              <a:t>Outline</a:t>
            </a:r>
            <a:r>
              <a:rPr lang="en-US" b="1" i="1" dirty="0">
                <a:solidFill>
                  <a:srgbClr val="7030A0"/>
                </a:solidFill>
              </a:rPr>
              <a:t> </a:t>
            </a:r>
            <a:r>
              <a:rPr lang="en-US" b="1" i="1" dirty="0">
                <a:solidFill>
                  <a:srgbClr val="00B050"/>
                </a:solidFill>
              </a:rPr>
              <a:t>McDonalds’ </a:t>
            </a:r>
            <a:r>
              <a:rPr lang="en-US" b="1" i="1" dirty="0">
                <a:solidFill>
                  <a:srgbClr val="7030A0"/>
                </a:solidFill>
              </a:rPr>
              <a:t>organisational structure and </a:t>
            </a:r>
            <a:r>
              <a:rPr lang="en-US" b="1" i="1" u="sng" dirty="0">
                <a:solidFill>
                  <a:srgbClr val="C00000"/>
                </a:solidFill>
              </a:rPr>
              <a:t>provide an explanation of why</a:t>
            </a:r>
            <a:r>
              <a:rPr lang="en-US" b="1" i="1" dirty="0">
                <a:solidFill>
                  <a:srgbClr val="7030A0"/>
                </a:solidFill>
              </a:rPr>
              <a:t> the organisation is structured in this way.</a:t>
            </a:r>
            <a:endParaRPr lang="en-US" dirty="0">
              <a:solidFill>
                <a:srgbClr val="7030A0"/>
              </a:solidFill>
            </a:endParaRPr>
          </a:p>
          <a:p>
            <a:pPr marL="0" indent="0">
              <a:buNone/>
            </a:pPr>
            <a:r>
              <a:rPr lang="en-US" b="1" dirty="0"/>
              <a:t> Question 2:  </a:t>
            </a:r>
            <a:endParaRPr lang="en-US" dirty="0"/>
          </a:p>
          <a:p>
            <a:r>
              <a:rPr lang="en-US" b="1" i="1" u="sng" dirty="0">
                <a:solidFill>
                  <a:srgbClr val="C00000"/>
                </a:solidFill>
              </a:rPr>
              <a:t>Outline how </a:t>
            </a:r>
            <a:r>
              <a:rPr lang="en-GB" b="1" i="1" dirty="0">
                <a:solidFill>
                  <a:srgbClr val="00B050"/>
                </a:solidFill>
              </a:rPr>
              <a:t>Toyota Motor Corporation</a:t>
            </a:r>
            <a:r>
              <a:rPr lang="en-US" b="1" i="1" dirty="0">
                <a:solidFill>
                  <a:srgbClr val="00B050"/>
                </a:solidFill>
              </a:rPr>
              <a:t> </a:t>
            </a:r>
            <a:r>
              <a:rPr lang="en-US" b="1" i="1" dirty="0">
                <a:solidFill>
                  <a:srgbClr val="002060"/>
                </a:solidFill>
              </a:rPr>
              <a:t>applies the principles of ‘Scientific Management’ </a:t>
            </a:r>
            <a:r>
              <a:rPr lang="en-US" b="1" i="1" u="sng" dirty="0">
                <a:solidFill>
                  <a:srgbClr val="C00000"/>
                </a:solidFill>
              </a:rPr>
              <a:t>and why.</a:t>
            </a:r>
            <a:endParaRPr lang="en-US" u="sng" dirty="0">
              <a:solidFill>
                <a:srgbClr val="C00000"/>
              </a:solidFill>
            </a:endParaRPr>
          </a:p>
          <a:p>
            <a:endParaRPr lang="en-GB" dirty="0">
              <a:latin typeface="+mj-lt"/>
            </a:endParaRPr>
          </a:p>
        </p:txBody>
      </p:sp>
    </p:spTree>
    <p:custDataLst>
      <p:tags r:id="rId1"/>
    </p:custDataLst>
    <p:extLst>
      <p:ext uri="{BB962C8B-B14F-4D97-AF65-F5344CB8AC3E}">
        <p14:creationId xmlns:p14="http://schemas.microsoft.com/office/powerpoint/2010/main" val="3389269985"/>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241300" y="368300"/>
            <a:ext cx="6311900" cy="744538"/>
          </a:xfrm>
        </p:spPr>
        <p:txBody>
          <a:bodyPr/>
          <a:lstStyle/>
          <a:p>
            <a:r>
              <a:rPr lang="en-GB" altLang="en-US" sz="2100">
                <a:ea typeface="ＭＳ Ｐゴシック" panose="020B0600070205080204" pitchFamily="34" charset="-128"/>
              </a:rPr>
              <a:t>Dubai Teaching and Learning Support Page on Unihub</a:t>
            </a:r>
          </a:p>
        </p:txBody>
      </p:sp>
      <p:pic>
        <p:nvPicPr>
          <p:cNvPr id="6" name="Content Placeholder 5"/>
          <p:cNvPicPr>
            <a:picLocks noGrp="1" noChangeAspect="1"/>
          </p:cNvPicPr>
          <p:nvPr>
            <p:ph idx="1"/>
          </p:nvPr>
        </p:nvPicPr>
        <p:blipFill>
          <a:blip r:embed="rId2"/>
          <a:stretch>
            <a:fillRect/>
          </a:stretch>
        </p:blipFill>
        <p:spPr>
          <a:xfrm>
            <a:off x="457200" y="1462088"/>
            <a:ext cx="5354638" cy="2638425"/>
          </a:xfrm>
          <a:ln w="38100" cap="sq">
            <a:solidFill>
              <a:srgbClr val="000000"/>
            </a:solidFill>
            <a:miter lim="800000"/>
          </a:ln>
          <a:effectLst>
            <a:outerShdw blurRad="50800" dist="38100" dir="2700000" algn="tl" rotWithShape="0">
              <a:srgbClr val="000000">
                <a:alpha val="43000"/>
              </a:srgbClr>
            </a:outerShdw>
          </a:effectLst>
        </p:spPr>
      </p:pic>
      <p:pic>
        <p:nvPicPr>
          <p:cNvPr id="7" name="Picture 6"/>
          <p:cNvPicPr>
            <a:picLocks noChangeAspect="1"/>
          </p:cNvPicPr>
          <p:nvPr/>
        </p:nvPicPr>
        <p:blipFill>
          <a:blip r:embed="rId3"/>
          <a:stretch>
            <a:fillRect/>
          </a:stretch>
        </p:blipFill>
        <p:spPr>
          <a:xfrm>
            <a:off x="4021138" y="4060825"/>
            <a:ext cx="4665662" cy="22955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Left Arrow 7"/>
          <p:cNvSpPr/>
          <p:nvPr/>
        </p:nvSpPr>
        <p:spPr>
          <a:xfrm rot="20385904">
            <a:off x="3333750" y="2168525"/>
            <a:ext cx="1620838" cy="539750"/>
          </a:xfrm>
          <a:prstGeom prst="lef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lIns="68580" tIns="34290" rIns="68580" bIns="34290" anchor="ctr"/>
          <a:lstStyle/>
          <a:p>
            <a:pPr algn="ctr">
              <a:defRPr/>
            </a:pPr>
            <a:r>
              <a:rPr lang="en-GB" dirty="0"/>
              <a:t>CAS drop-ins</a:t>
            </a:r>
          </a:p>
        </p:txBody>
      </p:sp>
      <p:sp>
        <p:nvSpPr>
          <p:cNvPr id="10" name="Right Arrow 9"/>
          <p:cNvSpPr/>
          <p:nvPr/>
        </p:nvSpPr>
        <p:spPr>
          <a:xfrm>
            <a:off x="2009775" y="4891088"/>
            <a:ext cx="2105025" cy="595312"/>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lIns="68580" tIns="34290" rIns="68580" bIns="34290" anchor="ctr"/>
          <a:lstStyle/>
          <a:p>
            <a:pPr algn="ctr">
              <a:defRPr/>
            </a:pPr>
            <a:r>
              <a:rPr lang="en-GB" dirty="0"/>
              <a:t>CAS Videos</a:t>
            </a:r>
          </a:p>
        </p:txBody>
      </p:sp>
      <p:sp>
        <p:nvSpPr>
          <p:cNvPr id="50184" name="Rectangle 10"/>
          <p:cNvSpPr>
            <a:spLocks noChangeArrowheads="1"/>
          </p:cNvSpPr>
          <p:nvPr/>
        </p:nvSpPr>
        <p:spPr bwMode="auto">
          <a:xfrm>
            <a:off x="6330950" y="1905000"/>
            <a:ext cx="1836738" cy="1200150"/>
          </a:xfrm>
          <a:prstGeom prst="rect">
            <a:avLst/>
          </a:prstGeom>
          <a:solidFill>
            <a:schemeClr val="bg2"/>
          </a:solidFill>
          <a:ln w="9525">
            <a:solidFill>
              <a:schemeClr val="tx1"/>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GB" altLang="en-US" sz="1800">
                <a:latin typeface="Arial" panose="020B0604020202020204" pitchFamily="34" charset="0"/>
              </a:rPr>
              <a:t>https://mdx.mrooms.net/course/view.php?id=24990</a:t>
            </a:r>
          </a:p>
        </p:txBody>
      </p:sp>
    </p:spTree>
    <p:extLst>
      <p:ext uri="{BB962C8B-B14F-4D97-AF65-F5344CB8AC3E}">
        <p14:creationId xmlns:p14="http://schemas.microsoft.com/office/powerpoint/2010/main" val="279269640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GB" altLang="en-US"/>
              <a:t>Need more help?</a:t>
            </a:r>
            <a:endParaRPr lang="en-US" altLang="en-US"/>
          </a:p>
        </p:txBody>
      </p:sp>
      <p:pic>
        <p:nvPicPr>
          <p:cNvPr id="7" name="Picture 6"/>
          <p:cNvPicPr>
            <a:picLocks noChangeAspect="1"/>
          </p:cNvPicPr>
          <p:nvPr/>
        </p:nvPicPr>
        <p:blipFill>
          <a:blip r:embed="rId2"/>
          <a:stretch>
            <a:fillRect/>
          </a:stretch>
        </p:blipFill>
        <p:spPr>
          <a:xfrm>
            <a:off x="1066800" y="1630363"/>
            <a:ext cx="3505200" cy="45259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p:cNvPicPr>
            <a:picLocks noChangeAspect="1"/>
          </p:cNvPicPr>
          <p:nvPr/>
        </p:nvPicPr>
        <p:blipFill>
          <a:blip r:embed="rId3"/>
          <a:stretch>
            <a:fillRect/>
          </a:stretch>
        </p:blipFill>
        <p:spPr>
          <a:xfrm>
            <a:off x="4953000" y="1630363"/>
            <a:ext cx="3352800" cy="4495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TextBox 1"/>
          <p:cNvSpPr txBox="1"/>
          <p:nvPr/>
        </p:nvSpPr>
        <p:spPr>
          <a:xfrm>
            <a:off x="5109835" y="3501008"/>
            <a:ext cx="1944216" cy="1107996"/>
          </a:xfrm>
          <a:prstGeom prst="rect">
            <a:avLst/>
          </a:prstGeom>
          <a:solidFill>
            <a:schemeClr val="bg1"/>
          </a:solidFill>
        </p:spPr>
        <p:txBody>
          <a:bodyPr wrap="square" rtlCol="0">
            <a:spAutoFit/>
          </a:bodyPr>
          <a:lstStyle/>
          <a:p>
            <a:r>
              <a:rPr lang="en-US" sz="1100" dirty="0"/>
              <a:t>Sunday   	10-12pm</a:t>
            </a:r>
          </a:p>
          <a:p>
            <a:r>
              <a:rPr lang="en-US" sz="1100" dirty="0"/>
              <a:t>Monday  	2.30-4.30pm</a:t>
            </a:r>
          </a:p>
          <a:p>
            <a:r>
              <a:rPr lang="en-US" sz="1100" dirty="0"/>
              <a:t>Tuesday 	2-4pm</a:t>
            </a:r>
          </a:p>
          <a:p>
            <a:r>
              <a:rPr lang="en-US" sz="1100" dirty="0"/>
              <a:t>Wednesday 	4.30-6.30pm</a:t>
            </a:r>
          </a:p>
          <a:p>
            <a:r>
              <a:rPr lang="en-US" sz="1100" dirty="0"/>
              <a:t>Thursday 	12-2pm</a:t>
            </a:r>
          </a:p>
          <a:p>
            <a:endParaRPr lang="en-US" sz="1100" dirty="0"/>
          </a:p>
        </p:txBody>
      </p:sp>
    </p:spTree>
    <p:extLst>
      <p:ext uri="{BB962C8B-B14F-4D97-AF65-F5344CB8AC3E}">
        <p14:creationId xmlns:p14="http://schemas.microsoft.com/office/powerpoint/2010/main" val="115953933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528" y="1"/>
            <a:ext cx="9477136"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165277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lstStyle/>
          <a:p>
            <a:endParaRPr lang="en-US" altLang="en-US">
              <a:ea typeface="ＭＳ Ｐゴシック" panose="020B0600070205080204" pitchFamily="34" charset="-128"/>
            </a:endParaRPr>
          </a:p>
        </p:txBody>
      </p:sp>
      <p:pic>
        <p:nvPicPr>
          <p:cNvPr id="68611" name="Content Placeholder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143000" y="1600200"/>
            <a:ext cx="6858000" cy="4525963"/>
          </a:xfrm>
        </p:spPr>
      </p:pic>
    </p:spTree>
    <p:custDataLst>
      <p:tags r:id="rId1"/>
    </p:custDataLst>
    <p:extLst>
      <p:ext uri="{BB962C8B-B14F-4D97-AF65-F5344CB8AC3E}">
        <p14:creationId xmlns:p14="http://schemas.microsoft.com/office/powerpoint/2010/main" val="15721726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2425" y="260648"/>
            <a:ext cx="7737475" cy="857232"/>
          </a:xfrm>
        </p:spPr>
        <p:txBody>
          <a:bodyPr/>
          <a:lstStyle/>
          <a:p>
            <a:pPr>
              <a:defRPr/>
            </a:pPr>
            <a:r>
              <a:rPr lang="en-GB" sz="4400" dirty="0">
                <a:latin typeface="Calibri" pitchFamily="34" charset="0"/>
                <a:ea typeface="+mn-ea"/>
                <a:cs typeface="+mn-cs"/>
              </a:rPr>
              <a:t>The Brief</a:t>
            </a:r>
            <a:br>
              <a:rPr lang="en-GB" dirty="0">
                <a:solidFill>
                  <a:schemeClr val="tx2"/>
                </a:solidFill>
                <a:latin typeface="+mn-lt"/>
                <a:ea typeface="+mn-ea"/>
                <a:cs typeface="+mn-cs"/>
              </a:rPr>
            </a:br>
            <a:endParaRPr lang="en-GB" dirty="0"/>
          </a:p>
        </p:txBody>
      </p:sp>
      <p:sp>
        <p:nvSpPr>
          <p:cNvPr id="3" name="Content Placeholder 2"/>
          <p:cNvSpPr>
            <a:spLocks noGrp="1"/>
          </p:cNvSpPr>
          <p:nvPr>
            <p:ph idx="1"/>
          </p:nvPr>
        </p:nvSpPr>
        <p:spPr>
          <a:xfrm>
            <a:off x="190500" y="1600200"/>
            <a:ext cx="8742363" cy="5069160"/>
          </a:xfrm>
        </p:spPr>
        <p:txBody>
          <a:bodyPr/>
          <a:lstStyle/>
          <a:p>
            <a:pPr marL="0" indent="0">
              <a:buNone/>
            </a:pPr>
            <a:r>
              <a:rPr lang="en-GB" b="1" dirty="0">
                <a:latin typeface="+mj-lt"/>
              </a:rPr>
              <a:t>TASK </a:t>
            </a:r>
            <a:endParaRPr lang="en-GB" dirty="0">
              <a:latin typeface="+mj-lt"/>
            </a:endParaRPr>
          </a:p>
          <a:p>
            <a:r>
              <a:rPr lang="en-GB" i="1" dirty="0">
                <a:latin typeface="+mj-lt"/>
              </a:rPr>
              <a:t>-This is an assignment in which you apply </a:t>
            </a:r>
            <a:r>
              <a:rPr lang="en-GB" b="1" i="1" dirty="0">
                <a:solidFill>
                  <a:srgbClr val="FF0000"/>
                </a:solidFill>
                <a:latin typeface="+mj-lt"/>
              </a:rPr>
              <a:t>business and management theories </a:t>
            </a:r>
            <a:r>
              <a:rPr lang="en-GB" i="1" dirty="0">
                <a:latin typeface="+mj-lt"/>
              </a:rPr>
              <a:t>to a </a:t>
            </a:r>
            <a:r>
              <a:rPr lang="en-GB" b="1" i="1" dirty="0">
                <a:solidFill>
                  <a:srgbClr val="FF0000"/>
                </a:solidFill>
                <a:latin typeface="+mj-lt"/>
              </a:rPr>
              <a:t>particular organisation </a:t>
            </a:r>
            <a:endParaRPr lang="en-GB" b="1" dirty="0">
              <a:solidFill>
                <a:srgbClr val="FF0000"/>
              </a:solidFill>
              <a:latin typeface="+mj-lt"/>
            </a:endParaRPr>
          </a:p>
          <a:p>
            <a:r>
              <a:rPr lang="en-GB" i="1" dirty="0">
                <a:latin typeface="+mj-lt"/>
              </a:rPr>
              <a:t>-Review </a:t>
            </a:r>
            <a:r>
              <a:rPr lang="en-GB" b="1" i="1" u="sng" dirty="0">
                <a:latin typeface="+mj-lt"/>
              </a:rPr>
              <a:t>how</a:t>
            </a:r>
            <a:r>
              <a:rPr lang="en-GB" i="1" dirty="0">
                <a:latin typeface="+mj-lt"/>
              </a:rPr>
              <a:t> the management concepts have been </a:t>
            </a:r>
            <a:r>
              <a:rPr lang="en-GB" b="1" i="1" dirty="0">
                <a:solidFill>
                  <a:srgbClr val="FF0000"/>
                </a:solidFill>
                <a:latin typeface="+mj-lt"/>
              </a:rPr>
              <a:t>applied </a:t>
            </a:r>
            <a:r>
              <a:rPr lang="en-GB" i="1" dirty="0">
                <a:latin typeface="+mj-lt"/>
              </a:rPr>
              <a:t>in the particular organisation and </a:t>
            </a:r>
            <a:r>
              <a:rPr lang="en-GB" b="1" i="1" u="sng" dirty="0">
                <a:latin typeface="+mj-lt"/>
              </a:rPr>
              <a:t>why </a:t>
            </a:r>
          </a:p>
          <a:p>
            <a:r>
              <a:rPr lang="en-GB" b="1" i="1" dirty="0"/>
              <a:t>If you fail to answer the question in your report, you will fail the entire report</a:t>
            </a:r>
          </a:p>
          <a:p>
            <a:endParaRPr lang="en-GB" dirty="0">
              <a:latin typeface="+mj-lt"/>
            </a:endParaRPr>
          </a:p>
        </p:txBody>
      </p:sp>
    </p:spTree>
    <p:custDataLst>
      <p:tags r:id="rId1"/>
    </p:custDataLst>
    <p:extLst>
      <p:ext uri="{BB962C8B-B14F-4D97-AF65-F5344CB8AC3E}">
        <p14:creationId xmlns:p14="http://schemas.microsoft.com/office/powerpoint/2010/main" val="2374128562"/>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2425" y="1"/>
            <a:ext cx="7737475" cy="857232"/>
          </a:xfrm>
        </p:spPr>
        <p:txBody>
          <a:bodyPr/>
          <a:lstStyle/>
          <a:p>
            <a:pPr>
              <a:defRPr/>
            </a:pPr>
            <a:r>
              <a:rPr lang="en-GB" sz="4000" dirty="0">
                <a:latin typeface="Calibri" pitchFamily="34" charset="0"/>
                <a:ea typeface="+mn-ea"/>
                <a:cs typeface="+mn-cs"/>
              </a:rPr>
              <a:t>What is a Report?</a:t>
            </a:r>
            <a:br>
              <a:rPr lang="en-GB" sz="4000" dirty="0">
                <a:latin typeface="Calibri" pitchFamily="34" charset="0"/>
                <a:ea typeface="+mn-ea"/>
                <a:cs typeface="+mn-cs"/>
              </a:rPr>
            </a:br>
            <a:r>
              <a:rPr lang="en-GB" sz="4000" dirty="0">
                <a:solidFill>
                  <a:srgbClr val="FF0000"/>
                </a:solidFill>
                <a:latin typeface="Calibri" pitchFamily="34" charset="0"/>
                <a:ea typeface="+mn-ea"/>
                <a:cs typeface="+mn-cs"/>
              </a:rPr>
              <a:t>Purpose</a:t>
            </a:r>
            <a:br>
              <a:rPr lang="en-GB" dirty="0">
                <a:solidFill>
                  <a:schemeClr val="tx2"/>
                </a:solidFill>
                <a:latin typeface="+mn-lt"/>
                <a:ea typeface="+mn-ea"/>
                <a:cs typeface="+mn-cs"/>
              </a:rPr>
            </a:br>
            <a:endParaRPr lang="en-GB" dirty="0"/>
          </a:p>
        </p:txBody>
      </p:sp>
      <p:sp>
        <p:nvSpPr>
          <p:cNvPr id="5123" name="Content Placeholder 2"/>
          <p:cNvSpPr>
            <a:spLocks noGrp="1"/>
          </p:cNvSpPr>
          <p:nvPr>
            <p:ph idx="1"/>
          </p:nvPr>
        </p:nvSpPr>
        <p:spPr>
          <a:xfrm>
            <a:off x="142845" y="1428736"/>
            <a:ext cx="9001156" cy="5429264"/>
          </a:xfrm>
        </p:spPr>
        <p:txBody>
          <a:bodyPr/>
          <a:lstStyle/>
          <a:p>
            <a:pPr lvl="0"/>
            <a:r>
              <a:rPr lang="en-GB" sz="2800" dirty="0">
                <a:latin typeface="Calibri" pitchFamily="34" charset="0"/>
              </a:rPr>
              <a:t>A report is not just a discussion of different ideas or theories </a:t>
            </a:r>
          </a:p>
          <a:p>
            <a:pPr lvl="0"/>
            <a:r>
              <a:rPr lang="en-GB" sz="2800" dirty="0">
                <a:latin typeface="Calibri" pitchFamily="34" charset="0"/>
              </a:rPr>
              <a:t>A report is a formal written document written for a specific audience/s which aims to:</a:t>
            </a:r>
          </a:p>
          <a:p>
            <a:pPr lvl="2"/>
            <a:r>
              <a:rPr lang="en-GB" sz="2800" b="1" u="sng" dirty="0">
                <a:solidFill>
                  <a:srgbClr val="FF0000"/>
                </a:solidFill>
                <a:latin typeface="Calibri" pitchFamily="34" charset="0"/>
              </a:rPr>
              <a:t>inform</a:t>
            </a:r>
            <a:r>
              <a:rPr lang="en-GB" sz="2800" dirty="0">
                <a:latin typeface="Calibri" pitchFamily="34" charset="0"/>
              </a:rPr>
              <a:t> clearly and accurately about something  	that has happened </a:t>
            </a:r>
          </a:p>
          <a:p>
            <a:pPr lvl="2"/>
            <a:r>
              <a:rPr lang="en-GB" sz="2800" b="1" u="sng" dirty="0">
                <a:solidFill>
                  <a:srgbClr val="FF0000"/>
                </a:solidFill>
                <a:latin typeface="Calibri" pitchFamily="34" charset="0"/>
              </a:rPr>
              <a:t>inform</a:t>
            </a:r>
            <a:r>
              <a:rPr lang="en-GB" sz="2800" dirty="0">
                <a:latin typeface="Calibri" pitchFamily="34" charset="0"/>
              </a:rPr>
              <a:t> clearly and accurately about something 	that needs to be solved</a:t>
            </a:r>
          </a:p>
          <a:p>
            <a:pPr lvl="2"/>
            <a:r>
              <a:rPr lang="en-GB" sz="2800" dirty="0">
                <a:latin typeface="Calibri" pitchFamily="34" charset="0"/>
              </a:rPr>
              <a:t>provide clear and accurate </a:t>
            </a:r>
            <a:r>
              <a:rPr lang="en-GB" sz="2800" b="1" u="sng" dirty="0">
                <a:solidFill>
                  <a:srgbClr val="FF0000"/>
                </a:solidFill>
                <a:latin typeface="Calibri" pitchFamily="34" charset="0"/>
              </a:rPr>
              <a:t>information</a:t>
            </a:r>
            <a:r>
              <a:rPr lang="en-GB" sz="2800" dirty="0">
                <a:latin typeface="Calibri" pitchFamily="34" charset="0"/>
              </a:rPr>
              <a:t> which can then be </a:t>
            </a:r>
            <a:r>
              <a:rPr lang="en-GB" sz="2800" b="1" u="sng" dirty="0">
                <a:solidFill>
                  <a:srgbClr val="FF0000"/>
                </a:solidFill>
                <a:latin typeface="Calibri" pitchFamily="34" charset="0"/>
              </a:rPr>
              <a:t>acted on</a:t>
            </a:r>
            <a:r>
              <a:rPr lang="en-GB" sz="2800" b="1" dirty="0">
                <a:solidFill>
                  <a:srgbClr val="FF0000"/>
                </a:solidFill>
                <a:latin typeface="Calibri" pitchFamily="34" charset="0"/>
              </a:rPr>
              <a:t> </a:t>
            </a:r>
            <a:r>
              <a:rPr lang="en-GB" sz="2800" dirty="0">
                <a:latin typeface="Calibri" pitchFamily="34" charset="0"/>
              </a:rPr>
              <a:t>in some way</a:t>
            </a:r>
          </a:p>
          <a:p>
            <a:pPr>
              <a:buFontTx/>
              <a:buNone/>
            </a:pPr>
            <a:endParaRPr lang="en-GB" dirty="0"/>
          </a:p>
        </p:txBody>
      </p:sp>
    </p:spTree>
    <p:custDataLst>
      <p:tags r:id="rId1"/>
    </p:custData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672" y="332656"/>
            <a:ext cx="5173288" cy="778098"/>
          </a:xfrm>
        </p:spPr>
        <p:txBody>
          <a:bodyPr/>
          <a:lstStyle/>
          <a:p>
            <a:r>
              <a:rPr lang="en-GB" sz="4000" dirty="0">
                <a:latin typeface="Calibri" pitchFamily="34" charset="0"/>
              </a:rPr>
              <a:t>The Brief</a:t>
            </a:r>
            <a:endParaRPr lang="en-GB" sz="4000" dirty="0"/>
          </a:p>
        </p:txBody>
      </p:sp>
      <p:sp>
        <p:nvSpPr>
          <p:cNvPr id="3" name="Content Placeholder 2"/>
          <p:cNvSpPr>
            <a:spLocks noGrp="1"/>
          </p:cNvSpPr>
          <p:nvPr>
            <p:ph idx="1"/>
          </p:nvPr>
        </p:nvSpPr>
        <p:spPr>
          <a:xfrm>
            <a:off x="190800" y="1837761"/>
            <a:ext cx="8742363" cy="4525963"/>
          </a:xfrm>
        </p:spPr>
        <p:txBody>
          <a:bodyPr/>
          <a:lstStyle/>
          <a:p>
            <a:r>
              <a:rPr lang="en-GB" dirty="0"/>
              <a:t>Minimum of 10 sources: 5 academic &amp; 5 REPUTABLE non-academic</a:t>
            </a:r>
          </a:p>
          <a:p>
            <a:r>
              <a:rPr lang="en-GB" dirty="0">
                <a:solidFill>
                  <a:srgbClr val="002060"/>
                </a:solidFill>
              </a:rPr>
              <a:t>1500 words (+/- 10%)</a:t>
            </a:r>
          </a:p>
          <a:p>
            <a:r>
              <a:rPr lang="en-GB" dirty="0"/>
              <a:t>References and appendices not included in the word count</a:t>
            </a:r>
          </a:p>
          <a:p>
            <a:r>
              <a:rPr lang="en-GB" dirty="0">
                <a:solidFill>
                  <a:srgbClr val="002060"/>
                </a:solidFill>
              </a:rPr>
              <a:t>Due date: March 25</a:t>
            </a:r>
            <a:r>
              <a:rPr lang="en-GB" baseline="30000" dirty="0">
                <a:solidFill>
                  <a:srgbClr val="002060"/>
                </a:solidFill>
              </a:rPr>
              <a:t>th</a:t>
            </a:r>
            <a:r>
              <a:rPr lang="en-GB" dirty="0">
                <a:solidFill>
                  <a:srgbClr val="002060"/>
                </a:solidFill>
              </a:rPr>
              <a:t> 2022 </a:t>
            </a:r>
          </a:p>
        </p:txBody>
      </p:sp>
      <p:pic>
        <p:nvPicPr>
          <p:cNvPr id="4" name="Picture 3" descr="Pen PNG imag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9632" y="2420888"/>
            <a:ext cx="6858000" cy="6858000"/>
          </a:xfrm>
          <a:prstGeom prst="rect">
            <a:avLst/>
          </a:prstGeom>
        </p:spPr>
      </p:pic>
    </p:spTree>
    <p:extLst>
      <p:ext uri="{BB962C8B-B14F-4D97-AF65-F5344CB8AC3E}">
        <p14:creationId xmlns:p14="http://schemas.microsoft.com/office/powerpoint/2010/main" val="227723272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64&quot;/&gt;&lt;/object&gt;&lt;object type=&quot;3&quot; unique_id=&quot;10005&quot;&gt;&lt;property id=&quot;20148&quot; value=&quot;5&quot;/&gt;&lt;property id=&quot;20300&quot; value=&quot;Slide 2&quot;/&gt;&lt;property id=&quot;20307&quot; value=&quot;265&quot;/&gt;&lt;/object&gt;&lt;object type=&quot;3&quot; unique_id=&quot;10006&quot;&gt;&lt;property id=&quot;20148&quot; value=&quot;5&quot;/&gt;&lt;property id=&quot;20300&quot; value=&quot;Slide 3 - &amp;quot;Postgraduate Course Feedback&amp;quot;&quot;/&gt;&lt;property id=&quot;20307&quot; value=&quot;256&quot;/&gt;&lt;/object&gt;&lt;object type=&quot;3&quot; unique_id=&quot;10007&quot;&gt;&lt;property id=&quot;20148&quot; value=&quot;5&quot;/&gt;&lt;property id=&quot;20300&quot; value=&quot;Slide 4&quot;/&gt;&lt;property id=&quot;20307&quot; value=&quot;273&quot;/&gt;&lt;/object&gt;&lt;object type=&quot;3&quot; unique_id=&quot;10008&quot;&gt;&lt;property id=&quot;20148&quot; value=&quot;5&quot;/&gt;&lt;property id=&quot;20300&quot; value=&quot;Slide 5 - &amp;quot;Issues &amp;amp; Aims&amp;#x0D;&amp;#x0A;&amp;quot;&quot;/&gt;&lt;property id=&quot;20307&quot; value=&quot;274&quot;/&gt;&lt;/object&gt;&lt;object type=&quot;3&quot; unique_id=&quot;10009&quot;&gt;&lt;property id=&quot;20148&quot; value=&quot;5&quot;/&gt;&lt;property id=&quot;20300&quot; value=&quot;Slide 6 - &amp;quot;Thinking              Writing &amp;quot;&quot;/&gt;&lt;property id=&quot;20307&quot; value=&quot;275&quot;/&gt;&lt;/object&gt;&lt;object type=&quot;3&quot; unique_id=&quot;10010&quot;&gt;&lt;property id=&quot;20148&quot; value=&quot;5&quot;/&gt;&lt;property id=&quot;20300&quot; value=&quot;Slide 7 - &amp;quot;Academic Writing as a Process&amp;quot;&quot;/&gt;&lt;property id=&quot;20307&quot; value=&quot;276&quot;/&gt;&lt;/object&gt;&lt;object type=&quot;3&quot; unique_id=&quot;10011&quot;&gt;&lt;property id=&quot;20148&quot; value=&quot;5&quot;/&gt;&lt;property id=&quot;20300&quot; value=&quot;Slide 8 - &amp;quot;1.ii) What is a Report?&amp;#x0D;&amp;#x0A;&amp;quot;&quot;/&gt;&lt;property id=&quot;20307&quot; value=&quot;277&quot;/&gt;&lt;/object&gt;&lt;object type=&quot;3&quot; unique_id=&quot;10012&quot;&gt;&lt;property id=&quot;20148&quot; value=&quot;5&quot;/&gt;&lt;property id=&quot;20300&quot; value=&quot;Slide 9 - &amp;quot;1.iii) Typical Structure of a &amp;#x0D;&amp;#x0A;Report&amp;#x0D;&amp;#x0A;&amp;quot;&quot;/&gt;&lt;property id=&quot;20307&quot; value=&quot;278&quot;/&gt;&lt;/object&gt;&lt;object type=&quot;3&quot; unique_id=&quot;10013&quot;&gt;&lt;property id=&quot;20148&quot; value=&quot;5&quot;/&gt;&lt;property id=&quot;20300&quot; value=&quot;Slide 10 - &amp;quot;&amp;#x0D;&amp;#x0A;&amp;quot;&quot;/&gt;&lt;property id=&quot;20307&quot; value=&quot;279&quot;/&gt;&lt;/object&gt;&lt;object type=&quot;3&quot; unique_id=&quot;10014&quot;&gt;&lt;property id=&quot;20148&quot; value=&quot;5&quot;/&gt;&lt;property id=&quot;20300&quot; value=&quot;Slide 11 - &amp;quot;&amp;#x0D;&amp;#x0A;&amp;quot;&quot;/&gt;&lt;property id=&quot;20307&quot; value=&quot;280&quot;/&gt;&lt;/object&gt;&lt;object type=&quot;3&quot; unique_id=&quot;10015&quot;&gt;&lt;property id=&quot;20148&quot; value=&quot;5&quot;/&gt;&lt;property id=&quot;20300&quot; value=&quot;Slide 12 - &amp;quot;&amp;#x0D;&amp;#x0A;&amp;quot;&quot;/&gt;&lt;property id=&quot;20307&quot; value=&quot;281&quot;/&gt;&lt;/object&gt;&lt;object type=&quot;3&quot; unique_id=&quot;10016&quot;&gt;&lt;property id=&quot;20148&quot; value=&quot;5&quot;/&gt;&lt;property id=&quot;20300&quot; value=&quot;Slide 13 - &amp;quot;&amp;#x0D;&amp;#x0A;&amp;quot;&quot;/&gt;&lt;property id=&quot;20307&quot; value=&quot;282&quot;/&gt;&lt;/object&gt;&lt;object type=&quot;3&quot; unique_id=&quot;10017&quot;&gt;&lt;property id=&quot;20148&quot; value=&quot;5&quot;/&gt;&lt;property id=&quot;20300&quot; value=&quot;Slide 14 - &amp;quot;&amp;#x0D;&amp;#x0A;&amp;quot;&quot;/&gt;&lt;property id=&quot;20307&quot; value=&quot;283&quot;/&gt;&lt;/object&gt;&lt;object type=&quot;3&quot; unique_id=&quot;10018&quot;&gt;&lt;property id=&quot;20148&quot; value=&quot;5&quot;/&gt;&lt;property id=&quot;20300&quot; value=&quot;Slide 15 - &amp;quot;&amp;#x0D;&amp;#x0A;&amp;quot;&quot;/&gt;&lt;property id=&quot;20307&quot; value=&quot;284&quot;/&gt;&lt;/object&gt;&lt;object type=&quot;3&quot; unique_id=&quot;10019&quot;&gt;&lt;property id=&quot;20148&quot; value=&quot;5&quot;/&gt;&lt;property id=&quot;20300&quot; value=&quot;Slide 16&quot;/&gt;&lt;property id=&quot;20307&quot; value=&quot;285&quot;/&gt;&lt;/object&gt;&lt;object type=&quot;3&quot; unique_id=&quot;10020&quot;&gt;&lt;property id=&quot;20148&quot; value=&quot;5&quot;/&gt;&lt;property id=&quot;20300&quot; value=&quot;Slide 17&quot;/&gt;&lt;property id=&quot;20307&quot; value=&quot;286&quot;/&gt;&lt;/object&gt;&lt;object type=&quot;3&quot; unique_id=&quot;10021&quot;&gt;&lt;property id=&quot;20148&quot; value=&quot;5&quot;/&gt;&lt;property id=&quot;20300&quot; value=&quot;Slide 18&quot;/&gt;&lt;property id=&quot;20307&quot; value=&quot;287&quot;/&gt;&lt;/object&gt;&lt;object type=&quot;3&quot; unique_id=&quot;10022&quot;&gt;&lt;property id=&quot;20148&quot; value=&quot;5&quot;/&gt;&lt;property id=&quot;20300&quot; value=&quot;Slide 19 - &amp;quot;&amp;#x0D;&amp;#x0A;&amp;quot;&quot;/&gt;&lt;property id=&quot;20307&quot; value=&quot;288&quot;/&gt;&lt;/object&gt;&lt;object type=&quot;3&quot; unique_id=&quot;10023&quot;&gt;&lt;property id=&quot;20148&quot; value=&quot;5&quot;/&gt;&lt;property id=&quot;20300&quot; value=&quot;Slide 20&quot;/&gt;&lt;property id=&quot;20307&quot; value=&quot;289&quot;/&gt;&lt;/object&gt;&lt;object type=&quot;3&quot; unique_id=&quot;10024&quot;&gt;&lt;property id=&quot;20148&quot; value=&quot;5&quot;/&gt;&lt;property id=&quot;20300&quot; value=&quot;Slide 21 - &amp;quot;1.v) Layout of your Report&amp;#x0D;&amp;#x0A;&amp;quot;&quot;/&gt;&lt;property id=&quot;20307&quot; value=&quot;290&quot;/&gt;&lt;/object&gt;&lt;object type=&quot;3&quot; unique_id=&quot;10025&quot;&gt;&lt;property id=&quot;20148&quot; value=&quot;5&quot;/&gt;&lt;property id=&quot;20300&quot; value=&quot;Slide 22 - &amp;quot;1.vi) An Example &amp;#x0D;&amp;#x0A;Table of Contents&amp;#x0D;&amp;#x0A;&amp;quot;&quot;/&gt;&lt;property id=&quot;20307&quot; value=&quot;291&quot;/&gt;&lt;/object&gt;&lt;object type=&quot;3&quot; unique_id=&quot;10026&quot;&gt;&lt;property id=&quot;20148&quot; value=&quot;5&quot;/&gt;&lt;property id=&quot;20300&quot; value=&quot;Slide 23 - &amp;quot;1.vi) Another Example &amp;#x0D;&amp;#x0A;Table of Contents&amp;#x0D;&amp;#x0A;&amp;quot;&quot;/&gt;&lt;property id=&quot;20307&quot; value=&quot;292&quot;/&gt;&lt;/object&gt;&lt;object type=&quot;3&quot; unique_id=&quot;10027&quot;&gt;&lt;property id=&quot;20148&quot; value=&quot;5&quot;/&gt;&lt;property id=&quot;20300&quot; value=&quot;Slide 24 - &amp;quot;1.vii) Introductions&amp;quot;&quot;/&gt;&lt;property id=&quot;20307&quot; value=&quot;293&quot;/&gt;&lt;/object&gt;&lt;object type=&quot;3&quot; unique_id=&quot;10028&quot;&gt;&lt;property id=&quot;20148&quot; value=&quot;5&quot;/&gt;&lt;property id=&quot;20300&quot; value=&quot;Slide 25 - &amp;quot;1.vii) Introductions&amp;#x0D;&amp;#x0A;&amp;quot;&quot;/&gt;&lt;property id=&quot;20307&quot; value=&quot;294&quot;/&gt;&lt;/object&gt;&lt;object type=&quot;3&quot; unique_id=&quot;10029&quot;&gt;&lt;property id=&quot;20148&quot; value=&quot;5&quot;/&gt;&lt;property id=&quot;20300&quot; value=&quot;Slide 26 - &amp;quot;1.vii) Introductions:   Topic sentence&amp;#x0D;&amp;#x0A; &amp;quot;&quot;/&gt;&lt;property id=&quot;20307&quot; value=&quot;295&quot;/&gt;&lt;/object&gt;&lt;object type=&quot;3&quot; unique_id=&quot;10030&quot;&gt;&lt;property id=&quot;20148&quot; value=&quot;5&quot;/&gt;&lt;property id=&quot;20300&quot; value=&quot;Slide 27 - &amp;quot;1.vii) Introductions:  Focus&amp;#x0D;&amp;#x0A;&amp;quot;&quot;/&gt;&lt;property id=&quot;20307&quot; value=&quot;296&quot;/&gt;&lt;/object&gt;&lt;object type=&quot;3&quot; unique_id=&quot;10031&quot;&gt;&lt;property id=&quot;20148&quot; value=&quot;5&quot;/&gt;&lt;property id=&quot;20300&quot; value=&quot;Slide 28 - &amp;quot;1.vii) Introductions:  Aims, map&amp;#x0D;&amp;#x0A;&amp;quot;&quot;/&gt;&lt;property id=&quot;20307&quot; value=&quot;297&quot;/&gt;&lt;/object&gt;&lt;object type=&quot;3&quot; unique_id=&quot;10032&quot;&gt;&lt;property id=&quot;20148&quot; value=&quot;5&quot;/&gt;&lt;property id=&quot;20300&quot; value=&quot;Slide 29 - &amp;quot;1.vii) Introductions: &amp;#x0D;&amp;#x0A;Signposting, map, firstly&amp;#x0D;&amp;#x0A; &amp;quot;&quot;/&gt;&lt;property id=&quot;20307&quot; value=&quot;298&quot;/&gt;&lt;/object&gt;&lt;object type=&quot;3&quot; unique_id=&quot;10033&quot;&gt;&lt;property id=&quot;20148&quot; value=&quot;5&quot;/&gt;&lt;property id=&quot;20300&quot; value=&quot;Slide 30 - &amp;quot;1.vii) Introduction: &amp;#x0D;&amp;#x0A;Signposting, map &amp;#x0D;&amp;#x0A;  &amp;quot;&quot;/&gt;&lt;property id=&quot;20307&quot; value=&quot;299&quot;/&gt;&lt;/object&gt;&lt;object type=&quot;3&quot; unique_id=&quot;10034&quot;&gt;&lt;property id=&quot;20148&quot; value=&quot;5&quot;/&gt;&lt;property id=&quot;20300&quot; value=&quot;Slide 31 - &amp;quot;1.vii) Introduction: &amp;#x0D;&amp;#x0A;Signposting, map, finally&amp;#x0D;&amp;#x0A;&amp;quot;&quot;/&gt;&lt;property id=&quot;20307&quot; value=&quot;300&quot;/&gt;&lt;/object&gt;&lt;object type=&quot;3&quot; unique_id=&quot;10035&quot;&gt;&lt;property id=&quot;20148&quot; value=&quot;5&quot;/&gt;&lt;property id=&quot;20300&quot; value=&quot;Slide 32 - &amp;quot;1.viii) Executive Summary&amp;quot;&quot;/&gt;&lt;property id=&quot;20307&quot; value=&quot;301&quot;/&gt;&lt;/object&gt;&lt;object type=&quot;3&quot; unique_id=&quot;10036&quot;&gt;&lt;property id=&quot;20148&quot; value=&quot;5&quot;/&gt;&lt;property id=&quot;20300&quot; value=&quot;Slide 33 - &amp;quot;1.viii) Executive Summary&amp;quot;&quot;/&gt;&lt;property id=&quot;20307&quot; value=&quot;302&quot;/&gt;&lt;/object&gt;&lt;object type=&quot;3&quot; unique_id=&quot;10037&quot;&gt;&lt;property id=&quot;20148&quot; value=&quot;5&quot;/&gt;&lt;property id=&quot;20300&quot; value=&quot;Slide 34 - &amp;quot;1.viii) Example Executive Summary&amp;quot;&quot;/&gt;&lt;property id=&quot;20307&quot; value=&quot;303&quot;/&gt;&lt;/object&gt;&lt;object type=&quot;3&quot; unique_id=&quot;10038&quot;&gt;&lt;property id=&quot;20148&quot; value=&quot;5&quot;/&gt;&lt;property id=&quot;20300&quot; value=&quot;Slide 35 - &amp;quot;1.viii) Example Executive Summary&amp;quot;&quot;/&gt;&lt;property id=&quot;20307&quot; value=&quot;304&quot;/&gt;&lt;/object&gt;&lt;object type=&quot;3&quot; unique_id=&quot;10039&quot;&gt;&lt;property id=&quot;20148&quot; value=&quot;5&quot;/&gt;&lt;property id=&quot;20300&quot; value=&quot;Slide 36 - &amp;quot;1.viii) Example Executive Summary&amp;quot;&quot;/&gt;&lt;property id=&quot;20307&quot; value=&quot;305&quot;/&gt;&lt;/object&gt;&lt;object type=&quot;3&quot; unique_id=&quot;10040&quot;&gt;&lt;property id=&quot;20148&quot; value=&quot;5&quot;/&gt;&lt;property id=&quot;20300&quot; value=&quot;Slide 37 - &amp;quot;1.viii) Example Executive Summary&amp;quot;&quot;/&gt;&lt;property id=&quot;20307&quot; value=&quot;306&quot;/&gt;&lt;/object&gt;&lt;object type=&quot;3&quot; unique_id=&quot;10041&quot;&gt;&lt;property id=&quot;20148&quot; value=&quot;5&quot;/&gt;&lt;property id=&quot;20300&quot; value=&quot;Slide 38 - &amp;quot;1.viii) Example Executive Summary&amp;quot;&quot;/&gt;&lt;property id=&quot;20307&quot; value=&quot;307&quot;/&gt;&lt;/object&gt;&lt;object type=&quot;3&quot; unique_id=&quot;10042&quot;&gt;&lt;property id=&quot;20148&quot; value=&quot;5&quot;/&gt;&lt;property id=&quot;20300&quot; value=&quot;Slide 39 - &amp;quot;1.ix) Recommendations&amp;quot;&quot;/&gt;&lt;property id=&quot;20307&quot; value=&quot;308&quot;/&gt;&lt;/object&gt;&lt;object type=&quot;3&quot; unique_id=&quot;10043&quot;&gt;&lt;property id=&quot;20148&quot; value=&quot;5&quot;/&gt;&lt;property id=&quot;20300&quot; value=&quot;Slide 40 - &amp;quot;1.ix) Recommendations&amp;quot;&quot;/&gt;&lt;property id=&quot;20307&quot; value=&quot;309&quot;/&gt;&lt;/object&gt;&lt;object type=&quot;3&quot; unique_id=&quot;10044&quot;&gt;&lt;property id=&quot;20148&quot; value=&quot;5&quot;/&gt;&lt;property id=&quot;20300&quot; value=&quot;Slide 41 - &amp;quot;1.ix) Recommendations&amp;quot;&quot;/&gt;&lt;property id=&quot;20307&quot; value=&quot;310&quot;/&gt;&lt;/object&gt;&lt;object type=&quot;3&quot; unique_id=&quot;10045&quot;&gt;&lt;property id=&quot;20148&quot; value=&quot;5&quot;/&gt;&lt;property id=&quot;20300&quot; value=&quot;Slide 42 - &amp;quot;1.x) Limitations&amp;quot;&quot;/&gt;&lt;property id=&quot;20307&quot; value=&quot;311&quot;/&gt;&lt;/object&gt;&lt;object type=&quot;3&quot; unique_id=&quot;10046&quot;&gt;&lt;property id=&quot;20148&quot; value=&quot;5&quot;/&gt;&lt;property id=&quot;20300&quot; value=&quot;Slide 43 - &amp;quot;1.x) Limitations&amp;quot;&quot;/&gt;&lt;property id=&quot;20307&quot; value=&quot;312&quot;/&gt;&lt;/object&gt;&lt;object type=&quot;3&quot; unique_id=&quot;10047&quot;&gt;&lt;property id=&quot;20148&quot; value=&quot;5&quot;/&gt;&lt;property id=&quot;20300&quot; value=&quot;Slide 44 - &amp;quot;1.x) Limitations&amp;quot;&quot;/&gt;&lt;property id=&quot;20307&quot; value=&quot;313&quot;/&gt;&lt;/object&gt;&lt;object type=&quot;3&quot; unique_id=&quot;10048&quot;&gt;&lt;property id=&quot;20148&quot; value=&quot;5&quot;/&gt;&lt;property id=&quot;20300&quot; value=&quot;Slide 45 - &amp;quot;1.xi) Reflection&amp;quot;&quot;/&gt;&lt;property id=&quot;20307&quot; value=&quot;314&quot;/&gt;&lt;/object&gt;&lt;object type=&quot;3&quot; unique_id=&quot;10049&quot;&gt;&lt;property id=&quot;20148&quot; value=&quot;5&quot;/&gt;&lt;property id=&quot;20300&quot; value=&quot;Slide 46 - &amp;quot;1.xi) Reflection&amp;quot;&quot;/&gt;&lt;property id=&quot;20307&quot; value=&quot;315&quot;/&gt;&lt;/object&gt;&lt;object type=&quot;3&quot; unique_id=&quot;10050&quot;&gt;&lt;property id=&quot;20148&quot; value=&quot;5&quot;/&gt;&lt;property id=&quot;20300&quot; value=&quot;Slide 47 - &amp;quot;1.xi) Reflection&amp;quot;&quot;/&gt;&lt;property id=&quot;20307&quot; value=&quot;316&quot;/&gt;&lt;/object&gt;&lt;object type=&quot;3&quot; unique_id=&quot;10053&quot;&gt;&lt;property id=&quot;20148&quot; value=&quot;5&quot;/&gt;&lt;property id=&quot;20300&quot; value=&quot;Slide 48 - &amp;quot;1.x) Using Sources&amp;quot;&quot;/&gt;&lt;property id=&quot;20307&quot; value=&quot;319&quot;/&gt;&lt;/object&gt;&lt;object type=&quot;3&quot; unique_id=&quot;10054&quot;&gt;&lt;property id=&quot;20148&quot; value=&quot;5&quot;/&gt;&lt;property id=&quot;20300&quot; value=&quot;Slide 49 - &amp;quot;1.x) Using Sources&amp;quot;&quot;/&gt;&lt;property id=&quot;20307&quot; value=&quot;320&quot;/&gt;&lt;/object&gt;&lt;object type=&quot;3&quot; unique_id=&quot;10055&quot;&gt;&lt;property id=&quot;20148&quot; value=&quot;5&quot;/&gt;&lt;property id=&quot;20300&quot; value=&quot;Slide 50 - &amp;quot;1.x) Using Sources&amp;quot;&quot;/&gt;&lt;property id=&quot;20307&quot; value=&quot;321&quot;/&gt;&lt;/object&gt;&lt;object type=&quot;3&quot; unique_id=&quot;10056&quot;&gt;&lt;property id=&quot;20148&quot; value=&quot;5&quot;/&gt;&lt;property id=&quot;20300&quot; value=&quot;Slide 51 - &amp;quot;1.x) Using Sources&amp;quot;&quot;/&gt;&lt;property id=&quot;20307&quot; value=&quot;322&quot;/&gt;&lt;/object&gt;&lt;object type=&quot;3&quot; unique_id=&quot;10057&quot;&gt;&lt;property id=&quot;20148&quot; value=&quot;5&quot;/&gt;&lt;property id=&quot;20300&quot; value=&quot;Slide 52 - &amp;quot;Criteria for Success&amp;quot;&quot;/&gt;&lt;property id=&quot;20307&quot; value=&quot;323&quot;/&gt;&lt;/object&gt;&lt;object type=&quot;3&quot; unique_id=&quot;10058&quot;&gt;&lt;property id=&quot;20148&quot; value=&quot;5&quot;/&gt;&lt;property id=&quot;20300&quot; value=&quot;Slide 53 - &amp;quot;Criteria for Success&amp;quot;&quot;/&gt;&lt;property id=&quot;20307&quot; value=&quot;324&quot;/&gt;&lt;/object&gt;&lt;/object&gt;&lt;/object&gt;&lt;/database&gt;"/>
  <p:tag name="SECTOMILLISECCONVERTED" val="1"/>
  <p:tag name="ARTICULATE_PROJECT_OPEN" val="0"/>
  <p:tag name="ARTICULATE_SLIDE_COUNT" val="35"/>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8042</TotalTime>
  <Words>4905</Words>
  <Application>Microsoft Office PowerPoint</Application>
  <PresentationFormat>On-screen Show (4:3)</PresentationFormat>
  <Paragraphs>446</Paragraphs>
  <Slides>63</Slides>
  <Notes>40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63</vt:i4>
      </vt:variant>
    </vt:vector>
  </HeadingPairs>
  <TitlesOfParts>
    <vt:vector size="72" baseType="lpstr">
      <vt:lpstr>Arial</vt:lpstr>
      <vt:lpstr>Bradley Hand ITC</vt:lpstr>
      <vt:lpstr>Calibri</vt:lpstr>
      <vt:lpstr>Castellar</vt:lpstr>
      <vt:lpstr>Ink Free</vt:lpstr>
      <vt:lpstr>Lucida Calligraphy</vt:lpstr>
      <vt:lpstr>Times New Roman</vt:lpstr>
      <vt:lpstr>Wingdings</vt:lpstr>
      <vt:lpstr>1_Office Theme</vt:lpstr>
      <vt:lpstr> Siobhan McNiff</vt:lpstr>
      <vt:lpstr>PowerPoint Presentation</vt:lpstr>
      <vt:lpstr>The Process of Academic Writing</vt:lpstr>
      <vt:lpstr>Step1-Prepare:</vt:lpstr>
      <vt:lpstr>The Brief </vt:lpstr>
      <vt:lpstr>The Brief </vt:lpstr>
      <vt:lpstr>The Brief </vt:lpstr>
      <vt:lpstr>What is a Report? Purpose </vt:lpstr>
      <vt:lpstr>The Brief</vt:lpstr>
      <vt:lpstr>PowerPoint Presentation</vt:lpstr>
      <vt:lpstr>What should you focus on in the ‘preparation’ stage?</vt:lpstr>
      <vt:lpstr>PowerPoint Presentation</vt:lpstr>
      <vt:lpstr>Structure of your Report </vt:lpstr>
      <vt:lpstr> </vt:lpstr>
      <vt:lpstr>Executive Summary</vt:lpstr>
      <vt:lpstr>Example  Executive Summary</vt:lpstr>
      <vt:lpstr>Example  Executive Summary</vt:lpstr>
      <vt:lpstr> </vt:lpstr>
      <vt:lpstr>An Example  Table of Contents </vt:lpstr>
      <vt:lpstr>Introduction  </vt:lpstr>
      <vt:lpstr> Example Introduction </vt:lpstr>
      <vt:lpstr> Introduce the general topic       </vt:lpstr>
      <vt:lpstr>     Focus </vt:lpstr>
      <vt:lpstr> Focus on the purpose </vt:lpstr>
      <vt:lpstr>Signposting, map  </vt:lpstr>
      <vt:lpstr>Signposting, map    </vt:lpstr>
      <vt:lpstr> Signposting, map </vt:lpstr>
      <vt:lpstr>  </vt:lpstr>
      <vt:lpstr>  </vt:lpstr>
      <vt:lpstr>  Main Body of the Report  </vt:lpstr>
      <vt:lpstr>  Main Body of the Report  </vt:lpstr>
      <vt:lpstr> </vt:lpstr>
      <vt:lpstr> </vt:lpstr>
      <vt:lpstr> </vt:lpstr>
      <vt:lpstr> </vt:lpstr>
      <vt:lpstr> </vt:lpstr>
      <vt:lpstr>PowerPoint Presentation</vt:lpstr>
      <vt:lpstr>Example conclusion </vt:lpstr>
      <vt:lpstr>List of References  </vt:lpstr>
      <vt:lpstr>PowerPoint Presentation</vt:lpstr>
      <vt:lpstr>Layout of your Report </vt:lpstr>
      <vt:lpstr>PowerPoint Presentation</vt:lpstr>
      <vt:lpstr>Expectations for any type of academic writing</vt:lpstr>
      <vt:lpstr>Free proof reading tool - Grammarly</vt:lpstr>
      <vt:lpstr>Grammarly Edu</vt:lpstr>
      <vt:lpstr>PowerPoint Presentation</vt:lpstr>
      <vt:lpstr>Things to watch out for</vt:lpstr>
      <vt:lpstr>PowerPoint Presentation</vt:lpstr>
      <vt:lpstr>Some tricky ones!</vt:lpstr>
      <vt:lpstr>Ummm…what???</vt:lpstr>
      <vt:lpstr>Turnitin</vt:lpstr>
      <vt:lpstr>Turnitin-teach them or catch them?</vt:lpstr>
      <vt:lpstr>PowerPoint Presentation</vt:lpstr>
      <vt:lpstr>How can you avoid plagiarism?</vt:lpstr>
      <vt:lpstr>How should you reference?</vt:lpstr>
      <vt:lpstr>In text citation – direct quotation</vt:lpstr>
      <vt:lpstr>In text citation – indirect quotation  </vt:lpstr>
      <vt:lpstr>Sample Reference List</vt:lpstr>
      <vt:lpstr>PowerPoint Presentation</vt:lpstr>
      <vt:lpstr>Dubai Teaching and Learning Support Page on Unihub</vt:lpstr>
      <vt:lpstr>Need more help?</vt:lpstr>
      <vt:lpstr>PowerPoint Presentation</vt:lpstr>
      <vt:lpstr>PowerPoint Presentation</vt:lpstr>
    </vt:vector>
  </TitlesOfParts>
  <Company>CDS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IT Support</dc:creator>
  <cp:lastModifiedBy>AUDREY HAMETNER</cp:lastModifiedBy>
  <cp:revision>173</cp:revision>
  <cp:lastPrinted>2021-10-14T08:30:11Z</cp:lastPrinted>
  <dcterms:created xsi:type="dcterms:W3CDTF">2012-09-06T10:47:01Z</dcterms:created>
  <dcterms:modified xsi:type="dcterms:W3CDTF">2022-02-14T08:37:14Z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DF4DD32B-941E-49F0-A21C-E81C735E8F34</vt:lpwstr>
  </property>
  <property fmtid="{D5CDD505-2E9C-101B-9397-08002B2CF9AE}" pid="3" name="ArticulatePath">
    <vt:lpwstr>MGT2545 report writing 2015</vt:lpwstr>
  </property>
</Properties>
</file>