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7"/>
  </p:notesMasterIdLst>
  <p:handoutMasterIdLst>
    <p:handoutMasterId r:id="rId118"/>
  </p:handoutMasterIdLst>
  <p:sldIdLst>
    <p:sldId id="699" r:id="rId2"/>
    <p:sldId id="653" r:id="rId3"/>
    <p:sldId id="726" r:id="rId4"/>
    <p:sldId id="728" r:id="rId5"/>
    <p:sldId id="772" r:id="rId6"/>
    <p:sldId id="759" r:id="rId7"/>
    <p:sldId id="659" r:id="rId8"/>
    <p:sldId id="866" r:id="rId9"/>
    <p:sldId id="867" r:id="rId10"/>
    <p:sldId id="868" r:id="rId11"/>
    <p:sldId id="767" r:id="rId12"/>
    <p:sldId id="768" r:id="rId13"/>
    <p:sldId id="771" r:id="rId14"/>
    <p:sldId id="870" r:id="rId15"/>
    <p:sldId id="869" r:id="rId16"/>
    <p:sldId id="871" r:id="rId17"/>
    <p:sldId id="778" r:id="rId18"/>
    <p:sldId id="779" r:id="rId19"/>
    <p:sldId id="673" r:id="rId20"/>
    <p:sldId id="781" r:id="rId21"/>
    <p:sldId id="739" r:id="rId22"/>
    <p:sldId id="675" r:id="rId23"/>
    <p:sldId id="856" r:id="rId24"/>
    <p:sldId id="857" r:id="rId25"/>
    <p:sldId id="783" r:id="rId26"/>
    <p:sldId id="784" r:id="rId27"/>
    <p:sldId id="785" r:id="rId28"/>
    <p:sldId id="786" r:id="rId29"/>
    <p:sldId id="787" r:id="rId30"/>
    <p:sldId id="788" r:id="rId31"/>
    <p:sldId id="789" r:id="rId32"/>
    <p:sldId id="790" r:id="rId33"/>
    <p:sldId id="858" r:id="rId34"/>
    <p:sldId id="791" r:id="rId35"/>
    <p:sldId id="792" r:id="rId36"/>
    <p:sldId id="793" r:id="rId37"/>
    <p:sldId id="794" r:id="rId38"/>
    <p:sldId id="795" r:id="rId39"/>
    <p:sldId id="796" r:id="rId40"/>
    <p:sldId id="797" r:id="rId41"/>
    <p:sldId id="798" r:id="rId42"/>
    <p:sldId id="799" r:id="rId43"/>
    <p:sldId id="800" r:id="rId44"/>
    <p:sldId id="859" r:id="rId45"/>
    <p:sldId id="801" r:id="rId46"/>
    <p:sldId id="802" r:id="rId47"/>
    <p:sldId id="803" r:id="rId48"/>
    <p:sldId id="804" r:id="rId49"/>
    <p:sldId id="805" r:id="rId50"/>
    <p:sldId id="806" r:id="rId51"/>
    <p:sldId id="807" r:id="rId52"/>
    <p:sldId id="808" r:id="rId53"/>
    <p:sldId id="809" r:id="rId54"/>
    <p:sldId id="810" r:id="rId55"/>
    <p:sldId id="811" r:id="rId56"/>
    <p:sldId id="812" r:id="rId57"/>
    <p:sldId id="813" r:id="rId58"/>
    <p:sldId id="814" r:id="rId59"/>
    <p:sldId id="815" r:id="rId60"/>
    <p:sldId id="860" r:id="rId61"/>
    <p:sldId id="818" r:id="rId62"/>
    <p:sldId id="819" r:id="rId63"/>
    <p:sldId id="820" r:id="rId64"/>
    <p:sldId id="821" r:id="rId65"/>
    <p:sldId id="822" r:id="rId66"/>
    <p:sldId id="872" r:id="rId67"/>
    <p:sldId id="873" r:id="rId68"/>
    <p:sldId id="823" r:id="rId69"/>
    <p:sldId id="824" r:id="rId70"/>
    <p:sldId id="825" r:id="rId71"/>
    <p:sldId id="827" r:id="rId72"/>
    <p:sldId id="828" r:id="rId73"/>
    <p:sldId id="829" r:id="rId74"/>
    <p:sldId id="830" r:id="rId75"/>
    <p:sldId id="831" r:id="rId76"/>
    <p:sldId id="832" r:id="rId77"/>
    <p:sldId id="833" r:id="rId78"/>
    <p:sldId id="834" r:id="rId79"/>
    <p:sldId id="835" r:id="rId80"/>
    <p:sldId id="874" r:id="rId81"/>
    <p:sldId id="836" r:id="rId82"/>
    <p:sldId id="837" r:id="rId83"/>
    <p:sldId id="838" r:id="rId84"/>
    <p:sldId id="839" r:id="rId85"/>
    <p:sldId id="840" r:id="rId86"/>
    <p:sldId id="875" r:id="rId87"/>
    <p:sldId id="876" r:id="rId88"/>
    <p:sldId id="878" r:id="rId89"/>
    <p:sldId id="879" r:id="rId90"/>
    <p:sldId id="880" r:id="rId91"/>
    <p:sldId id="881" r:id="rId92"/>
    <p:sldId id="882" r:id="rId93"/>
    <p:sldId id="883" r:id="rId94"/>
    <p:sldId id="884" r:id="rId95"/>
    <p:sldId id="885" r:id="rId96"/>
    <p:sldId id="841" r:id="rId97"/>
    <p:sldId id="886" r:id="rId98"/>
    <p:sldId id="842" r:id="rId99"/>
    <p:sldId id="843" r:id="rId100"/>
    <p:sldId id="844" r:id="rId101"/>
    <p:sldId id="845" r:id="rId102"/>
    <p:sldId id="846" r:id="rId103"/>
    <p:sldId id="847" r:id="rId104"/>
    <p:sldId id="848" r:id="rId105"/>
    <p:sldId id="849" r:id="rId106"/>
    <p:sldId id="850" r:id="rId107"/>
    <p:sldId id="851" r:id="rId108"/>
    <p:sldId id="852" r:id="rId109"/>
    <p:sldId id="853" r:id="rId110"/>
    <p:sldId id="854" r:id="rId111"/>
    <p:sldId id="861" r:id="rId112"/>
    <p:sldId id="862" r:id="rId113"/>
    <p:sldId id="863" r:id="rId114"/>
    <p:sldId id="864" r:id="rId115"/>
    <p:sldId id="865" r:id="rId116"/>
  </p:sldIdLst>
  <p:sldSz cx="9144000" cy="6858000" type="screen4x3"/>
  <p:notesSz cx="6669088" cy="9928225"/>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521415D9-36F7-43E2-AB2F-B90AF26B5E84}">
      <p14:sectionLst xmlns:p14="http://schemas.microsoft.com/office/powerpoint/2010/main">
        <p14:section name="Default Section" id="{CF5AD976-8B03-4193-86A2-3B79BA16163F}">
          <p14:sldIdLst>
            <p14:sldId id="699"/>
            <p14:sldId id="653"/>
            <p14:sldId id="726"/>
            <p14:sldId id="728"/>
            <p14:sldId id="772"/>
            <p14:sldId id="759"/>
            <p14:sldId id="659"/>
            <p14:sldId id="866"/>
            <p14:sldId id="867"/>
            <p14:sldId id="868"/>
            <p14:sldId id="767"/>
            <p14:sldId id="768"/>
            <p14:sldId id="771"/>
            <p14:sldId id="870"/>
            <p14:sldId id="869"/>
            <p14:sldId id="871"/>
            <p14:sldId id="778"/>
            <p14:sldId id="779"/>
            <p14:sldId id="673"/>
            <p14:sldId id="781"/>
            <p14:sldId id="739"/>
            <p14:sldId id="675"/>
            <p14:sldId id="856"/>
            <p14:sldId id="857"/>
            <p14:sldId id="783"/>
            <p14:sldId id="784"/>
            <p14:sldId id="785"/>
            <p14:sldId id="786"/>
            <p14:sldId id="787"/>
            <p14:sldId id="788"/>
            <p14:sldId id="789"/>
            <p14:sldId id="790"/>
            <p14:sldId id="858"/>
            <p14:sldId id="791"/>
            <p14:sldId id="792"/>
            <p14:sldId id="793"/>
            <p14:sldId id="794"/>
            <p14:sldId id="795"/>
            <p14:sldId id="796"/>
            <p14:sldId id="797"/>
            <p14:sldId id="798"/>
            <p14:sldId id="799"/>
            <p14:sldId id="800"/>
            <p14:sldId id="859"/>
            <p14:sldId id="801"/>
            <p14:sldId id="802"/>
            <p14:sldId id="803"/>
            <p14:sldId id="804"/>
            <p14:sldId id="805"/>
            <p14:sldId id="806"/>
            <p14:sldId id="807"/>
            <p14:sldId id="808"/>
            <p14:sldId id="809"/>
            <p14:sldId id="810"/>
            <p14:sldId id="811"/>
            <p14:sldId id="812"/>
            <p14:sldId id="813"/>
            <p14:sldId id="814"/>
            <p14:sldId id="815"/>
            <p14:sldId id="860"/>
            <p14:sldId id="818"/>
            <p14:sldId id="819"/>
            <p14:sldId id="820"/>
            <p14:sldId id="821"/>
            <p14:sldId id="822"/>
            <p14:sldId id="872"/>
            <p14:sldId id="873"/>
            <p14:sldId id="823"/>
            <p14:sldId id="824"/>
            <p14:sldId id="825"/>
            <p14:sldId id="827"/>
            <p14:sldId id="828"/>
            <p14:sldId id="829"/>
            <p14:sldId id="830"/>
            <p14:sldId id="831"/>
            <p14:sldId id="832"/>
            <p14:sldId id="833"/>
            <p14:sldId id="834"/>
            <p14:sldId id="835"/>
            <p14:sldId id="874"/>
            <p14:sldId id="836"/>
            <p14:sldId id="837"/>
            <p14:sldId id="838"/>
            <p14:sldId id="839"/>
            <p14:sldId id="840"/>
            <p14:sldId id="875"/>
            <p14:sldId id="876"/>
            <p14:sldId id="878"/>
            <p14:sldId id="879"/>
            <p14:sldId id="880"/>
            <p14:sldId id="881"/>
            <p14:sldId id="882"/>
            <p14:sldId id="883"/>
            <p14:sldId id="884"/>
            <p14:sldId id="885"/>
            <p14:sldId id="841"/>
            <p14:sldId id="886"/>
            <p14:sldId id="842"/>
            <p14:sldId id="843"/>
            <p14:sldId id="844"/>
            <p14:sldId id="845"/>
            <p14:sldId id="846"/>
            <p14:sldId id="847"/>
            <p14:sldId id="848"/>
            <p14:sldId id="849"/>
            <p14:sldId id="850"/>
            <p14:sldId id="851"/>
            <p14:sldId id="852"/>
            <p14:sldId id="853"/>
            <p14:sldId id="854"/>
            <p14:sldId id="861"/>
            <p14:sldId id="862"/>
            <p14:sldId id="863"/>
            <p14:sldId id="864"/>
            <p14:sldId id="8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CC"/>
    <a:srgbClr val="99CCFF"/>
    <a:srgbClr val="800000"/>
    <a:srgbClr val="FF474B"/>
    <a:srgbClr val="9426D8"/>
    <a:srgbClr val="85DFFF"/>
    <a:srgbClr val="FD031B"/>
    <a:srgbClr val="FF0000"/>
    <a:srgbClr val="CCECFF"/>
    <a:srgbClr val="B7E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27" autoAdjust="0"/>
    <p:restoredTop sz="92518" autoAdjust="0"/>
  </p:normalViewPr>
  <p:slideViewPr>
    <p:cSldViewPr>
      <p:cViewPr varScale="1">
        <p:scale>
          <a:sx n="48" d="100"/>
          <a:sy n="48" d="100"/>
        </p:scale>
        <p:origin x="1392"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838"/>
    </p:cViewPr>
  </p:sorterViewPr>
  <p:notesViewPr>
    <p:cSldViewPr>
      <p:cViewPr>
        <p:scale>
          <a:sx n="150" d="100"/>
          <a:sy n="150" d="100"/>
        </p:scale>
        <p:origin x="-1830" y="-72"/>
      </p:cViewPr>
      <p:guideLst>
        <p:guide orient="horz" pos="3127"/>
        <p:guide pos="210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r>
              <a:rPr lang="en-US"/>
              <a:t>IEEM 709- PToject 1</a:t>
            </a:r>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6BE700D2-D2F0-427B-8B46-6214E08BD178}" type="datetimeFigureOut">
              <a:rPr lang="en-US" smtClean="0"/>
              <a:t>5/3/2022</a:t>
            </a:fld>
            <a:endParaRPr lang="en-US"/>
          </a:p>
        </p:txBody>
      </p:sp>
      <p:sp>
        <p:nvSpPr>
          <p:cNvPr id="4" name="Footer Placeholder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r>
              <a:rPr lang="en-US"/>
              <a:t>WNE University- M.Dehghani</a:t>
            </a:r>
          </a:p>
        </p:txBody>
      </p:sp>
      <p:sp>
        <p:nvSpPr>
          <p:cNvPr id="5" name="Slide Number Placeholder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9EA797A1-F9ED-4494-ACA5-30B09F30C1E4}" type="slidenum">
              <a:rPr lang="en-US" smtClean="0"/>
              <a:t>‹#›</a:t>
            </a:fld>
            <a:endParaRPr lang="en-US"/>
          </a:p>
        </p:txBody>
      </p:sp>
    </p:spTree>
    <p:extLst>
      <p:ext uri="{BB962C8B-B14F-4D97-AF65-F5344CB8AC3E}">
        <p14:creationId xmlns:p14="http://schemas.microsoft.com/office/powerpoint/2010/main" val="120582226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r>
              <a:rPr lang="en-US"/>
              <a:t>IEEM 709- PToject 1</a:t>
            </a:r>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9803B680-6561-4AB4-93D6-A873F080BE16}" type="datetimeFigureOut">
              <a:rPr lang="en-US" smtClean="0"/>
              <a:t>5/3/2022</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r>
              <a:rPr lang="en-US"/>
              <a:t>WNE University- M.Dehghani</a:t>
            </a:r>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9FDE9BBE-3B99-467B-A4AB-39517DBF0065}" type="slidenum">
              <a:rPr lang="en-US" smtClean="0"/>
              <a:t>‹#›</a:t>
            </a:fld>
            <a:endParaRPr lang="en-US"/>
          </a:p>
        </p:txBody>
      </p:sp>
    </p:spTree>
    <p:extLst>
      <p:ext uri="{BB962C8B-B14F-4D97-AF65-F5344CB8AC3E}">
        <p14:creationId xmlns:p14="http://schemas.microsoft.com/office/powerpoint/2010/main" val="100171680"/>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IEEM 709- PToject 1</a:t>
            </a:r>
          </a:p>
        </p:txBody>
      </p:sp>
      <p:sp>
        <p:nvSpPr>
          <p:cNvPr id="5" name="Footer Placeholder 4"/>
          <p:cNvSpPr>
            <a:spLocks noGrp="1"/>
          </p:cNvSpPr>
          <p:nvPr>
            <p:ph type="ftr" sz="quarter" idx="11"/>
          </p:nvPr>
        </p:nvSpPr>
        <p:spPr/>
        <p:txBody>
          <a:bodyPr/>
          <a:lstStyle/>
          <a:p>
            <a:r>
              <a:rPr lang="en-US"/>
              <a:t>WNE University- M.Dehghani</a:t>
            </a:r>
          </a:p>
        </p:txBody>
      </p:sp>
      <p:sp>
        <p:nvSpPr>
          <p:cNvPr id="6" name="Slide Number Placeholder 5"/>
          <p:cNvSpPr>
            <a:spLocks noGrp="1"/>
          </p:cNvSpPr>
          <p:nvPr>
            <p:ph type="sldNum" sz="quarter" idx="12"/>
          </p:nvPr>
        </p:nvSpPr>
        <p:spPr/>
        <p:txBody>
          <a:bodyPr/>
          <a:lstStyle/>
          <a:p>
            <a:fld id="{9FDE9BBE-3B99-467B-A4AB-39517DBF0065}" type="slidenum">
              <a:rPr lang="en-US" smtClean="0"/>
              <a:t>49</a:t>
            </a:fld>
            <a:endParaRPr lang="en-US"/>
          </a:p>
        </p:txBody>
      </p:sp>
    </p:spTree>
    <p:extLst>
      <p:ext uri="{BB962C8B-B14F-4D97-AF65-F5344CB8AC3E}">
        <p14:creationId xmlns:p14="http://schemas.microsoft.com/office/powerpoint/2010/main" val="246349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userDrawn="1"/>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3962400" cy="541467"/>
          </a:xfrm>
        </p:spPr>
        <p:txBody>
          <a:bodyPr/>
          <a:lstStyle>
            <a:lvl1pPr>
              <a:defRPr sz="2400" b="1">
                <a:solidFill>
                  <a:srgbClr val="800000"/>
                </a:solidFill>
              </a:defRPr>
            </a:lvl1pPr>
          </a:lstStyle>
          <a:p>
            <a:r>
              <a:rPr lang="en-US" dirty="0"/>
              <a:t>Click to edit Master title style</a:t>
            </a:r>
          </a:p>
        </p:txBody>
      </p:sp>
      <p:sp>
        <p:nvSpPr>
          <p:cNvPr id="3" name="Content Placeholder 2"/>
          <p:cNvSpPr>
            <a:spLocks noGrp="1"/>
          </p:cNvSpPr>
          <p:nvPr>
            <p:ph idx="1"/>
          </p:nvPr>
        </p:nvSpPr>
        <p:spPr>
          <a:xfrm>
            <a:off x="609600" y="1219200"/>
            <a:ext cx="7924800" cy="5257800"/>
          </a:xfrm>
        </p:spPr>
        <p:txBody>
          <a:bodyPr/>
          <a:lstStyle>
            <a:lvl1pPr algn="l">
              <a:buClr>
                <a:schemeClr val="accent2">
                  <a:lumMod val="50000"/>
                </a:schemeClr>
              </a:buClr>
              <a:defRPr sz="2000" baseline="0">
                <a:solidFill>
                  <a:srgbClr val="0066CC"/>
                </a:solidFill>
              </a:defRPr>
            </a:lvl1pPr>
            <a:lvl2pPr>
              <a:buClr>
                <a:srgbClr val="8208A8"/>
              </a:buClr>
              <a:defRPr sz="1800" baseline="0">
                <a:solidFill>
                  <a:schemeClr val="tx1"/>
                </a:solidFill>
              </a:defRPr>
            </a:lvl2pPr>
            <a:lvl3pPr>
              <a:defRPr sz="1600" b="1" baseline="0">
                <a:solidFill>
                  <a:schemeClr val="accent6">
                    <a:lumMod val="50000"/>
                  </a:schemeClr>
                </a:solidFill>
                <a:effectLst/>
              </a:defRPr>
            </a:lvl3pPr>
            <a:lvl4pPr marL="1239012" indent="-342900">
              <a:buClr>
                <a:srgbClr val="FF0000"/>
              </a:buClr>
              <a:buFont typeface="+mj-lt"/>
              <a:buAutoNum type="alphaLcPeriod"/>
              <a:defRPr sz="1400" b="1" baseline="0">
                <a:solidFill>
                  <a:schemeClr val="tx1"/>
                </a:solidFill>
              </a:defRPr>
            </a:lvl4pPr>
            <a:lvl5pPr>
              <a:buClr>
                <a:srgbClr val="7030A0"/>
              </a:buClr>
              <a:defRPr sz="1300" b="1" baseline="0">
                <a:solidFill>
                  <a:schemeClr val="accent6">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sz="1300" b="1" dirty="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userDrawn="1"/>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2" name="Title Placeholder 1"/>
          <p:cNvSpPr>
            <a:spLocks noGrp="1"/>
          </p:cNvSpPr>
          <p:nvPr>
            <p:ph type="title"/>
          </p:nvPr>
        </p:nvSpPr>
        <p:spPr>
          <a:xfrm>
            <a:off x="1041548" y="677733"/>
            <a:ext cx="7024744" cy="578764"/>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1043492" y="1371600"/>
            <a:ext cx="7196866" cy="44610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1" name="Picture 60"/>
          <p:cNvPicPr>
            <a:picLocks noChangeAspect="1"/>
          </p:cNvPicPr>
          <p:nvPr/>
        </p:nvPicPr>
        <p:blipFill rotWithShape="1">
          <a:blip r:embed="rId4">
            <a:extLst>
              <a:ext uri="{28A0092B-C50C-407E-A947-70E740481C1C}">
                <a14:useLocalDpi xmlns:a14="http://schemas.microsoft.com/office/drawing/2010/main" val="0"/>
              </a:ext>
            </a:extLst>
          </a:blip>
          <a:srcRect l="-264" t="1468" r="1" b="-1"/>
          <a:stretch/>
        </p:blipFill>
        <p:spPr>
          <a:xfrm rot="16200000">
            <a:off x="-1577539" y="3511752"/>
            <a:ext cx="3595916" cy="353380"/>
          </a:xfrm>
          <a:prstGeom prst="rect">
            <a:avLst/>
          </a:prstGeom>
          <a:noFill/>
          <a:ln>
            <a:noFill/>
          </a:ln>
        </p:spPr>
      </p:pic>
      <p:pic>
        <p:nvPicPr>
          <p:cNvPr id="62" name="Picture 61">
            <a:hlinkClick r:id="" action="ppaction://noaction"/>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4296" y="5970989"/>
            <a:ext cx="532504" cy="532504"/>
          </a:xfrm>
          <a:prstGeom prst="rect">
            <a:avLst/>
          </a:prstGeom>
        </p:spPr>
      </p:pic>
      <p:sp>
        <p:nvSpPr>
          <p:cNvPr id="64" name="Rectangle 2"/>
          <p:cNvSpPr txBox="1">
            <a:spLocks noChangeArrowheads="1"/>
          </p:cNvSpPr>
          <p:nvPr/>
        </p:nvSpPr>
        <p:spPr>
          <a:xfrm>
            <a:off x="4648200" y="-152400"/>
            <a:ext cx="3429000" cy="6858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400" b="1" dirty="0">
                <a:solidFill>
                  <a:schemeClr val="accent1">
                    <a:lumMod val="60000"/>
                    <a:lumOff val="40000"/>
                  </a:schemeClr>
                </a:solidFill>
              </a:rPr>
              <a:t>EMGT 602</a:t>
            </a:r>
            <a:endParaRPr lang="en-US" sz="1000" b="1" dirty="0">
              <a:solidFill>
                <a:schemeClr val="accent1">
                  <a:lumMod val="60000"/>
                  <a:lumOff val="40000"/>
                </a:scheme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hf sldNum="0" hdr="0" ftr="0" dt="0"/>
  <p:txStyles>
    <p:title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b="1" kern="1200">
          <a:solidFill>
            <a:srgbClr val="00B050"/>
          </a:solidFill>
          <a:latin typeface="+mn-lt"/>
          <a:ea typeface="+mn-ea"/>
          <a:cs typeface="+mn-cs"/>
        </a:defRPr>
      </a:lvl1pPr>
      <a:lvl2pPr marL="640080" indent="-274320" algn="just" defTabSz="914400" rtl="0" eaLnBrk="1" latinLnBrk="0" hangingPunct="1">
        <a:spcBef>
          <a:spcPct val="20000"/>
        </a:spcBef>
        <a:buClr>
          <a:schemeClr val="accent3">
            <a:lumMod val="75000"/>
          </a:schemeClr>
        </a:buClr>
        <a:buSzPct val="76000"/>
        <a:buFont typeface="Wingdings" pitchFamily="2" charset="2"/>
        <a:buChar char="Ø"/>
        <a:defRPr sz="2200" b="1" kern="1200">
          <a:solidFill>
            <a:srgbClr val="0070C0"/>
          </a:solidFill>
          <a:latin typeface="+mn-lt"/>
          <a:ea typeface="+mn-ea"/>
          <a:cs typeface="+mn-cs"/>
        </a:defRPr>
      </a:lvl2pPr>
      <a:lvl3pPr marL="914400" indent="-228600" algn="just" defTabSz="914400" rtl="0" eaLnBrk="1" latinLnBrk="0" hangingPunct="1">
        <a:spcBef>
          <a:spcPct val="20000"/>
        </a:spcBef>
        <a:buClr>
          <a:srgbClr val="FF0000"/>
        </a:buClr>
        <a:buSzPct val="76000"/>
        <a:buFont typeface="Wingdings" pitchFamily="2" charset="2"/>
        <a:buChar char="v"/>
        <a:defRPr sz="2000" kern="1200">
          <a:solidFill>
            <a:schemeClr val="tx1"/>
          </a:solidFill>
          <a:latin typeface="+mn-lt"/>
          <a:ea typeface="+mn-ea"/>
          <a:cs typeface="+mn-cs"/>
        </a:defRPr>
      </a:lvl3pPr>
      <a:lvl4pPr marL="1124712" indent="-228600" algn="just" defTabSz="914400" rtl="0" eaLnBrk="1" latinLnBrk="0" hangingPunct="1">
        <a:spcBef>
          <a:spcPct val="20000"/>
        </a:spcBef>
        <a:buClr>
          <a:schemeClr val="accent1"/>
        </a:buClr>
        <a:buSzPct val="76000"/>
        <a:buFont typeface="Wingdings 2" pitchFamily="18" charset="2"/>
        <a:buChar char=""/>
        <a:defRPr sz="1800" kern="1200">
          <a:solidFill>
            <a:schemeClr val="tx1"/>
          </a:solidFill>
          <a:latin typeface="+mn-lt"/>
          <a:ea typeface="+mn-ea"/>
          <a:cs typeface="+mn-cs"/>
        </a:defRPr>
      </a:lvl4pPr>
      <a:lvl5pPr marL="1325880" indent="-228600" algn="just" defTabSz="914400" rtl="0" eaLnBrk="1" latinLnBrk="0" hangingPunct="1">
        <a:spcBef>
          <a:spcPct val="20000"/>
        </a:spcBef>
        <a:buClr>
          <a:schemeClr val="accent1"/>
        </a:buClr>
        <a:buSzPct val="76000"/>
        <a:buFont typeface="Wingdings 2" pitchFamily="18" charset="2"/>
        <a:buChar char=""/>
        <a:defRPr sz="1600" kern="1200" baseline="0">
          <a:solidFill>
            <a:schemeClr val="tx1"/>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30.png"/><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0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20.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0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0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29.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9.gif"/></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file:///C:\9%20-%20Aviation\Papers%20and%20Reports\3rd%20Party%20-%202006%20NLR%20Causal%20Model.pdf"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1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Agenda</a:t>
            </a:r>
          </a:p>
        </p:txBody>
      </p:sp>
      <p:sp>
        <p:nvSpPr>
          <p:cNvPr id="3" name="Content Placeholder 2"/>
          <p:cNvSpPr>
            <a:spLocks noGrp="1"/>
          </p:cNvSpPr>
          <p:nvPr>
            <p:ph idx="1"/>
          </p:nvPr>
        </p:nvSpPr>
        <p:spPr/>
        <p:txBody>
          <a:bodyPr/>
          <a:lstStyle/>
          <a:p>
            <a:r>
              <a:rPr lang="en-US" dirty="0"/>
              <a:t>Foundational Ideal/Paper</a:t>
            </a:r>
          </a:p>
          <a:p>
            <a:pPr lvl="1"/>
            <a:r>
              <a:rPr lang="en-US" dirty="0"/>
              <a:t>Normal Accident Theory</a:t>
            </a:r>
          </a:p>
          <a:p>
            <a:pPr lvl="1"/>
            <a:r>
              <a:rPr lang="en-US" dirty="0"/>
              <a:t>High Reliability Theory </a:t>
            </a:r>
          </a:p>
          <a:p>
            <a:r>
              <a:rPr lang="en-US" dirty="0"/>
              <a:t>Main Lecture</a:t>
            </a:r>
          </a:p>
          <a:p>
            <a:pPr lvl="1"/>
            <a:r>
              <a:rPr lang="en-US" dirty="0"/>
              <a:t>Risk Assessment Guidance document</a:t>
            </a:r>
          </a:p>
          <a:p>
            <a:pPr lvl="2"/>
            <a:r>
              <a:rPr lang="en-US" dirty="0"/>
              <a:t>United States Coast Guard Guide to Risk-based Decision Making</a:t>
            </a:r>
          </a:p>
          <a:p>
            <a:pPr lvl="1"/>
            <a:r>
              <a:rPr lang="en-US" dirty="0"/>
              <a:t>Bow Tie Analysis</a:t>
            </a:r>
          </a:p>
          <a:p>
            <a:pPr lvl="1"/>
            <a:r>
              <a:rPr lang="en-US" dirty="0"/>
              <a:t>Event Tree Analysis</a:t>
            </a:r>
          </a:p>
          <a:p>
            <a:pPr lvl="1"/>
            <a:r>
              <a:rPr lang="en-US" dirty="0"/>
              <a:t>Fault Tree Analysis</a:t>
            </a:r>
          </a:p>
          <a:p>
            <a:pPr lvl="1"/>
            <a:endParaRPr lang="en-US" dirty="0"/>
          </a:p>
        </p:txBody>
      </p:sp>
    </p:spTree>
    <p:extLst>
      <p:ext uri="{BB962C8B-B14F-4D97-AF65-F5344CB8AC3E}">
        <p14:creationId xmlns:p14="http://schemas.microsoft.com/office/powerpoint/2010/main" val="4180191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89616"/>
            <a:ext cx="7772400" cy="541467"/>
          </a:xfrm>
        </p:spPr>
        <p:txBody>
          <a:bodyPr/>
          <a:lstStyle/>
          <a:p>
            <a:r>
              <a:rPr lang="en-US" dirty="0"/>
              <a:t>Normal Accident Theory</a:t>
            </a:r>
          </a:p>
        </p:txBody>
      </p:sp>
      <p:sp>
        <p:nvSpPr>
          <p:cNvPr id="3" name="Content Placeholder 2"/>
          <p:cNvSpPr>
            <a:spLocks noGrp="1"/>
          </p:cNvSpPr>
          <p:nvPr>
            <p:ph idx="1"/>
          </p:nvPr>
        </p:nvSpPr>
        <p:spPr/>
        <p:txBody>
          <a:bodyPr>
            <a:normAutofit/>
          </a:bodyPr>
          <a:lstStyle/>
          <a:p>
            <a:r>
              <a:rPr lang="en-US" dirty="0"/>
              <a:t>So there are lot more examples…right?</a:t>
            </a:r>
          </a:p>
          <a:p>
            <a:pPr lvl="1"/>
            <a:r>
              <a:rPr lang="en-US" dirty="0"/>
              <a:t>Well…not really</a:t>
            </a:r>
          </a:p>
          <a:p>
            <a:pPr lvl="1"/>
            <a:r>
              <a:rPr lang="en-US" dirty="0"/>
              <a:t>Nuclear power plants … other than</a:t>
            </a:r>
          </a:p>
          <a:p>
            <a:pPr lvl="2"/>
            <a:r>
              <a:rPr lang="en-US" dirty="0"/>
              <a:t>Chernobyl</a:t>
            </a:r>
          </a:p>
          <a:p>
            <a:pPr lvl="2"/>
            <a:r>
              <a:rPr lang="en-US" dirty="0"/>
              <a:t>TMI</a:t>
            </a:r>
          </a:p>
          <a:p>
            <a:pPr lvl="2"/>
            <a:r>
              <a:rPr lang="en-US" dirty="0" err="1"/>
              <a:t>Fukishima</a:t>
            </a:r>
            <a:r>
              <a:rPr lang="en-US" dirty="0"/>
              <a:t>  </a:t>
            </a:r>
          </a:p>
          <a:p>
            <a:pPr lvl="1"/>
            <a:r>
              <a:rPr lang="en-US" dirty="0"/>
              <a:t>…have 60+ years of highly reliable operations, producing </a:t>
            </a:r>
          </a:p>
          <a:p>
            <a:pPr lvl="2"/>
            <a:r>
              <a:rPr lang="en-US" dirty="0"/>
              <a:t>20% of US demand</a:t>
            </a:r>
          </a:p>
          <a:p>
            <a:pPr lvl="2"/>
            <a:r>
              <a:rPr lang="en-US" dirty="0"/>
              <a:t>50% of European demand</a:t>
            </a:r>
          </a:p>
          <a:p>
            <a:r>
              <a:rPr lang="en-US" dirty="0"/>
              <a:t>So if NAT seems so intuitive….why are planes not falling out of the sky like raindrops?</a:t>
            </a:r>
          </a:p>
          <a:p>
            <a:endParaRPr lang="en-US" dirty="0"/>
          </a:p>
        </p:txBody>
      </p:sp>
    </p:spTree>
    <p:extLst>
      <p:ext uri="{BB962C8B-B14F-4D97-AF65-F5344CB8AC3E}">
        <p14:creationId xmlns:p14="http://schemas.microsoft.com/office/powerpoint/2010/main" val="147689374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Fault Tree Analysis</a:t>
            </a:r>
          </a:p>
        </p:txBody>
      </p:sp>
      <p:sp>
        <p:nvSpPr>
          <p:cNvPr id="3" name="Content Placeholder 2"/>
          <p:cNvSpPr>
            <a:spLocks noGrp="1"/>
          </p:cNvSpPr>
          <p:nvPr>
            <p:ph idx="1"/>
          </p:nvPr>
        </p:nvSpPr>
        <p:spPr>
          <a:xfrm>
            <a:off x="685800" y="1219200"/>
            <a:ext cx="7554558" cy="5029200"/>
          </a:xfrm>
        </p:spPr>
        <p:txBody>
          <a:bodyPr>
            <a:normAutofit/>
          </a:bodyPr>
          <a:lstStyle/>
          <a:p>
            <a:r>
              <a:rPr lang="en-US" dirty="0"/>
              <a:t>It is COMMON for Basic Events to be implicated in multiple pathways to failure in an Fault Tree</a:t>
            </a:r>
          </a:p>
          <a:p>
            <a:pPr lvl="1"/>
            <a:r>
              <a:rPr lang="en-US" dirty="0"/>
              <a:t>To develop a sense of the impact of these repeat Basic Events on the total system, we develop Minimal Cut Sets</a:t>
            </a:r>
          </a:p>
          <a:p>
            <a:pPr lvl="1"/>
            <a:r>
              <a:rPr lang="en-US" dirty="0"/>
              <a:t>Minimal Cut Set</a:t>
            </a:r>
          </a:p>
          <a:p>
            <a:pPr lvl="2"/>
            <a:r>
              <a:rPr lang="en-US" i="1" dirty="0"/>
              <a:t>A minimal cut set is a cut set such that if any basic event is removed from it, the top event will not necessarily occur if all remaining events in the cut set occur</a:t>
            </a:r>
          </a:p>
        </p:txBody>
      </p:sp>
    </p:spTree>
    <p:extLst>
      <p:ext uri="{BB962C8B-B14F-4D97-AF65-F5344CB8AC3E}">
        <p14:creationId xmlns:p14="http://schemas.microsoft.com/office/powerpoint/2010/main" val="357739377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endParaRPr lang="en-US" dirty="0"/>
          </a:p>
        </p:txBody>
      </p:sp>
      <p:sp>
        <p:nvSpPr>
          <p:cNvPr id="3" name="Content Placeholder 2"/>
          <p:cNvSpPr>
            <a:spLocks noGrp="1"/>
          </p:cNvSpPr>
          <p:nvPr>
            <p:ph idx="1"/>
          </p:nvPr>
        </p:nvSpPr>
        <p:spPr>
          <a:xfrm>
            <a:off x="685800" y="1219200"/>
            <a:ext cx="7554558" cy="5029200"/>
          </a:xfrm>
        </p:spPr>
        <p:txBody>
          <a:bodyPr>
            <a:normAutofit/>
          </a:bodyPr>
          <a:lstStyle/>
          <a:p>
            <a:pPr marL="68580" indent="0">
              <a:buNone/>
            </a:pPr>
            <a:endParaRPr lang="en-US" i="1" dirty="0"/>
          </a:p>
          <a:p>
            <a:pPr marL="68580" indent="0">
              <a:buNone/>
            </a:pPr>
            <a:endParaRPr lang="en-US" i="1" dirty="0"/>
          </a:p>
          <a:p>
            <a:pPr marL="68580" indent="0">
              <a:buNone/>
            </a:pPr>
            <a:endParaRPr lang="en-US" i="1" dirty="0"/>
          </a:p>
          <a:p>
            <a:pPr marL="68580" indent="0">
              <a:buNone/>
            </a:pPr>
            <a:endParaRPr lang="en-US" i="1" dirty="0"/>
          </a:p>
          <a:p>
            <a:pPr marL="68580" indent="0">
              <a:buNone/>
            </a:pPr>
            <a:endParaRPr lang="en-US" i="1" dirty="0"/>
          </a:p>
          <a:p>
            <a:pPr marL="68580" indent="0">
              <a:buNone/>
            </a:pPr>
            <a:endParaRPr lang="en-US" i="1" dirty="0"/>
          </a:p>
          <a:p>
            <a:pPr marL="68580" indent="0" algn="ctr">
              <a:buNone/>
            </a:pPr>
            <a:r>
              <a:rPr lang="en-US" i="1" dirty="0"/>
              <a:t>Minimal Cut Set</a:t>
            </a:r>
          </a:p>
        </p:txBody>
      </p:sp>
    </p:spTree>
    <p:extLst>
      <p:ext uri="{BB962C8B-B14F-4D97-AF65-F5344CB8AC3E}">
        <p14:creationId xmlns:p14="http://schemas.microsoft.com/office/powerpoint/2010/main" val="153553563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Minimal Cut Sets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219200"/>
                <a:ext cx="7554558" cy="5029200"/>
              </a:xfrm>
            </p:spPr>
            <p:txBody>
              <a:bodyPr>
                <a:normAutofit/>
              </a:bodyPr>
              <a:lstStyle/>
              <a:p>
                <a:r>
                  <a:rPr lang="en-US" dirty="0"/>
                  <a:t>Lets demonstrate using the simple example</a:t>
                </a:r>
              </a:p>
              <a:p>
                <a:pPr lvl="1"/>
                <a:r>
                  <a:rPr lang="en-US" dirty="0"/>
                  <a:t>See Appendix D posted to Kodiak for detailed notes</a:t>
                </a:r>
              </a:p>
              <a:p>
                <a:pPr lvl="1"/>
                <a:r>
                  <a:rPr lang="en-US" dirty="0"/>
                  <a:t>Step 1: </a:t>
                </a:r>
              </a:p>
              <a:p>
                <a:pPr lvl="2"/>
                <a:r>
                  <a:rPr lang="en-US" dirty="0"/>
                  <a:t>Convert Fault Tree to Boolean Logic/Algebra</a:t>
                </a:r>
              </a:p>
              <a:p>
                <a:pPr lvl="3"/>
                <a:r>
                  <a:rPr lang="en-US" dirty="0"/>
                  <a:t>Where</a:t>
                </a:r>
              </a:p>
              <a:p>
                <a:pPr lvl="4"/>
                <a14:m>
                  <m:oMath xmlns:m="http://schemas.openxmlformats.org/officeDocument/2006/math">
                    <m:r>
                      <a:rPr lang="en-US" b="0" i="1" smtClean="0">
                        <a:latin typeface="Cambria Math" panose="02040503050406030204" pitchFamily="18" charset="0"/>
                      </a:rPr>
                      <m:t>𝐴𝑁𝐷</m:t>
                    </m:r>
                    <m:r>
                      <a:rPr lang="en-US" b="0" i="1" smtClean="0">
                        <a:latin typeface="Cambria Math" panose="02040503050406030204" pitchFamily="18" charset="0"/>
                      </a:rPr>
                      <m:t> </m:t>
                    </m:r>
                    <m:r>
                      <a:rPr lang="en-US" b="0" i="1" smtClean="0">
                        <a:latin typeface="Cambria Math" panose="02040503050406030204" pitchFamily="18" charset="0"/>
                      </a:rPr>
                      <m:t>𝑔𝑎𝑡𝑒𝑠</m:t>
                    </m:r>
                    <m:r>
                      <a:rPr lang="en-US" b="0" i="1" smtClean="0">
                        <a:latin typeface="Cambria Math" panose="02040503050406030204" pitchFamily="18" charset="0"/>
                      </a:rPr>
                      <m:t>=</m:t>
                    </m:r>
                    <m:r>
                      <m:rPr>
                        <m:nor/>
                      </m:rPr>
                      <a:rPr lang="en-US" b="0" i="0" smtClean="0">
                        <a:latin typeface="Cambria Math" panose="02040503050406030204" pitchFamily="18" charset="0"/>
                      </a:rPr>
                      <m:t>∗</m:t>
                    </m:r>
                  </m:oMath>
                </a14:m>
                <a:endParaRPr lang="en-US" b="0" i="1" dirty="0"/>
              </a:p>
              <a:p>
                <a:pPr lvl="4"/>
                <a:r>
                  <a:rPr lang="en-US" i="1" dirty="0"/>
                  <a:t>OR gates = “+”</a:t>
                </a:r>
              </a:p>
              <a:p>
                <a:pPr lvl="2"/>
                <a14:m>
                  <m:oMath xmlns:m="http://schemas.openxmlformats.org/officeDocument/2006/math">
                    <m:r>
                      <a:rPr lang="en-US" b="1" i="1" smtClean="0">
                        <a:latin typeface="Cambria Math" panose="02040503050406030204" pitchFamily="18" charset="0"/>
                      </a:rPr>
                      <m:t>𝑻</m:t>
                    </m:r>
                    <m:r>
                      <a:rPr lang="en-US" b="1" i="1" smtClean="0">
                        <a:latin typeface="Cambria Math" panose="02040503050406030204" pitchFamily="18" charset="0"/>
                      </a:rPr>
                      <m:t>=</m:t>
                    </m:r>
                    <m:r>
                      <a:rPr lang="en-US" b="1" i="1" smtClean="0">
                        <a:latin typeface="Cambria Math" panose="02040503050406030204" pitchFamily="18" charset="0"/>
                      </a:rPr>
                      <m:t>𝑬</m:t>
                    </m:r>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𝑬</m:t>
                    </m:r>
                    <m:r>
                      <a:rPr lang="en-US" b="1" i="1" smtClean="0">
                        <a:latin typeface="Cambria Math" panose="02040503050406030204" pitchFamily="18" charset="0"/>
                      </a:rPr>
                      <m:t>𝟐</m:t>
                    </m:r>
                  </m:oMath>
                </a14:m>
                <a:endParaRPr lang="en-US" b="1" dirty="0"/>
              </a:p>
              <a:p>
                <a:pPr lvl="3"/>
                <a:r>
                  <a:rPr lang="en-US" dirty="0"/>
                  <a:t>Where</a:t>
                </a:r>
              </a:p>
              <a:p>
                <a:pPr lvl="4"/>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1=</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3</m:t>
                    </m:r>
                  </m:oMath>
                </a14:m>
                <a:endParaRPr lang="en-US" b="0" dirty="0"/>
              </a:p>
              <a:p>
                <a:pPr lvl="4"/>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3=</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oMath>
                </a14:m>
                <a:endParaRPr lang="en-US" dirty="0"/>
              </a:p>
              <a:p>
                <a:pPr lvl="4"/>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2=</m:t>
                    </m:r>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4</m:t>
                    </m:r>
                  </m:oMath>
                </a14:m>
                <a:endParaRPr lang="en-US" b="0" dirty="0"/>
              </a:p>
              <a:p>
                <a:pPr lvl="4"/>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4=</m:t>
                    </m:r>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𝑓</m:t>
                    </m:r>
                  </m:oMath>
                </a14:m>
                <a:endParaRPr lang="en-US" b="0" dirty="0"/>
              </a:p>
              <a:p>
                <a:pPr lvl="2"/>
                <a:r>
                  <a:rPr lang="en-US" dirty="0"/>
                  <a:t>Through Substitution</a:t>
                </a:r>
              </a:p>
              <a:p>
                <a:pPr lvl="3"/>
                <a14:m>
                  <m:oMath xmlns:m="http://schemas.openxmlformats.org/officeDocument/2006/math">
                    <m:r>
                      <a:rPr lang="en-US" b="1" i="1" smtClean="0">
                        <a:latin typeface="Cambria Math" panose="02040503050406030204" pitchFamily="18" charset="0"/>
                      </a:rPr>
                      <m:t>𝑻</m:t>
                    </m:r>
                    <m:r>
                      <a:rPr lang="en-US" b="1" i="1" smtClean="0">
                        <a:latin typeface="Cambria Math" panose="02040503050406030204" pitchFamily="18" charset="0"/>
                      </a:rPr>
                      <m:t>=</m:t>
                    </m:r>
                    <m:d>
                      <m:dPr>
                        <m:ctrlPr>
                          <a:rPr lang="en-US" b="1" i="1" smtClean="0">
                            <a:latin typeface="Cambria Math" panose="02040503050406030204" pitchFamily="18" charset="0"/>
                          </a:rPr>
                        </m:ctrlPr>
                      </m:dPr>
                      <m:e>
                        <m:r>
                          <a:rPr lang="en-US" b="1" i="1" smtClean="0">
                            <a:latin typeface="Cambria Math" panose="02040503050406030204" pitchFamily="18" charset="0"/>
                          </a:rPr>
                          <m:t>𝒂</m:t>
                        </m:r>
                        <m:r>
                          <a:rPr lang="en-US" b="1" i="1" smtClean="0">
                            <a:latin typeface="Cambria Math" panose="02040503050406030204" pitchFamily="18" charset="0"/>
                          </a:rPr>
                          <m:t>+</m:t>
                        </m:r>
                        <m:r>
                          <a:rPr lang="en-US" b="1" i="1" smtClean="0">
                            <a:latin typeface="Cambria Math" panose="02040503050406030204" pitchFamily="18" charset="0"/>
                          </a:rPr>
                          <m:t>𝒃</m:t>
                        </m:r>
                        <m:r>
                          <a:rPr lang="en-US" b="1" i="1" smtClean="0">
                            <a:latin typeface="Cambria Math" panose="02040503050406030204" pitchFamily="18" charset="0"/>
                          </a:rPr>
                          <m:t>+</m:t>
                        </m:r>
                        <m:r>
                          <a:rPr lang="en-US" b="1" i="1" smtClean="0">
                            <a:latin typeface="Cambria Math" panose="02040503050406030204" pitchFamily="18" charset="0"/>
                          </a:rPr>
                          <m:t>𝒄</m:t>
                        </m:r>
                      </m:e>
                    </m:d>
                    <m:r>
                      <a:rPr lang="en-US" b="1" i="1" smtClean="0">
                        <a:latin typeface="Cambria Math" panose="02040503050406030204" pitchFamily="18" charset="0"/>
                      </a:rPr>
                      <m:t>∗(</m:t>
                    </m:r>
                    <m:r>
                      <a:rPr lang="en-US" b="1" i="1" smtClean="0">
                        <a:latin typeface="Cambria Math" panose="02040503050406030204" pitchFamily="18" charset="0"/>
                      </a:rPr>
                      <m:t>𝒅</m:t>
                    </m:r>
                    <m:r>
                      <a:rPr lang="en-US" b="1" i="1" smtClean="0">
                        <a:latin typeface="Cambria Math" panose="02040503050406030204" pitchFamily="18" charset="0"/>
                      </a:rPr>
                      <m:t>+</m:t>
                    </m:r>
                    <m:r>
                      <a:rPr lang="en-US" b="1" i="1" smtClean="0">
                        <a:latin typeface="Cambria Math" panose="02040503050406030204" pitchFamily="18" charset="0"/>
                      </a:rPr>
                      <m:t>𝒆</m:t>
                    </m:r>
                    <m:r>
                      <a:rPr lang="en-US" b="1" i="1" smtClean="0">
                        <a:latin typeface="Cambria Math" panose="02040503050406030204" pitchFamily="18" charset="0"/>
                      </a:rPr>
                      <m:t>∗</m:t>
                    </m:r>
                    <m:r>
                      <a:rPr lang="en-US" b="1" i="1" smtClean="0">
                        <a:latin typeface="Cambria Math" panose="02040503050406030204" pitchFamily="18" charset="0"/>
                      </a:rPr>
                      <m:t>𝒇</m:t>
                    </m:r>
                    <m:r>
                      <a:rPr lang="en-US" b="1" i="1" smtClean="0">
                        <a:latin typeface="Cambria Math" panose="02040503050406030204" pitchFamily="18" charset="0"/>
                      </a:rPr>
                      <m:t>)</m:t>
                    </m:r>
                  </m:oMath>
                </a14:m>
                <a:endParaRPr lang="en-US" dirty="0"/>
              </a:p>
              <a:p>
                <a:pPr marL="685800" lvl="2"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219200"/>
                <a:ext cx="7554558" cy="5029200"/>
              </a:xfrm>
              <a:blipFill>
                <a:blip r:embed="rId2"/>
                <a:stretch>
                  <a:fillRect t="-606"/>
                </a:stretch>
              </a:blipFill>
            </p:spPr>
            <p:txBody>
              <a:bodyPr/>
              <a:lstStyle/>
              <a:p>
                <a:r>
                  <a:rPr lang="en-US">
                    <a:noFill/>
                  </a:rPr>
                  <a:t> </a:t>
                </a:r>
              </a:p>
            </p:txBody>
          </p:sp>
        </mc:Fallback>
      </mc:AlternateContent>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1252" y="3868598"/>
            <a:ext cx="3137906" cy="2930804"/>
          </a:xfrm>
          <a:prstGeom prst="rect">
            <a:avLst/>
          </a:prstGeom>
          <a:ln>
            <a:solidFill>
              <a:schemeClr val="tx1"/>
            </a:solidFill>
          </a:ln>
        </p:spPr>
      </p:pic>
    </p:spTree>
    <p:extLst>
      <p:ext uri="{BB962C8B-B14F-4D97-AF65-F5344CB8AC3E}">
        <p14:creationId xmlns:p14="http://schemas.microsoft.com/office/powerpoint/2010/main" val="257852639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Minimal Cut Sets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219200"/>
                <a:ext cx="7554558" cy="5029200"/>
              </a:xfrm>
            </p:spPr>
            <p:txBody>
              <a:bodyPr>
                <a:normAutofit/>
              </a:bodyPr>
              <a:lstStyle/>
              <a:p>
                <a:r>
                  <a:rPr lang="en-US" dirty="0"/>
                  <a:t>Lets demonstrate using the simple example</a:t>
                </a:r>
              </a:p>
              <a:p>
                <a:pPr lvl="1"/>
                <a14:m>
                  <m:oMath xmlns:m="http://schemas.openxmlformats.org/officeDocument/2006/math">
                    <m:r>
                      <a:rPr lang="en-US" b="1" i="1" smtClean="0">
                        <a:latin typeface="Cambria Math" panose="02040503050406030204" pitchFamily="18" charset="0"/>
                      </a:rPr>
                      <m:t>𝑻</m:t>
                    </m:r>
                    <m:r>
                      <a:rPr lang="en-US" b="1" i="1" smtClean="0">
                        <a:latin typeface="Cambria Math" panose="02040503050406030204" pitchFamily="18" charset="0"/>
                      </a:rPr>
                      <m:t>=</m:t>
                    </m:r>
                    <m:d>
                      <m:dPr>
                        <m:ctrlPr>
                          <a:rPr lang="en-US" b="1" i="1" smtClean="0">
                            <a:latin typeface="Cambria Math" panose="02040503050406030204" pitchFamily="18" charset="0"/>
                          </a:rPr>
                        </m:ctrlPr>
                      </m:dPr>
                      <m:e>
                        <m:r>
                          <a:rPr lang="en-US" b="1" i="1" smtClean="0">
                            <a:latin typeface="Cambria Math" panose="02040503050406030204" pitchFamily="18" charset="0"/>
                          </a:rPr>
                          <m:t>𝒂</m:t>
                        </m:r>
                        <m:r>
                          <a:rPr lang="en-US" b="1" i="1" smtClean="0">
                            <a:latin typeface="Cambria Math" panose="02040503050406030204" pitchFamily="18" charset="0"/>
                          </a:rPr>
                          <m:t>+</m:t>
                        </m:r>
                        <m:r>
                          <a:rPr lang="en-US" b="1" i="1" smtClean="0">
                            <a:latin typeface="Cambria Math" panose="02040503050406030204" pitchFamily="18" charset="0"/>
                          </a:rPr>
                          <m:t>𝒃</m:t>
                        </m:r>
                        <m:r>
                          <a:rPr lang="en-US" b="1" i="1" smtClean="0">
                            <a:latin typeface="Cambria Math" panose="02040503050406030204" pitchFamily="18" charset="0"/>
                          </a:rPr>
                          <m:t>+</m:t>
                        </m:r>
                        <m:r>
                          <a:rPr lang="en-US" b="1" i="1" smtClean="0">
                            <a:latin typeface="Cambria Math" panose="02040503050406030204" pitchFamily="18" charset="0"/>
                          </a:rPr>
                          <m:t>𝒄</m:t>
                        </m:r>
                      </m:e>
                    </m:d>
                    <m:r>
                      <a:rPr lang="en-US" b="1" i="1" smtClean="0">
                        <a:latin typeface="Cambria Math" panose="02040503050406030204" pitchFamily="18" charset="0"/>
                      </a:rPr>
                      <m:t>∗</m:t>
                    </m:r>
                    <m:d>
                      <m:dPr>
                        <m:ctrlPr>
                          <a:rPr lang="en-US" b="1" i="1" smtClean="0">
                            <a:latin typeface="Cambria Math" panose="02040503050406030204" pitchFamily="18" charset="0"/>
                          </a:rPr>
                        </m:ctrlPr>
                      </m:dPr>
                      <m:e>
                        <m:r>
                          <a:rPr lang="en-US" b="1" i="1" smtClean="0">
                            <a:latin typeface="Cambria Math" panose="02040503050406030204" pitchFamily="18" charset="0"/>
                          </a:rPr>
                          <m:t>𝒅</m:t>
                        </m:r>
                        <m:r>
                          <a:rPr lang="en-US" b="1" i="1" smtClean="0">
                            <a:latin typeface="Cambria Math" panose="02040503050406030204" pitchFamily="18" charset="0"/>
                          </a:rPr>
                          <m:t>+</m:t>
                        </m:r>
                        <m:r>
                          <a:rPr lang="en-US" b="1" i="1" smtClean="0">
                            <a:latin typeface="Cambria Math" panose="02040503050406030204" pitchFamily="18" charset="0"/>
                          </a:rPr>
                          <m:t>𝒆</m:t>
                        </m:r>
                        <m:r>
                          <a:rPr lang="en-US" b="1" i="1" smtClean="0">
                            <a:latin typeface="Cambria Math" panose="02040503050406030204" pitchFamily="18" charset="0"/>
                          </a:rPr>
                          <m:t>∗</m:t>
                        </m:r>
                        <m:r>
                          <a:rPr lang="en-US" b="1" i="1" smtClean="0">
                            <a:latin typeface="Cambria Math" panose="02040503050406030204" pitchFamily="18" charset="0"/>
                          </a:rPr>
                          <m:t>𝒇</m:t>
                        </m:r>
                      </m:e>
                    </m:d>
                  </m:oMath>
                </a14:m>
                <a:endParaRPr lang="en-US" b="1" dirty="0"/>
              </a:p>
              <a:p>
                <a:pPr lvl="1"/>
                <a:r>
                  <a:rPr lang="en-US" dirty="0"/>
                  <a:t>Step 2: </a:t>
                </a:r>
              </a:p>
              <a:p>
                <a:pPr lvl="2"/>
                <a:r>
                  <a:rPr lang="en-US" dirty="0"/>
                  <a:t>Review Boolean Logical Rules for minimization of Expression</a:t>
                </a:r>
              </a:p>
              <a:p>
                <a:pPr lvl="2"/>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219200"/>
                <a:ext cx="7554558" cy="5029200"/>
              </a:xfrm>
              <a:blipFill>
                <a:blip r:embed="rId2"/>
                <a:stretch>
                  <a:fillRect t="-606"/>
                </a:stretch>
              </a:blipFill>
            </p:spPr>
            <p:txBody>
              <a:bodyPr/>
              <a:lstStyle/>
              <a:p>
                <a:r>
                  <a:rPr lang="en-US">
                    <a:noFill/>
                  </a:rPr>
                  <a:t> </a:t>
                </a:r>
              </a:p>
            </p:txBody>
          </p:sp>
        </mc:Fallback>
      </mc:AlternateContent>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1252" y="3868598"/>
            <a:ext cx="3137906" cy="2930804"/>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228600" y="2661000"/>
            <a:ext cx="5525804" cy="4044600"/>
          </a:xfrm>
          <a:prstGeom prst="rect">
            <a:avLst/>
          </a:prstGeom>
          <a:ln>
            <a:solidFill>
              <a:schemeClr val="tx1"/>
            </a:solidFill>
          </a:ln>
        </p:spPr>
      </p:pic>
      <p:sp>
        <p:nvSpPr>
          <p:cNvPr id="7" name="Left Arrow 6"/>
          <p:cNvSpPr/>
          <p:nvPr/>
        </p:nvSpPr>
        <p:spPr>
          <a:xfrm>
            <a:off x="3505200" y="5410200"/>
            <a:ext cx="1371600" cy="38100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Left Arrow 7"/>
          <p:cNvSpPr/>
          <p:nvPr/>
        </p:nvSpPr>
        <p:spPr>
          <a:xfrm>
            <a:off x="3886200" y="5943600"/>
            <a:ext cx="1371600" cy="38100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607118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Minimal Cut Sets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219200"/>
                <a:ext cx="7554558" cy="5029200"/>
              </a:xfrm>
            </p:spPr>
            <p:txBody>
              <a:bodyPr>
                <a:normAutofit/>
              </a:bodyPr>
              <a:lstStyle/>
              <a:p>
                <a:r>
                  <a:rPr lang="en-US" dirty="0"/>
                  <a:t>Lets demonstrate using the simple example</a:t>
                </a:r>
              </a:p>
              <a:p>
                <a:pPr lvl="1"/>
                <a14:m>
                  <m:oMath xmlns:m="http://schemas.openxmlformats.org/officeDocument/2006/math">
                    <m:r>
                      <a:rPr lang="en-US" b="1" i="1" smtClean="0">
                        <a:latin typeface="Cambria Math" panose="02040503050406030204" pitchFamily="18" charset="0"/>
                      </a:rPr>
                      <m:t>𝑻</m:t>
                    </m:r>
                    <m:r>
                      <a:rPr lang="en-US" b="1" i="1" smtClean="0">
                        <a:latin typeface="Cambria Math" panose="02040503050406030204" pitchFamily="18" charset="0"/>
                      </a:rPr>
                      <m:t>=</m:t>
                    </m:r>
                    <m:d>
                      <m:dPr>
                        <m:ctrlPr>
                          <a:rPr lang="en-US" b="1" i="1" smtClean="0">
                            <a:latin typeface="Cambria Math" panose="02040503050406030204" pitchFamily="18" charset="0"/>
                          </a:rPr>
                        </m:ctrlPr>
                      </m:dPr>
                      <m:e>
                        <m:r>
                          <a:rPr lang="en-US" b="1" i="1" smtClean="0">
                            <a:latin typeface="Cambria Math" panose="02040503050406030204" pitchFamily="18" charset="0"/>
                          </a:rPr>
                          <m:t>𝒂</m:t>
                        </m:r>
                        <m:r>
                          <a:rPr lang="en-US" b="1" i="1" smtClean="0">
                            <a:latin typeface="Cambria Math" panose="02040503050406030204" pitchFamily="18" charset="0"/>
                          </a:rPr>
                          <m:t>+</m:t>
                        </m:r>
                        <m:r>
                          <a:rPr lang="en-US" b="1" i="1" smtClean="0">
                            <a:latin typeface="Cambria Math" panose="02040503050406030204" pitchFamily="18" charset="0"/>
                          </a:rPr>
                          <m:t>𝒃</m:t>
                        </m:r>
                        <m:r>
                          <a:rPr lang="en-US" b="1" i="1" smtClean="0">
                            <a:latin typeface="Cambria Math" panose="02040503050406030204" pitchFamily="18" charset="0"/>
                          </a:rPr>
                          <m:t>+</m:t>
                        </m:r>
                        <m:r>
                          <a:rPr lang="en-US" b="1" i="1" smtClean="0">
                            <a:latin typeface="Cambria Math" panose="02040503050406030204" pitchFamily="18" charset="0"/>
                          </a:rPr>
                          <m:t>𝒄</m:t>
                        </m:r>
                      </m:e>
                    </m:d>
                    <m:r>
                      <a:rPr lang="en-US" b="1" i="1" smtClean="0">
                        <a:latin typeface="Cambria Math" panose="02040503050406030204" pitchFamily="18" charset="0"/>
                      </a:rPr>
                      <m:t>∗</m:t>
                    </m:r>
                    <m:d>
                      <m:dPr>
                        <m:ctrlPr>
                          <a:rPr lang="en-US" b="1" i="1" smtClean="0">
                            <a:latin typeface="Cambria Math" panose="02040503050406030204" pitchFamily="18" charset="0"/>
                          </a:rPr>
                        </m:ctrlPr>
                      </m:dPr>
                      <m:e>
                        <m:r>
                          <a:rPr lang="en-US" b="1" i="1" smtClean="0">
                            <a:latin typeface="Cambria Math" panose="02040503050406030204" pitchFamily="18" charset="0"/>
                          </a:rPr>
                          <m:t>𝒅</m:t>
                        </m:r>
                        <m:r>
                          <a:rPr lang="en-US" b="1" i="1" smtClean="0">
                            <a:latin typeface="Cambria Math" panose="02040503050406030204" pitchFamily="18" charset="0"/>
                          </a:rPr>
                          <m:t>+</m:t>
                        </m:r>
                        <m:r>
                          <a:rPr lang="en-US" b="1" i="1" smtClean="0">
                            <a:latin typeface="Cambria Math" panose="02040503050406030204" pitchFamily="18" charset="0"/>
                          </a:rPr>
                          <m:t>𝒆</m:t>
                        </m:r>
                        <m:r>
                          <a:rPr lang="en-US" b="1" i="1" smtClean="0">
                            <a:latin typeface="Cambria Math" panose="02040503050406030204" pitchFamily="18" charset="0"/>
                          </a:rPr>
                          <m:t>∗</m:t>
                        </m:r>
                        <m:r>
                          <a:rPr lang="en-US" b="1" i="1" smtClean="0">
                            <a:latin typeface="Cambria Math" panose="02040503050406030204" pitchFamily="18" charset="0"/>
                          </a:rPr>
                          <m:t>𝒇</m:t>
                        </m:r>
                      </m:e>
                    </m:d>
                  </m:oMath>
                </a14:m>
                <a:endParaRPr lang="en-US" b="1" dirty="0"/>
              </a:p>
              <a:p>
                <a:pPr lvl="1"/>
                <a:r>
                  <a:rPr lang="en-US" dirty="0"/>
                  <a:t>Step 2: </a:t>
                </a:r>
              </a:p>
              <a:p>
                <a:pPr lvl="2"/>
                <a:r>
                  <a:rPr lang="en-US" dirty="0"/>
                  <a:t>Review Boolean Logical Rules for minimization of Expression</a:t>
                </a:r>
              </a:p>
              <a:p>
                <a:pPr lvl="1"/>
                <a:r>
                  <a:rPr lang="en-US" dirty="0"/>
                  <a:t>There does not appear to be any minimizations that would reduce the current expression</a:t>
                </a:r>
              </a:p>
              <a:p>
                <a:pPr lvl="1"/>
                <a:r>
                  <a:rPr lang="en-US" dirty="0"/>
                  <a:t>Therefore the simple FTA can be expressed as is….</a:t>
                </a:r>
              </a:p>
              <a:p>
                <a:pPr lvl="2"/>
                <a14:m>
                  <m:oMath xmlns:m="http://schemas.openxmlformats.org/officeDocument/2006/math">
                    <m:r>
                      <a:rPr lang="en-US" i="1">
                        <a:latin typeface="Cambria Math" panose="02040503050406030204" pitchFamily="18" charset="0"/>
                      </a:rPr>
                      <m:t>𝑻</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𝒂</m:t>
                        </m:r>
                        <m:r>
                          <a:rPr lang="en-US" i="1">
                            <a:latin typeface="Cambria Math" panose="02040503050406030204" pitchFamily="18" charset="0"/>
                          </a:rPr>
                          <m:t>+</m:t>
                        </m:r>
                        <m:r>
                          <a:rPr lang="en-US" i="1">
                            <a:latin typeface="Cambria Math" panose="02040503050406030204" pitchFamily="18" charset="0"/>
                          </a:rPr>
                          <m:t>𝒃</m:t>
                        </m:r>
                        <m:r>
                          <a:rPr lang="en-US" i="1">
                            <a:latin typeface="Cambria Math" panose="02040503050406030204" pitchFamily="18" charset="0"/>
                          </a:rPr>
                          <m:t>+</m:t>
                        </m:r>
                        <m:r>
                          <a:rPr lang="en-US" i="1">
                            <a:latin typeface="Cambria Math" panose="02040503050406030204" pitchFamily="18" charset="0"/>
                          </a:rPr>
                          <m:t>𝒄</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𝒅</m:t>
                        </m:r>
                        <m:r>
                          <a:rPr lang="en-US" i="1">
                            <a:latin typeface="Cambria Math" panose="02040503050406030204" pitchFamily="18" charset="0"/>
                          </a:rPr>
                          <m:t>+</m:t>
                        </m:r>
                        <m:r>
                          <a:rPr lang="en-US" i="1">
                            <a:latin typeface="Cambria Math" panose="02040503050406030204" pitchFamily="18" charset="0"/>
                          </a:rPr>
                          <m:t>𝒆</m:t>
                        </m:r>
                        <m:r>
                          <a:rPr lang="en-US" i="1">
                            <a:latin typeface="Cambria Math" panose="02040503050406030204" pitchFamily="18" charset="0"/>
                          </a:rPr>
                          <m:t>∗</m:t>
                        </m:r>
                        <m:r>
                          <a:rPr lang="en-US" i="1">
                            <a:latin typeface="Cambria Math" panose="02040503050406030204" pitchFamily="18" charset="0"/>
                          </a:rPr>
                          <m:t>𝒇</m:t>
                        </m:r>
                      </m:e>
                    </m:d>
                  </m:oMath>
                </a14:m>
                <a:endParaRPr lang="en-US" dirty="0"/>
              </a:p>
              <a:p>
                <a:pPr lvl="2"/>
                <a14:m>
                  <m:oMath xmlns:m="http://schemas.openxmlformats.org/officeDocument/2006/math">
                    <m:r>
                      <a:rPr lang="en-US" i="1">
                        <a:latin typeface="Cambria Math" panose="02040503050406030204" pitchFamily="18" charset="0"/>
                      </a:rPr>
                      <m:t>𝑻</m:t>
                    </m:r>
                    <m:r>
                      <a:rPr lang="en-US" i="1">
                        <a:latin typeface="Cambria Math" panose="02040503050406030204" pitchFamily="18" charset="0"/>
                      </a:rPr>
                      <m:t>=</m:t>
                    </m:r>
                    <m:d>
                      <m:dPr>
                        <m:ctrlPr>
                          <a:rPr lang="en-US" i="1">
                            <a:latin typeface="Cambria Math" panose="02040503050406030204" pitchFamily="18" charset="0"/>
                          </a:rPr>
                        </m:ctrlPr>
                      </m:dPr>
                      <m:e>
                        <m:r>
                          <a:rPr lang="en-US" b="1" i="1" smtClean="0">
                            <a:latin typeface="Cambria Math" panose="02040503050406030204" pitchFamily="18" charset="0"/>
                          </a:rPr>
                          <m:t>𝟐</m:t>
                        </m:r>
                        <m:r>
                          <a:rPr lang="en-US" b="1" i="1" smtClean="0">
                            <a:latin typeface="Cambria Math" panose="02040503050406030204" pitchFamily="18" charset="0"/>
                          </a:rPr>
                          <m:t>.</m:t>
                        </m:r>
                        <m:r>
                          <a:rPr lang="en-US" b="1" i="1" smtClean="0">
                            <a:latin typeface="Cambria Math" panose="02040503050406030204" pitchFamily="18" charset="0"/>
                          </a:rPr>
                          <m:t>𝟑</m:t>
                        </m:r>
                        <m:r>
                          <a:rPr lang="en-US" b="1" i="1" smtClean="0">
                            <a:latin typeface="Cambria Math" panose="02040503050406030204" pitchFamily="18" charset="0"/>
                          </a:rPr>
                          <m:t>𝒙</m:t>
                        </m:r>
                        <m:r>
                          <a:rPr lang="en-US" b="1" i="1" smtClean="0">
                            <a:latin typeface="Cambria Math" panose="02040503050406030204" pitchFamily="18" charset="0"/>
                          </a:rPr>
                          <m:t>𝟏</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𝟎</m:t>
                            </m:r>
                          </m:e>
                          <m:sup>
                            <m:r>
                              <a:rPr lang="en-US" b="1" i="1" smtClean="0">
                                <a:latin typeface="Cambria Math" panose="02040503050406030204" pitchFamily="18" charset="0"/>
                              </a:rPr>
                              <m:t>−</m:t>
                            </m:r>
                            <m:r>
                              <a:rPr lang="en-US" b="1" i="1" smtClean="0">
                                <a:latin typeface="Cambria Math" panose="02040503050406030204" pitchFamily="18" charset="0"/>
                              </a:rPr>
                              <m:t>𝟒</m:t>
                            </m:r>
                          </m:sup>
                        </m:sSup>
                        <m:r>
                          <a:rPr lang="en-US" b="1" i="1" smtClean="0">
                            <a:latin typeface="Cambria Math" panose="02040503050406030204" pitchFamily="18" charset="0"/>
                          </a:rPr>
                          <m:t>+</m:t>
                        </m:r>
                        <m:r>
                          <a:rPr lang="en-US" b="1" i="1" smtClean="0">
                            <a:latin typeface="Cambria Math" panose="02040503050406030204" pitchFamily="18" charset="0"/>
                          </a:rPr>
                          <m:t>𝟐</m:t>
                        </m:r>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𝒙</m:t>
                        </m:r>
                        <m:r>
                          <a:rPr lang="en-US" b="1" i="1" smtClean="0">
                            <a:latin typeface="Cambria Math" panose="02040503050406030204" pitchFamily="18" charset="0"/>
                          </a:rPr>
                          <m:t>𝟏</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𝟎</m:t>
                            </m:r>
                          </m:e>
                          <m:sup>
                            <m:r>
                              <a:rPr lang="en-US" b="1" i="1" smtClean="0">
                                <a:latin typeface="Cambria Math" panose="02040503050406030204" pitchFamily="18" charset="0"/>
                              </a:rPr>
                              <m:t>−</m:t>
                            </m:r>
                            <m:r>
                              <a:rPr lang="en-US" b="1" i="1" smtClean="0">
                                <a:latin typeface="Cambria Math" panose="02040503050406030204" pitchFamily="18" charset="0"/>
                              </a:rPr>
                              <m:t>𝟑</m:t>
                            </m:r>
                          </m:sup>
                        </m:sSup>
                        <m:r>
                          <a:rPr lang="en-US" i="1">
                            <a:latin typeface="Cambria Math" panose="02040503050406030204" pitchFamily="18" charset="0"/>
                          </a:rPr>
                          <m:t>+</m:t>
                        </m:r>
                        <m:r>
                          <a:rPr lang="en-US" b="1" i="1" smtClean="0">
                            <a:latin typeface="Cambria Math" panose="02040503050406030204" pitchFamily="18" charset="0"/>
                          </a:rPr>
                          <m:t>.</m:t>
                        </m:r>
                        <m:r>
                          <a:rPr lang="en-US" b="1" i="1" smtClean="0">
                            <a:latin typeface="Cambria Math" panose="02040503050406030204" pitchFamily="18" charset="0"/>
                          </a:rPr>
                          <m:t>𝟐</m:t>
                        </m:r>
                      </m:e>
                    </m:d>
                    <m:r>
                      <a:rPr lang="en-US" i="1">
                        <a:latin typeface="Cambria Math" panose="02040503050406030204" pitchFamily="18" charset="0"/>
                      </a:rPr>
                      <m:t>∗</m:t>
                    </m:r>
                    <m:d>
                      <m:dPr>
                        <m:ctrlPr>
                          <a:rPr lang="en-US" i="1">
                            <a:latin typeface="Cambria Math" panose="02040503050406030204" pitchFamily="18" charset="0"/>
                          </a:rPr>
                        </m:ctrlPr>
                      </m:dPr>
                      <m:e>
                        <m:r>
                          <a:rPr lang="en-US" b="1" i="1" smtClean="0">
                            <a:latin typeface="Cambria Math" panose="02040503050406030204" pitchFamily="18" charset="0"/>
                          </a:rPr>
                          <m:t>.</m:t>
                        </m:r>
                        <m:r>
                          <a:rPr lang="en-US" b="1" i="1" smtClean="0">
                            <a:latin typeface="Cambria Math" panose="02040503050406030204" pitchFamily="18" charset="0"/>
                          </a:rPr>
                          <m:t>𝟎𝟐</m:t>
                        </m:r>
                        <m:r>
                          <a:rPr lang="en-US" i="1">
                            <a:latin typeface="Cambria Math" panose="02040503050406030204" pitchFamily="18" charset="0"/>
                          </a:rPr>
                          <m:t>+</m:t>
                        </m:r>
                        <m:r>
                          <a:rPr lang="en-US" b="1" i="1" smtClean="0">
                            <a:latin typeface="Cambria Math" panose="02040503050406030204" pitchFamily="18" charset="0"/>
                          </a:rPr>
                          <m:t>.</m:t>
                        </m:r>
                        <m:r>
                          <a:rPr lang="en-US" b="1" i="1" smtClean="0">
                            <a:latin typeface="Cambria Math" panose="02040503050406030204" pitchFamily="18" charset="0"/>
                          </a:rPr>
                          <m:t>𝟎𝟏</m:t>
                        </m:r>
                        <m:r>
                          <a:rPr lang="en-US" i="1">
                            <a:latin typeface="Cambria Math" panose="02040503050406030204" pitchFamily="18" charset="0"/>
                          </a:rPr>
                          <m:t>∗</m:t>
                        </m:r>
                        <m:r>
                          <a:rPr lang="en-US" b="1" i="1" smtClean="0">
                            <a:latin typeface="Cambria Math" panose="02040503050406030204" pitchFamily="18" charset="0"/>
                          </a:rPr>
                          <m:t>.</m:t>
                        </m:r>
                        <m:r>
                          <a:rPr lang="en-US" b="1" i="1" smtClean="0">
                            <a:latin typeface="Cambria Math" panose="02040503050406030204" pitchFamily="18" charset="0"/>
                          </a:rPr>
                          <m:t>𝟎𝟎𝟏</m:t>
                        </m:r>
                      </m:e>
                    </m:d>
                  </m:oMath>
                </a14:m>
                <a:endParaRPr lang="en-US" dirty="0"/>
              </a:p>
              <a:p>
                <a:pPr lvl="2"/>
                <a14:m>
                  <m:oMath xmlns:m="http://schemas.openxmlformats.org/officeDocument/2006/math">
                    <m:r>
                      <a:rPr lang="en-US" i="1">
                        <a:latin typeface="Cambria Math" panose="02040503050406030204" pitchFamily="18" charset="0"/>
                      </a:rPr>
                      <m:t>𝑻</m:t>
                    </m:r>
                    <m:r>
                      <a:rPr lang="en-US" i="1">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𝟐𝟐𝟓</m:t>
                    </m:r>
                    <m:r>
                      <a:rPr lang="en-US" i="1">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𝟎𝟐</m:t>
                    </m:r>
                    <m:r>
                      <a:rPr lang="en-US" b="1" i="1" smtClean="0">
                        <a:latin typeface="Cambria Math" panose="02040503050406030204" pitchFamily="18" charset="0"/>
                      </a:rPr>
                      <m:t>= .</m:t>
                    </m:r>
                    <m:r>
                      <a:rPr lang="en-US" b="1" i="1" smtClean="0">
                        <a:latin typeface="Cambria Math" panose="02040503050406030204" pitchFamily="18" charset="0"/>
                      </a:rPr>
                      <m:t>𝟎𝟎𝟒</m:t>
                    </m:r>
                  </m:oMath>
                </a14:m>
                <a:endParaRPr lang="en-US" dirty="0"/>
              </a:p>
              <a:p>
                <a:pPr lvl="1"/>
                <a:r>
                  <a:rPr lang="en-US" dirty="0"/>
                  <a:t>Which happens to be the same answer as we got before…</a:t>
                </a:r>
              </a:p>
              <a:p>
                <a:pPr lvl="2"/>
                <a:r>
                  <a:rPr lang="en-US" dirty="0"/>
                  <a:t>…BUT!...</a:t>
                </a:r>
              </a:p>
              <a:p>
                <a:pPr lvl="1"/>
                <a:endParaRPr lang="en-US" dirty="0"/>
              </a:p>
              <a:p>
                <a:pPr lvl="2"/>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219200"/>
                <a:ext cx="7554558" cy="5029200"/>
              </a:xfrm>
              <a:blipFill>
                <a:blip r:embed="rId2"/>
                <a:stretch>
                  <a:fillRect t="-606" r="-646"/>
                </a:stretch>
              </a:blipFill>
            </p:spPr>
            <p:txBody>
              <a:bodyPr/>
              <a:lstStyle/>
              <a:p>
                <a:r>
                  <a:rPr lang="en-US">
                    <a:noFill/>
                  </a:rPr>
                  <a:t> </a:t>
                </a:r>
              </a:p>
            </p:txBody>
          </p:sp>
        </mc:Fallback>
      </mc:AlternateContent>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9114" y="4800600"/>
            <a:ext cx="2140044" cy="1998801"/>
          </a:xfrm>
          <a:prstGeom prst="rect">
            <a:avLst/>
          </a:prstGeom>
          <a:ln>
            <a:solidFill>
              <a:schemeClr val="tx1"/>
            </a:solidFill>
          </a:ln>
        </p:spPr>
      </p:pic>
      <p:pic>
        <p:nvPicPr>
          <p:cNvPr id="9" name="Picture 8"/>
          <p:cNvPicPr>
            <a:picLocks noChangeAspect="1"/>
          </p:cNvPicPr>
          <p:nvPr/>
        </p:nvPicPr>
        <p:blipFill>
          <a:blip r:embed="rId4"/>
          <a:stretch>
            <a:fillRect/>
          </a:stretch>
        </p:blipFill>
        <p:spPr>
          <a:xfrm>
            <a:off x="4637550" y="4800600"/>
            <a:ext cx="2197997" cy="2001429"/>
          </a:xfrm>
          <a:prstGeom prst="rect">
            <a:avLst/>
          </a:prstGeom>
          <a:solidFill>
            <a:schemeClr val="bg1"/>
          </a:solidFill>
          <a:ln>
            <a:solidFill>
              <a:schemeClr val="tx1"/>
            </a:solidFill>
          </a:ln>
        </p:spPr>
      </p:pic>
    </p:spTree>
    <p:extLst>
      <p:ext uri="{BB962C8B-B14F-4D97-AF65-F5344CB8AC3E}">
        <p14:creationId xmlns:p14="http://schemas.microsoft.com/office/powerpoint/2010/main" val="256450752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Minimal Cut Sets</a:t>
            </a:r>
          </a:p>
        </p:txBody>
      </p:sp>
      <p:sp>
        <p:nvSpPr>
          <p:cNvPr id="3" name="Content Placeholder 2"/>
          <p:cNvSpPr>
            <a:spLocks noGrp="1"/>
          </p:cNvSpPr>
          <p:nvPr>
            <p:ph idx="1"/>
          </p:nvPr>
        </p:nvSpPr>
        <p:spPr>
          <a:xfrm>
            <a:off x="685800" y="1219200"/>
            <a:ext cx="7554558" cy="5029200"/>
          </a:xfrm>
        </p:spPr>
        <p:txBody>
          <a:bodyPr>
            <a:normAutofit/>
          </a:bodyPr>
          <a:lstStyle/>
          <a:p>
            <a:r>
              <a:rPr lang="en-US" dirty="0"/>
              <a:t>Lets demonstrate using the simple example</a:t>
            </a:r>
          </a:p>
          <a:p>
            <a:pPr lvl="1"/>
            <a:r>
              <a:rPr lang="en-US" dirty="0"/>
              <a:t>Watch what happens when we make some minor adjustments to the Fault Tree</a:t>
            </a:r>
          </a:p>
          <a:p>
            <a:pPr marL="365760" lvl="1" indent="0" algn="ctr">
              <a:buNone/>
            </a:pPr>
            <a:r>
              <a:rPr lang="en-US" dirty="0">
                <a:solidFill>
                  <a:srgbClr val="C00000"/>
                </a:solidFill>
              </a:rPr>
              <a:t>New                                                                     Old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7420" y="3276600"/>
            <a:ext cx="3771737" cy="3522802"/>
          </a:xfrm>
          <a:prstGeom prst="rect">
            <a:avLst/>
          </a:prstGeom>
          <a:ln>
            <a:solidFill>
              <a:schemeClr val="tx1"/>
            </a:solidFill>
          </a:ln>
        </p:spPr>
      </p:pic>
      <p:sp>
        <p:nvSpPr>
          <p:cNvPr id="11" name="Down Arrow 10"/>
          <p:cNvSpPr/>
          <p:nvPr/>
        </p:nvSpPr>
        <p:spPr>
          <a:xfrm>
            <a:off x="2590800" y="2232303"/>
            <a:ext cx="304800" cy="4932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6928488" y="2707105"/>
            <a:ext cx="304800" cy="4932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1" y="2871938"/>
            <a:ext cx="3581400" cy="3864142"/>
          </a:xfrm>
          <a:prstGeom prst="rect">
            <a:avLst/>
          </a:prstGeom>
          <a:solidFill>
            <a:schemeClr val="bg1"/>
          </a:solidFill>
          <a:ln>
            <a:solidFill>
              <a:schemeClr val="tx1"/>
            </a:solidFill>
          </a:ln>
        </p:spPr>
      </p:pic>
    </p:spTree>
    <p:extLst>
      <p:ext uri="{BB962C8B-B14F-4D97-AF65-F5344CB8AC3E}">
        <p14:creationId xmlns:p14="http://schemas.microsoft.com/office/powerpoint/2010/main" val="13720406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Minimal Cut Sets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219200"/>
                <a:ext cx="7554558" cy="5029200"/>
              </a:xfrm>
            </p:spPr>
            <p:txBody>
              <a:bodyPr>
                <a:normAutofit/>
              </a:bodyPr>
              <a:lstStyle/>
              <a:p>
                <a:r>
                  <a:rPr lang="en-US" dirty="0"/>
                  <a:t>Lets demonstrate using the simple example</a:t>
                </a:r>
              </a:p>
              <a:p>
                <a:pPr lvl="1"/>
                <a:r>
                  <a:rPr lang="en-US" dirty="0"/>
                  <a:t>Watch what happens when we make some minor adjustments to the Fault Tree</a:t>
                </a:r>
              </a:p>
              <a:p>
                <a:pPr lvl="2"/>
                <a14:m>
                  <m:oMath xmlns:m="http://schemas.openxmlformats.org/officeDocument/2006/math">
                    <m:r>
                      <a:rPr lang="en-US" b="1" i="1" smtClean="0">
                        <a:latin typeface="Cambria Math" panose="02040503050406030204" pitchFamily="18" charset="0"/>
                      </a:rPr>
                      <m:t>𝑻</m:t>
                    </m:r>
                    <m:r>
                      <a:rPr lang="en-US" b="1" i="1" smtClean="0">
                        <a:latin typeface="Cambria Math" panose="02040503050406030204" pitchFamily="18" charset="0"/>
                      </a:rPr>
                      <m:t>=</m:t>
                    </m:r>
                    <m:r>
                      <a:rPr lang="en-US" b="1" i="1" smtClean="0">
                        <a:latin typeface="Cambria Math" panose="02040503050406030204" pitchFamily="18" charset="0"/>
                      </a:rPr>
                      <m:t>𝑬</m:t>
                    </m:r>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𝑬</m:t>
                    </m:r>
                    <m:r>
                      <a:rPr lang="en-US" b="1" i="1" smtClean="0">
                        <a:latin typeface="Cambria Math" panose="02040503050406030204" pitchFamily="18" charset="0"/>
                      </a:rPr>
                      <m:t>𝟐</m:t>
                    </m:r>
                  </m:oMath>
                </a14:m>
                <a:endParaRPr lang="en-US" b="1" dirty="0"/>
              </a:p>
              <a:p>
                <a:pPr lvl="3"/>
                <a14:m>
                  <m:oMath xmlns:m="http://schemas.openxmlformats.org/officeDocument/2006/math">
                    <m:r>
                      <a:rPr lang="en-US" b="1" i="1" smtClean="0">
                        <a:latin typeface="Cambria Math" panose="02040503050406030204" pitchFamily="18" charset="0"/>
                      </a:rPr>
                      <m:t>𝑬</m:t>
                    </m:r>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𝒂</m:t>
                    </m:r>
                    <m:r>
                      <a:rPr lang="en-US" b="1" i="1" smtClean="0">
                        <a:latin typeface="Cambria Math" panose="02040503050406030204" pitchFamily="18" charset="0"/>
                      </a:rPr>
                      <m:t>∗</m:t>
                    </m:r>
                    <m:r>
                      <a:rPr lang="en-US" b="1" i="1" smtClean="0">
                        <a:latin typeface="Cambria Math" panose="02040503050406030204" pitchFamily="18" charset="0"/>
                      </a:rPr>
                      <m:t>𝒃</m:t>
                    </m:r>
                  </m:oMath>
                </a14:m>
                <a:endParaRPr lang="en-US" b="1" dirty="0"/>
              </a:p>
              <a:p>
                <a:pPr lvl="3"/>
                <a14:m>
                  <m:oMath xmlns:m="http://schemas.openxmlformats.org/officeDocument/2006/math">
                    <m:r>
                      <a:rPr lang="en-US" b="1" i="1" smtClean="0">
                        <a:latin typeface="Cambria Math" panose="02040503050406030204" pitchFamily="18" charset="0"/>
                      </a:rPr>
                      <m:t>𝑬</m:t>
                    </m:r>
                    <m:r>
                      <a:rPr lang="en-US" b="1" i="1" smtClean="0">
                        <a:latin typeface="Cambria Math" panose="02040503050406030204" pitchFamily="18" charset="0"/>
                      </a:rPr>
                      <m:t>𝟐</m:t>
                    </m:r>
                    <m:r>
                      <a:rPr lang="en-US" b="1" i="1" smtClean="0">
                        <a:latin typeface="Cambria Math" panose="02040503050406030204" pitchFamily="18" charset="0"/>
                      </a:rPr>
                      <m:t>=</m:t>
                    </m:r>
                    <m:r>
                      <a:rPr lang="en-US" b="1" i="1" smtClean="0">
                        <a:latin typeface="Cambria Math" panose="02040503050406030204" pitchFamily="18" charset="0"/>
                      </a:rPr>
                      <m:t>𝒂</m:t>
                    </m:r>
                    <m:r>
                      <a:rPr lang="en-US" b="1" i="1" smtClean="0">
                        <a:latin typeface="Cambria Math" panose="02040503050406030204" pitchFamily="18" charset="0"/>
                      </a:rPr>
                      <m:t>+</m:t>
                    </m:r>
                    <m:r>
                      <a:rPr lang="en-US" b="1" i="1" smtClean="0">
                        <a:latin typeface="Cambria Math" panose="02040503050406030204" pitchFamily="18" charset="0"/>
                      </a:rPr>
                      <m:t>𝑬</m:t>
                    </m:r>
                    <m:r>
                      <a:rPr lang="en-US" b="1" i="1" smtClean="0">
                        <a:latin typeface="Cambria Math" panose="02040503050406030204" pitchFamily="18" charset="0"/>
                      </a:rPr>
                      <m:t>𝟑</m:t>
                    </m:r>
                  </m:oMath>
                </a14:m>
                <a:endParaRPr lang="en-US" b="1" dirty="0"/>
              </a:p>
              <a:p>
                <a:pPr lvl="3"/>
                <a14:m>
                  <m:oMath xmlns:m="http://schemas.openxmlformats.org/officeDocument/2006/math">
                    <m:r>
                      <a:rPr lang="en-US" b="1" i="1" smtClean="0">
                        <a:latin typeface="Cambria Math" panose="02040503050406030204" pitchFamily="18" charset="0"/>
                      </a:rPr>
                      <m:t>𝑬</m:t>
                    </m:r>
                    <m:r>
                      <a:rPr lang="en-US" b="1" i="1" smtClean="0">
                        <a:latin typeface="Cambria Math" panose="02040503050406030204" pitchFamily="18" charset="0"/>
                      </a:rPr>
                      <m:t>𝟑</m:t>
                    </m:r>
                    <m:r>
                      <a:rPr lang="en-US" b="1" i="1" smtClean="0">
                        <a:latin typeface="Cambria Math" panose="02040503050406030204" pitchFamily="18" charset="0"/>
                      </a:rPr>
                      <m:t>=</m:t>
                    </m:r>
                    <m:r>
                      <a:rPr lang="en-US" b="1" i="1" smtClean="0">
                        <a:latin typeface="Cambria Math" panose="02040503050406030204" pitchFamily="18" charset="0"/>
                      </a:rPr>
                      <m:t>𝒄</m:t>
                    </m:r>
                    <m:r>
                      <a:rPr lang="en-US" b="1" i="1" smtClean="0">
                        <a:latin typeface="Cambria Math" panose="02040503050406030204" pitchFamily="18" charset="0"/>
                      </a:rPr>
                      <m:t>∗</m:t>
                    </m:r>
                    <m:r>
                      <a:rPr lang="en-US" b="1" i="1" smtClean="0">
                        <a:latin typeface="Cambria Math" panose="02040503050406030204" pitchFamily="18" charset="0"/>
                      </a:rPr>
                      <m:t>𝒅</m:t>
                    </m:r>
                    <m:r>
                      <a:rPr lang="en-US" b="1" i="1" smtClean="0">
                        <a:latin typeface="Cambria Math" panose="02040503050406030204" pitchFamily="18" charset="0"/>
                      </a:rPr>
                      <m:t>∗</m:t>
                    </m:r>
                    <m:r>
                      <a:rPr lang="en-US" b="1" i="1" smtClean="0">
                        <a:latin typeface="Cambria Math" panose="02040503050406030204" pitchFamily="18" charset="0"/>
                      </a:rPr>
                      <m:t>𝑬</m:t>
                    </m:r>
                    <m:r>
                      <a:rPr lang="en-US" b="1" i="1" smtClean="0">
                        <a:latin typeface="Cambria Math" panose="02040503050406030204" pitchFamily="18" charset="0"/>
                      </a:rPr>
                      <m:t>𝟒</m:t>
                    </m:r>
                  </m:oMath>
                </a14:m>
                <a:endParaRPr lang="en-US" b="1" dirty="0"/>
              </a:p>
              <a:p>
                <a:pPr lvl="3"/>
                <a14:m>
                  <m:oMath xmlns:m="http://schemas.openxmlformats.org/officeDocument/2006/math">
                    <m:r>
                      <a:rPr lang="en-US" b="1" i="1" smtClean="0">
                        <a:latin typeface="Cambria Math" panose="02040503050406030204" pitchFamily="18" charset="0"/>
                      </a:rPr>
                      <m:t>𝑬</m:t>
                    </m:r>
                    <m:r>
                      <a:rPr lang="en-US" b="1" i="1" smtClean="0">
                        <a:latin typeface="Cambria Math" panose="02040503050406030204" pitchFamily="18" charset="0"/>
                      </a:rPr>
                      <m:t>𝟒</m:t>
                    </m:r>
                    <m:r>
                      <a:rPr lang="en-US" b="1" i="1" smtClean="0">
                        <a:latin typeface="Cambria Math" panose="02040503050406030204" pitchFamily="18" charset="0"/>
                      </a:rPr>
                      <m:t>=</m:t>
                    </m:r>
                    <m:r>
                      <a:rPr lang="en-US" b="1" i="1" smtClean="0">
                        <a:latin typeface="Cambria Math" panose="02040503050406030204" pitchFamily="18" charset="0"/>
                      </a:rPr>
                      <m:t>𝒅</m:t>
                    </m:r>
                    <m:r>
                      <a:rPr lang="en-US" b="1" i="1" smtClean="0">
                        <a:latin typeface="Cambria Math" panose="02040503050406030204" pitchFamily="18" charset="0"/>
                      </a:rPr>
                      <m:t>∗</m:t>
                    </m:r>
                    <m:r>
                      <a:rPr lang="en-US" b="1" i="1" smtClean="0">
                        <a:latin typeface="Cambria Math" panose="02040503050406030204" pitchFamily="18" charset="0"/>
                      </a:rPr>
                      <m:t>𝒃</m:t>
                    </m:r>
                  </m:oMath>
                </a14:m>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219200"/>
                <a:ext cx="7554558" cy="5029200"/>
              </a:xfrm>
              <a:blipFill>
                <a:blip r:embed="rId2"/>
                <a:stretch>
                  <a:fillRect t="-606" r="-646"/>
                </a:stretch>
              </a:blipFill>
            </p:spPr>
            <p:txBody>
              <a:bodyPr/>
              <a:lstStyle/>
              <a:p>
                <a:r>
                  <a:rPr lang="en-US">
                    <a:noFill/>
                  </a:rPr>
                  <a:t> </a:t>
                </a:r>
              </a:p>
            </p:txBody>
          </p:sp>
        </mc:Fallback>
      </mc:AlternateContent>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2156" y="2971800"/>
            <a:ext cx="3601844" cy="3886200"/>
          </a:xfrm>
          <a:prstGeom prst="rect">
            <a:avLst/>
          </a:prstGeom>
          <a:solidFill>
            <a:schemeClr val="bg1"/>
          </a:solidFill>
          <a:ln>
            <a:solidFill>
              <a:schemeClr val="tx1"/>
            </a:solidFill>
          </a:ln>
        </p:spPr>
      </p:pic>
    </p:spTree>
    <p:extLst>
      <p:ext uri="{BB962C8B-B14F-4D97-AF65-F5344CB8AC3E}">
        <p14:creationId xmlns:p14="http://schemas.microsoft.com/office/powerpoint/2010/main" val="54157508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Minimal Cut Sets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219200"/>
                <a:ext cx="7554558" cy="5029200"/>
              </a:xfrm>
            </p:spPr>
            <p:txBody>
              <a:bodyPr>
                <a:normAutofit/>
              </a:bodyPr>
              <a:lstStyle/>
              <a:p>
                <a:r>
                  <a:rPr lang="en-US" dirty="0"/>
                  <a:t>Lets demonstrate using the simple example</a:t>
                </a:r>
              </a:p>
              <a:p>
                <a:pPr lvl="1"/>
                <a:r>
                  <a:rPr lang="en-US" dirty="0"/>
                  <a:t>Watch what happens when we make some minor adjustments to the Fault Tree</a:t>
                </a:r>
              </a:p>
              <a:p>
                <a:pPr lvl="2"/>
                <a14:m>
                  <m:oMath xmlns:m="http://schemas.openxmlformats.org/officeDocument/2006/math">
                    <m:r>
                      <a:rPr lang="en-US" i="1">
                        <a:latin typeface="Cambria Math" panose="02040503050406030204" pitchFamily="18" charset="0"/>
                      </a:rPr>
                      <m:t>𝑻</m:t>
                    </m:r>
                    <m:r>
                      <a:rPr lang="en-US" i="1">
                        <a:latin typeface="Cambria Math" panose="02040503050406030204" pitchFamily="18" charset="0"/>
                      </a:rPr>
                      <m:t>=</m:t>
                    </m:r>
                    <m:r>
                      <a:rPr lang="en-US" i="1">
                        <a:latin typeface="Cambria Math" panose="02040503050406030204" pitchFamily="18" charset="0"/>
                      </a:rPr>
                      <m:t>𝑬</m:t>
                    </m:r>
                    <m:r>
                      <a:rPr lang="en-US" i="1">
                        <a:latin typeface="Cambria Math" panose="02040503050406030204" pitchFamily="18" charset="0"/>
                      </a:rPr>
                      <m:t>𝟏</m:t>
                    </m:r>
                    <m:r>
                      <a:rPr lang="en-US" i="1">
                        <a:latin typeface="Cambria Math" panose="02040503050406030204" pitchFamily="18" charset="0"/>
                      </a:rPr>
                      <m:t>+</m:t>
                    </m:r>
                    <m:r>
                      <a:rPr lang="en-US" i="1">
                        <a:latin typeface="Cambria Math" panose="02040503050406030204" pitchFamily="18" charset="0"/>
                      </a:rPr>
                      <m:t>𝑬</m:t>
                    </m:r>
                    <m:r>
                      <a:rPr lang="en-US" i="1">
                        <a:latin typeface="Cambria Math" panose="02040503050406030204" pitchFamily="18" charset="0"/>
                      </a:rPr>
                      <m:t>𝟐</m:t>
                    </m:r>
                  </m:oMath>
                </a14:m>
                <a:endParaRPr lang="en-US" dirty="0"/>
              </a:p>
              <a:p>
                <a:pPr lvl="3"/>
                <a14:m>
                  <m:oMath xmlns:m="http://schemas.openxmlformats.org/officeDocument/2006/math">
                    <m:r>
                      <a:rPr lang="en-US" i="1">
                        <a:latin typeface="Cambria Math" panose="02040503050406030204" pitchFamily="18" charset="0"/>
                      </a:rPr>
                      <m:t>𝑬</m:t>
                    </m:r>
                    <m:r>
                      <a:rPr lang="en-US" i="1">
                        <a:latin typeface="Cambria Math" panose="02040503050406030204" pitchFamily="18" charset="0"/>
                      </a:rPr>
                      <m:t>𝟏</m:t>
                    </m:r>
                    <m:r>
                      <a:rPr lang="en-US" i="1">
                        <a:latin typeface="Cambria Math" panose="02040503050406030204" pitchFamily="18" charset="0"/>
                      </a:rPr>
                      <m:t>=</m:t>
                    </m:r>
                    <m:r>
                      <a:rPr lang="en-US" i="1">
                        <a:latin typeface="Cambria Math" panose="02040503050406030204" pitchFamily="18" charset="0"/>
                      </a:rPr>
                      <m:t>𝒂</m:t>
                    </m:r>
                    <m:r>
                      <a:rPr lang="en-US" i="1">
                        <a:latin typeface="Cambria Math" panose="02040503050406030204" pitchFamily="18" charset="0"/>
                      </a:rPr>
                      <m:t>∗</m:t>
                    </m:r>
                    <m:r>
                      <a:rPr lang="en-US" i="1">
                        <a:latin typeface="Cambria Math" panose="02040503050406030204" pitchFamily="18" charset="0"/>
                      </a:rPr>
                      <m:t>𝒃</m:t>
                    </m:r>
                  </m:oMath>
                </a14:m>
                <a:endParaRPr lang="en-US" dirty="0"/>
              </a:p>
              <a:p>
                <a:pPr lvl="3"/>
                <a14:m>
                  <m:oMath xmlns:m="http://schemas.openxmlformats.org/officeDocument/2006/math">
                    <m:r>
                      <a:rPr lang="en-US" i="1">
                        <a:latin typeface="Cambria Math" panose="02040503050406030204" pitchFamily="18" charset="0"/>
                      </a:rPr>
                      <m:t>𝑬</m:t>
                    </m:r>
                    <m:r>
                      <a:rPr lang="en-US" i="1">
                        <a:latin typeface="Cambria Math" panose="02040503050406030204" pitchFamily="18" charset="0"/>
                      </a:rPr>
                      <m:t>𝟐</m:t>
                    </m:r>
                    <m:r>
                      <a:rPr lang="en-US" i="1">
                        <a:latin typeface="Cambria Math" panose="02040503050406030204" pitchFamily="18" charset="0"/>
                      </a:rPr>
                      <m:t>=</m:t>
                    </m:r>
                    <m:r>
                      <a:rPr lang="en-US" i="1">
                        <a:latin typeface="Cambria Math" panose="02040503050406030204" pitchFamily="18" charset="0"/>
                      </a:rPr>
                      <m:t>𝒂</m:t>
                    </m:r>
                    <m:r>
                      <a:rPr lang="en-US" i="1">
                        <a:latin typeface="Cambria Math" panose="02040503050406030204" pitchFamily="18" charset="0"/>
                      </a:rPr>
                      <m:t>+</m:t>
                    </m:r>
                    <m:r>
                      <a:rPr lang="en-US" i="1">
                        <a:latin typeface="Cambria Math" panose="02040503050406030204" pitchFamily="18" charset="0"/>
                      </a:rPr>
                      <m:t>𝑬</m:t>
                    </m:r>
                    <m:r>
                      <a:rPr lang="en-US" i="1">
                        <a:latin typeface="Cambria Math" panose="02040503050406030204" pitchFamily="18" charset="0"/>
                      </a:rPr>
                      <m:t>𝟑</m:t>
                    </m:r>
                  </m:oMath>
                </a14:m>
                <a:endParaRPr lang="en-US" dirty="0"/>
              </a:p>
              <a:p>
                <a:pPr lvl="3"/>
                <a14:m>
                  <m:oMath xmlns:m="http://schemas.openxmlformats.org/officeDocument/2006/math">
                    <m:r>
                      <a:rPr lang="en-US" i="1">
                        <a:latin typeface="Cambria Math" panose="02040503050406030204" pitchFamily="18" charset="0"/>
                      </a:rPr>
                      <m:t>𝑬</m:t>
                    </m:r>
                    <m:r>
                      <a:rPr lang="en-US" i="1">
                        <a:latin typeface="Cambria Math" panose="02040503050406030204" pitchFamily="18" charset="0"/>
                      </a:rPr>
                      <m:t>𝟑</m:t>
                    </m:r>
                    <m:r>
                      <a:rPr lang="en-US" i="1">
                        <a:latin typeface="Cambria Math" panose="02040503050406030204" pitchFamily="18" charset="0"/>
                      </a:rPr>
                      <m:t>=</m:t>
                    </m:r>
                    <m:r>
                      <a:rPr lang="en-US" i="1">
                        <a:latin typeface="Cambria Math" panose="02040503050406030204" pitchFamily="18" charset="0"/>
                      </a:rPr>
                      <m:t>𝒄</m:t>
                    </m:r>
                    <m:r>
                      <a:rPr lang="en-US" i="1">
                        <a:latin typeface="Cambria Math" panose="02040503050406030204" pitchFamily="18" charset="0"/>
                      </a:rPr>
                      <m:t>∗</m:t>
                    </m:r>
                    <m:r>
                      <a:rPr lang="en-US" i="1">
                        <a:latin typeface="Cambria Math" panose="02040503050406030204" pitchFamily="18" charset="0"/>
                      </a:rPr>
                      <m:t>𝒅</m:t>
                    </m:r>
                    <m:r>
                      <a:rPr lang="en-US" i="1">
                        <a:latin typeface="Cambria Math" panose="02040503050406030204" pitchFamily="18" charset="0"/>
                      </a:rPr>
                      <m:t>∗</m:t>
                    </m:r>
                    <m:r>
                      <a:rPr lang="en-US" i="1">
                        <a:latin typeface="Cambria Math" panose="02040503050406030204" pitchFamily="18" charset="0"/>
                      </a:rPr>
                      <m:t>𝑬</m:t>
                    </m:r>
                    <m:r>
                      <a:rPr lang="en-US" i="1">
                        <a:latin typeface="Cambria Math" panose="02040503050406030204" pitchFamily="18" charset="0"/>
                      </a:rPr>
                      <m:t>𝟒</m:t>
                    </m:r>
                  </m:oMath>
                </a14:m>
                <a:endParaRPr lang="en-US" dirty="0"/>
              </a:p>
              <a:p>
                <a:pPr lvl="3"/>
                <a14:m>
                  <m:oMath xmlns:m="http://schemas.openxmlformats.org/officeDocument/2006/math">
                    <m:r>
                      <a:rPr lang="en-US" i="1">
                        <a:latin typeface="Cambria Math" panose="02040503050406030204" pitchFamily="18" charset="0"/>
                      </a:rPr>
                      <m:t>𝑬</m:t>
                    </m:r>
                    <m:r>
                      <a:rPr lang="en-US" i="1">
                        <a:latin typeface="Cambria Math" panose="02040503050406030204" pitchFamily="18" charset="0"/>
                      </a:rPr>
                      <m:t>𝟒</m:t>
                    </m:r>
                    <m:r>
                      <a:rPr lang="en-US" i="1">
                        <a:latin typeface="Cambria Math" panose="02040503050406030204" pitchFamily="18" charset="0"/>
                      </a:rPr>
                      <m:t>=</m:t>
                    </m:r>
                    <m:r>
                      <a:rPr lang="en-US" i="1">
                        <a:latin typeface="Cambria Math" panose="02040503050406030204" pitchFamily="18" charset="0"/>
                      </a:rPr>
                      <m:t>𝒅</m:t>
                    </m:r>
                    <m:r>
                      <a:rPr lang="en-US" i="1">
                        <a:latin typeface="Cambria Math" panose="02040503050406030204" pitchFamily="18" charset="0"/>
                      </a:rPr>
                      <m:t>∗</m:t>
                    </m:r>
                    <m:r>
                      <a:rPr lang="en-US" i="1">
                        <a:latin typeface="Cambria Math" panose="02040503050406030204" pitchFamily="18" charset="0"/>
                      </a:rPr>
                      <m:t>𝒃</m:t>
                    </m:r>
                  </m:oMath>
                </a14:m>
                <a:endParaRPr lang="en-US" dirty="0"/>
              </a:p>
              <a:p>
                <a:pPr lvl="1"/>
                <a:r>
                  <a:rPr lang="en-US" dirty="0">
                    <a:latin typeface="+mj-lt"/>
                  </a:rPr>
                  <a:t>Through Substitution…</a:t>
                </a:r>
                <a:endParaRPr lang="en-US" b="1" dirty="0">
                  <a:latin typeface="+mj-lt"/>
                </a:endParaRPr>
              </a:p>
              <a:p>
                <a:pPr lvl="2"/>
                <a14:m>
                  <m:oMath xmlns:m="http://schemas.openxmlformats.org/officeDocument/2006/math">
                    <m:r>
                      <a:rPr lang="en-US" b="1" i="1" smtClean="0">
                        <a:latin typeface="Cambria Math" panose="02040503050406030204" pitchFamily="18" charset="0"/>
                      </a:rPr>
                      <m:t>𝑻</m:t>
                    </m:r>
                    <m:r>
                      <a:rPr lang="en-US" b="1" i="1" smtClean="0">
                        <a:latin typeface="Cambria Math" panose="02040503050406030204" pitchFamily="18" charset="0"/>
                      </a:rPr>
                      <m:t>=</m:t>
                    </m:r>
                    <m:r>
                      <a:rPr lang="en-US" b="1" i="1" smtClean="0">
                        <a:latin typeface="Cambria Math" panose="02040503050406030204" pitchFamily="18" charset="0"/>
                      </a:rPr>
                      <m:t>𝒂</m:t>
                    </m:r>
                    <m:r>
                      <a:rPr lang="en-US" b="1" i="1" smtClean="0">
                        <a:latin typeface="Cambria Math" panose="02040503050406030204" pitchFamily="18" charset="0"/>
                      </a:rPr>
                      <m:t>∗</m:t>
                    </m:r>
                    <m:r>
                      <a:rPr lang="en-US" b="1" i="1" smtClean="0">
                        <a:latin typeface="Cambria Math" panose="02040503050406030204" pitchFamily="18" charset="0"/>
                      </a:rPr>
                      <m:t>𝒃</m:t>
                    </m:r>
                    <m:r>
                      <a:rPr lang="en-US" b="1" i="1" smtClean="0">
                        <a:latin typeface="Cambria Math" panose="02040503050406030204" pitchFamily="18" charset="0"/>
                      </a:rPr>
                      <m:t>+</m:t>
                    </m:r>
                    <m:r>
                      <a:rPr lang="en-US" b="1" i="1" smtClean="0">
                        <a:latin typeface="Cambria Math" panose="02040503050406030204" pitchFamily="18" charset="0"/>
                      </a:rPr>
                      <m:t>𝒂</m:t>
                    </m:r>
                    <m:r>
                      <a:rPr lang="en-US" b="1" i="1" smtClean="0">
                        <a:latin typeface="Cambria Math" panose="02040503050406030204" pitchFamily="18" charset="0"/>
                      </a:rPr>
                      <m:t>+(</m:t>
                    </m:r>
                    <m:r>
                      <a:rPr lang="en-US" b="1" i="1" smtClean="0">
                        <a:latin typeface="Cambria Math" panose="02040503050406030204" pitchFamily="18" charset="0"/>
                      </a:rPr>
                      <m:t>𝒄</m:t>
                    </m:r>
                    <m:r>
                      <a:rPr lang="en-US" b="1" i="1" smtClean="0">
                        <a:latin typeface="Cambria Math" panose="02040503050406030204" pitchFamily="18" charset="0"/>
                      </a:rPr>
                      <m:t>∗</m:t>
                    </m:r>
                    <m:r>
                      <a:rPr lang="en-US" b="1" i="1" smtClean="0">
                        <a:latin typeface="Cambria Math" panose="02040503050406030204" pitchFamily="18" charset="0"/>
                      </a:rPr>
                      <m:t>𝒅</m:t>
                    </m:r>
                    <m:r>
                      <a:rPr lang="en-US" b="1" i="1" smtClean="0">
                        <a:latin typeface="Cambria Math" panose="02040503050406030204" pitchFamily="18" charset="0"/>
                      </a:rPr>
                      <m:t>∗</m:t>
                    </m:r>
                    <m:r>
                      <a:rPr lang="en-US" b="1" i="1" smtClean="0">
                        <a:latin typeface="Cambria Math" panose="02040503050406030204" pitchFamily="18" charset="0"/>
                      </a:rPr>
                      <m:t>𝒅</m:t>
                    </m:r>
                    <m:r>
                      <a:rPr lang="en-US" b="1" i="1" smtClean="0">
                        <a:latin typeface="Cambria Math" panose="02040503050406030204" pitchFamily="18" charset="0"/>
                      </a:rPr>
                      <m:t>∗</m:t>
                    </m:r>
                    <m:r>
                      <a:rPr lang="en-US" b="1" i="1" smtClean="0">
                        <a:latin typeface="Cambria Math" panose="02040503050406030204" pitchFamily="18" charset="0"/>
                      </a:rPr>
                      <m:t>𝒃</m:t>
                    </m:r>
                    <m:r>
                      <a:rPr lang="en-US" b="1" i="1" smtClean="0">
                        <a:latin typeface="Cambria Math" panose="02040503050406030204" pitchFamily="18" charset="0"/>
                      </a:rPr>
                      <m:t>)</m:t>
                    </m:r>
                  </m:oMath>
                </a14:m>
                <a:endParaRPr lang="en-US" b="1" dirty="0"/>
              </a:p>
              <a:p>
                <a:pPr marL="685800" lvl="2" indent="0">
                  <a:buNone/>
                </a:pP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219200"/>
                <a:ext cx="7554558" cy="5029200"/>
              </a:xfrm>
              <a:blipFill>
                <a:blip r:embed="rId2"/>
                <a:stretch>
                  <a:fillRect t="-606" r="-646"/>
                </a:stretch>
              </a:blipFill>
            </p:spPr>
            <p:txBody>
              <a:bodyPr/>
              <a:lstStyle/>
              <a:p>
                <a:r>
                  <a:rPr lang="en-US">
                    <a:noFill/>
                  </a:rPr>
                  <a:t> </a:t>
                </a:r>
              </a:p>
            </p:txBody>
          </p:sp>
        </mc:Fallback>
      </mc:AlternateContent>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2156" y="2971800"/>
            <a:ext cx="3601844" cy="3886200"/>
          </a:xfrm>
          <a:prstGeom prst="rect">
            <a:avLst/>
          </a:prstGeom>
          <a:solidFill>
            <a:schemeClr val="bg1"/>
          </a:solidFill>
          <a:ln>
            <a:solidFill>
              <a:schemeClr val="tx1"/>
            </a:solidFill>
          </a:ln>
        </p:spPr>
      </p:pic>
    </p:spTree>
    <p:extLst>
      <p:ext uri="{BB962C8B-B14F-4D97-AF65-F5344CB8AC3E}">
        <p14:creationId xmlns:p14="http://schemas.microsoft.com/office/powerpoint/2010/main" val="17901953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Minimal Cut Sets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219200"/>
                <a:ext cx="7554558" cy="5029200"/>
              </a:xfrm>
            </p:spPr>
            <p:txBody>
              <a:bodyPr>
                <a:normAutofit/>
              </a:bodyPr>
              <a:lstStyle/>
              <a:p>
                <a:r>
                  <a:rPr lang="en-US" dirty="0"/>
                  <a:t>Lets demonstrate using the simple example</a:t>
                </a:r>
              </a:p>
              <a:p>
                <a:pPr lvl="1"/>
                <a:r>
                  <a:rPr lang="en-US" dirty="0"/>
                  <a:t>Watch what happens when we make some minor adjustments to the Fault Tree</a:t>
                </a:r>
              </a:p>
              <a:p>
                <a:pPr lvl="2"/>
                <a14:m>
                  <m:oMath xmlns:m="http://schemas.openxmlformats.org/officeDocument/2006/math">
                    <m:r>
                      <a:rPr lang="en-US" b="1" i="1" smtClean="0">
                        <a:latin typeface="Cambria Math" panose="02040503050406030204" pitchFamily="18" charset="0"/>
                      </a:rPr>
                      <m:t>𝑻</m:t>
                    </m:r>
                    <m:r>
                      <a:rPr lang="en-US" b="1" i="1" smtClean="0">
                        <a:latin typeface="Cambria Math" panose="02040503050406030204" pitchFamily="18" charset="0"/>
                      </a:rPr>
                      <m:t>=</m:t>
                    </m:r>
                    <m:r>
                      <a:rPr lang="en-US" b="1" i="1" smtClean="0">
                        <a:latin typeface="Cambria Math" panose="02040503050406030204" pitchFamily="18" charset="0"/>
                      </a:rPr>
                      <m:t>𝒂</m:t>
                    </m:r>
                    <m:r>
                      <a:rPr lang="en-US" b="1" i="1" smtClean="0">
                        <a:latin typeface="Cambria Math" panose="02040503050406030204" pitchFamily="18" charset="0"/>
                      </a:rPr>
                      <m:t>∗</m:t>
                    </m:r>
                    <m:r>
                      <a:rPr lang="en-US" b="1" i="1" smtClean="0">
                        <a:latin typeface="Cambria Math" panose="02040503050406030204" pitchFamily="18" charset="0"/>
                      </a:rPr>
                      <m:t>𝒃</m:t>
                    </m:r>
                    <m:r>
                      <a:rPr lang="en-US" b="1" i="1" smtClean="0">
                        <a:latin typeface="Cambria Math" panose="02040503050406030204" pitchFamily="18" charset="0"/>
                      </a:rPr>
                      <m:t>+</m:t>
                    </m:r>
                    <m:r>
                      <a:rPr lang="en-US" b="1" i="1" smtClean="0">
                        <a:latin typeface="Cambria Math" panose="02040503050406030204" pitchFamily="18" charset="0"/>
                      </a:rPr>
                      <m:t>𝒂</m:t>
                    </m:r>
                    <m:r>
                      <a:rPr lang="en-US" b="1" i="1" smtClean="0">
                        <a:latin typeface="Cambria Math" panose="02040503050406030204" pitchFamily="18" charset="0"/>
                      </a:rPr>
                      <m:t>+</m:t>
                    </m:r>
                    <m:d>
                      <m:dPr>
                        <m:ctrlPr>
                          <a:rPr lang="en-US" b="1" i="1" smtClean="0">
                            <a:latin typeface="Cambria Math" panose="02040503050406030204" pitchFamily="18" charset="0"/>
                          </a:rPr>
                        </m:ctrlPr>
                      </m:dPr>
                      <m:e>
                        <m:r>
                          <a:rPr lang="en-US" b="1" i="1" smtClean="0">
                            <a:latin typeface="Cambria Math" panose="02040503050406030204" pitchFamily="18" charset="0"/>
                          </a:rPr>
                          <m:t>𝒄</m:t>
                        </m:r>
                        <m:r>
                          <a:rPr lang="en-US" b="1" i="1" smtClean="0">
                            <a:latin typeface="Cambria Math" panose="02040503050406030204" pitchFamily="18" charset="0"/>
                          </a:rPr>
                          <m:t>∗</m:t>
                        </m:r>
                        <m:r>
                          <a:rPr lang="en-US" b="1" i="1" smtClean="0">
                            <a:latin typeface="Cambria Math" panose="02040503050406030204" pitchFamily="18" charset="0"/>
                          </a:rPr>
                          <m:t>𝒅</m:t>
                        </m:r>
                        <m:r>
                          <a:rPr lang="en-US" b="1" i="1" smtClean="0">
                            <a:latin typeface="Cambria Math" panose="02040503050406030204" pitchFamily="18" charset="0"/>
                          </a:rPr>
                          <m:t>∗</m:t>
                        </m:r>
                        <m:r>
                          <a:rPr lang="en-US" b="1" i="1" smtClean="0">
                            <a:latin typeface="Cambria Math" panose="02040503050406030204" pitchFamily="18" charset="0"/>
                          </a:rPr>
                          <m:t>𝒅</m:t>
                        </m:r>
                        <m:r>
                          <a:rPr lang="en-US" b="1" i="1" smtClean="0">
                            <a:latin typeface="Cambria Math" panose="02040503050406030204" pitchFamily="18" charset="0"/>
                          </a:rPr>
                          <m:t>∗</m:t>
                        </m:r>
                        <m:r>
                          <a:rPr lang="en-US" b="1" i="1" smtClean="0">
                            <a:latin typeface="Cambria Math" panose="02040503050406030204" pitchFamily="18" charset="0"/>
                          </a:rPr>
                          <m:t>𝒃</m:t>
                        </m:r>
                      </m:e>
                    </m:d>
                  </m:oMath>
                </a14:m>
                <a:endParaRPr lang="en-US" b="1" dirty="0"/>
              </a:p>
              <a:p>
                <a:pPr lvl="1"/>
                <a:r>
                  <a:rPr lang="en-US" b="1" dirty="0"/>
                  <a:t>Through Boolean Logic</a:t>
                </a:r>
              </a:p>
              <a:p>
                <a:pPr lvl="2"/>
                <a14:m>
                  <m:oMath xmlns:m="http://schemas.openxmlformats.org/officeDocument/2006/math">
                    <m:r>
                      <a:rPr lang="en-US" b="1" i="1" smtClean="0">
                        <a:latin typeface="Cambria Math" panose="02040503050406030204" pitchFamily="18" charset="0"/>
                      </a:rPr>
                      <m:t>𝑻</m:t>
                    </m:r>
                    <m:r>
                      <a:rPr lang="en-US" b="1" i="1" smtClean="0">
                        <a:latin typeface="Cambria Math" panose="02040503050406030204" pitchFamily="18" charset="0"/>
                      </a:rPr>
                      <m:t>=</m:t>
                    </m:r>
                    <m:r>
                      <a:rPr lang="en-US" b="1" i="1" smtClean="0">
                        <a:latin typeface="Cambria Math" panose="02040503050406030204" pitchFamily="18" charset="0"/>
                      </a:rPr>
                      <m:t>𝒂</m:t>
                    </m:r>
                    <m:r>
                      <a:rPr lang="en-US" b="1" i="1" smtClean="0">
                        <a:latin typeface="Cambria Math" panose="02040503050406030204" pitchFamily="18" charset="0"/>
                      </a:rPr>
                      <m:t>+</m:t>
                    </m:r>
                    <m:r>
                      <a:rPr lang="en-US" b="1" i="1" smtClean="0">
                        <a:latin typeface="Cambria Math" panose="02040503050406030204" pitchFamily="18" charset="0"/>
                      </a:rPr>
                      <m:t>𝒃</m:t>
                    </m:r>
                    <m:r>
                      <a:rPr lang="en-US" b="1" i="1" smtClean="0">
                        <a:latin typeface="Cambria Math" panose="02040503050406030204" pitchFamily="18" charset="0"/>
                      </a:rPr>
                      <m:t>∗</m:t>
                    </m:r>
                    <m:r>
                      <a:rPr lang="en-US" b="1" i="1" smtClean="0">
                        <a:latin typeface="Cambria Math" panose="02040503050406030204" pitchFamily="18" charset="0"/>
                      </a:rPr>
                      <m:t>𝒄</m:t>
                    </m:r>
                    <m:r>
                      <a:rPr lang="en-US" b="1" i="1" smtClean="0">
                        <a:latin typeface="Cambria Math" panose="02040503050406030204" pitchFamily="18" charset="0"/>
                      </a:rPr>
                      <m:t>∗</m:t>
                    </m:r>
                    <m:r>
                      <a:rPr lang="en-US" b="1" i="1" smtClean="0">
                        <a:latin typeface="Cambria Math" panose="02040503050406030204" pitchFamily="18" charset="0"/>
                      </a:rPr>
                      <m:t>𝒅</m:t>
                    </m:r>
                  </m:oMath>
                </a14:m>
                <a:endParaRPr lang="en-US" b="1" dirty="0"/>
              </a:p>
              <a:p>
                <a:pPr lvl="2"/>
                <a:endParaRPr lang="en-US" b="1" dirty="0"/>
              </a:p>
              <a:p>
                <a:pPr lvl="2"/>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219200"/>
                <a:ext cx="7554558" cy="5029200"/>
              </a:xfrm>
              <a:blipFill>
                <a:blip r:embed="rId2"/>
                <a:stretch>
                  <a:fillRect t="-606" r="-646"/>
                </a:stretch>
              </a:blipFill>
            </p:spPr>
            <p:txBody>
              <a:bodyPr/>
              <a:lstStyle/>
              <a:p>
                <a:r>
                  <a:rPr lang="en-US">
                    <a:noFill/>
                  </a:rPr>
                  <a:t> </a:t>
                </a:r>
              </a:p>
            </p:txBody>
          </p:sp>
        </mc:Fallback>
      </mc:AlternateContent>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2156" y="2971800"/>
            <a:ext cx="3601844" cy="3886200"/>
          </a:xfrm>
          <a:prstGeom prst="rect">
            <a:avLst/>
          </a:prstGeom>
          <a:solidFill>
            <a:schemeClr val="bg1"/>
          </a:solidFill>
          <a:ln>
            <a:solidFill>
              <a:schemeClr val="tx1"/>
            </a:solidFill>
          </a:ln>
        </p:spPr>
      </p:pic>
      <p:pic>
        <p:nvPicPr>
          <p:cNvPr id="7" name="Picture 6"/>
          <p:cNvPicPr>
            <a:picLocks noChangeAspect="1"/>
          </p:cNvPicPr>
          <p:nvPr/>
        </p:nvPicPr>
        <p:blipFill>
          <a:blip r:embed="rId4"/>
          <a:stretch>
            <a:fillRect/>
          </a:stretch>
        </p:blipFill>
        <p:spPr>
          <a:xfrm>
            <a:off x="228600" y="3861104"/>
            <a:ext cx="3886200" cy="2844495"/>
          </a:xfrm>
          <a:prstGeom prst="rect">
            <a:avLst/>
          </a:prstGeom>
          <a:ln>
            <a:solidFill>
              <a:schemeClr val="tx1"/>
            </a:solidFill>
          </a:ln>
        </p:spPr>
      </p:pic>
    </p:spTree>
    <p:extLst>
      <p:ext uri="{BB962C8B-B14F-4D97-AF65-F5344CB8AC3E}">
        <p14:creationId xmlns:p14="http://schemas.microsoft.com/office/powerpoint/2010/main" val="402055360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Minimal Cut Sets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219200"/>
                <a:ext cx="7554558" cy="5029200"/>
              </a:xfrm>
            </p:spPr>
            <p:txBody>
              <a:bodyPr>
                <a:normAutofit/>
              </a:bodyPr>
              <a:lstStyle/>
              <a:p>
                <a:r>
                  <a:rPr lang="en-US" dirty="0"/>
                  <a:t>Lets demonstrate using the simple example</a:t>
                </a:r>
              </a:p>
              <a:p>
                <a:pPr lvl="1"/>
                <a:r>
                  <a:rPr lang="en-US" dirty="0"/>
                  <a:t>Watch what happens when we make some minor adjustments to the Fault Tree</a:t>
                </a:r>
              </a:p>
              <a:p>
                <a:pPr lvl="2"/>
                <a14:m>
                  <m:oMath xmlns:m="http://schemas.openxmlformats.org/officeDocument/2006/math">
                    <m:r>
                      <a:rPr lang="en-US" b="1" i="1" smtClean="0">
                        <a:latin typeface="Cambria Math" panose="02040503050406030204" pitchFamily="18" charset="0"/>
                      </a:rPr>
                      <m:t>𝑻</m:t>
                    </m:r>
                    <m:r>
                      <a:rPr lang="en-US" b="1" i="1" smtClean="0">
                        <a:latin typeface="Cambria Math" panose="02040503050406030204" pitchFamily="18" charset="0"/>
                      </a:rPr>
                      <m:t>=</m:t>
                    </m:r>
                    <m:r>
                      <a:rPr lang="en-US" b="1" i="1" smtClean="0">
                        <a:latin typeface="Cambria Math" panose="02040503050406030204" pitchFamily="18" charset="0"/>
                      </a:rPr>
                      <m:t>𝒂</m:t>
                    </m:r>
                    <m:r>
                      <a:rPr lang="en-US" b="1" i="1" smtClean="0">
                        <a:latin typeface="Cambria Math" panose="02040503050406030204" pitchFamily="18" charset="0"/>
                      </a:rPr>
                      <m:t>+</m:t>
                    </m:r>
                    <m:r>
                      <a:rPr lang="en-US" b="1" i="1" smtClean="0">
                        <a:latin typeface="Cambria Math" panose="02040503050406030204" pitchFamily="18" charset="0"/>
                      </a:rPr>
                      <m:t>𝒃</m:t>
                    </m:r>
                    <m:r>
                      <a:rPr lang="en-US" b="1" i="1" smtClean="0">
                        <a:latin typeface="Cambria Math" panose="02040503050406030204" pitchFamily="18" charset="0"/>
                      </a:rPr>
                      <m:t>∗</m:t>
                    </m:r>
                    <m:r>
                      <a:rPr lang="en-US" b="1" i="1" smtClean="0">
                        <a:latin typeface="Cambria Math" panose="02040503050406030204" pitchFamily="18" charset="0"/>
                      </a:rPr>
                      <m:t>𝒄</m:t>
                    </m:r>
                    <m:r>
                      <a:rPr lang="en-US" b="1" i="1" smtClean="0">
                        <a:latin typeface="Cambria Math" panose="02040503050406030204" pitchFamily="18" charset="0"/>
                      </a:rPr>
                      <m:t>∗</m:t>
                    </m:r>
                    <m:r>
                      <a:rPr lang="en-US" b="1" i="1" smtClean="0">
                        <a:latin typeface="Cambria Math" panose="02040503050406030204" pitchFamily="18" charset="0"/>
                      </a:rPr>
                      <m:t>𝒅</m:t>
                    </m:r>
                  </m:oMath>
                </a14:m>
                <a:endParaRPr lang="en-US" b="1" dirty="0"/>
              </a:p>
              <a:p>
                <a:pPr lvl="1"/>
                <a:r>
                  <a:rPr lang="en-US" dirty="0"/>
                  <a:t>Reconfigure Fault Tree as Minimal Cut Sets</a:t>
                </a:r>
              </a:p>
              <a:p>
                <a:pPr lvl="1"/>
                <a:endParaRPr lang="en-US" b="1" dirty="0"/>
              </a:p>
              <a:p>
                <a:pPr lvl="2"/>
                <a:endParaRPr lang="en-US" b="1" dirty="0"/>
              </a:p>
              <a:p>
                <a:pPr lvl="2"/>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219200"/>
                <a:ext cx="7554558" cy="5029200"/>
              </a:xfrm>
              <a:blipFill>
                <a:blip r:embed="rId2"/>
                <a:stretch>
                  <a:fillRect t="-606" r="-646"/>
                </a:stretch>
              </a:blipFill>
            </p:spPr>
            <p:txBody>
              <a:bodyPr/>
              <a:lstStyle/>
              <a:p>
                <a:r>
                  <a:rPr lang="en-US">
                    <a:noFill/>
                  </a:rPr>
                  <a:t> </a:t>
                </a:r>
              </a:p>
            </p:txBody>
          </p:sp>
        </mc:Fallback>
      </mc:AlternateContent>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2156" y="2971800"/>
            <a:ext cx="3601844" cy="3886200"/>
          </a:xfrm>
          <a:prstGeom prst="rect">
            <a:avLst/>
          </a:prstGeom>
          <a:solidFill>
            <a:schemeClr val="bg1"/>
          </a:solidFill>
          <a:ln>
            <a:solidFill>
              <a:schemeClr val="tx1"/>
            </a:solidFill>
          </a:ln>
        </p:spPr>
      </p:pic>
      <p:sp>
        <p:nvSpPr>
          <p:cNvPr id="8" name="Down Arrow 7"/>
          <p:cNvSpPr/>
          <p:nvPr/>
        </p:nvSpPr>
        <p:spPr>
          <a:xfrm>
            <a:off x="4343400" y="2819400"/>
            <a:ext cx="457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393" y="3728545"/>
            <a:ext cx="4038600" cy="2790192"/>
          </a:xfrm>
          <a:prstGeom prst="rect">
            <a:avLst/>
          </a:prstGeom>
          <a:solidFill>
            <a:schemeClr val="bg1"/>
          </a:solidFill>
          <a:ln>
            <a:solidFill>
              <a:schemeClr val="tx1"/>
            </a:solidFill>
          </a:ln>
        </p:spPr>
      </p:pic>
    </p:spTree>
    <p:extLst>
      <p:ext uri="{BB962C8B-B14F-4D97-AF65-F5344CB8AC3E}">
        <p14:creationId xmlns:p14="http://schemas.microsoft.com/office/powerpoint/2010/main" val="3986822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89616"/>
            <a:ext cx="7772400" cy="541467"/>
          </a:xfrm>
        </p:spPr>
        <p:txBody>
          <a:bodyPr/>
          <a:lstStyle/>
          <a:p>
            <a:endParaRPr lang="en-US" dirty="0"/>
          </a:p>
        </p:txBody>
      </p:sp>
      <p:sp>
        <p:nvSpPr>
          <p:cNvPr id="3" name="Content Placeholder 2"/>
          <p:cNvSpPr>
            <a:spLocks noGrp="1"/>
          </p:cNvSpPr>
          <p:nvPr>
            <p:ph idx="1"/>
          </p:nvPr>
        </p:nvSpPr>
        <p:spPr/>
        <p:txBody>
          <a:bodyPr>
            <a:normAutofit/>
          </a:bodyPr>
          <a:lstStyle/>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lgn="ctr">
              <a:buNone/>
            </a:pPr>
            <a:r>
              <a:rPr lang="en-US" dirty="0"/>
              <a:t>High Reliability Organizations</a:t>
            </a:r>
          </a:p>
        </p:txBody>
      </p:sp>
    </p:spTree>
    <p:extLst>
      <p:ext uri="{BB962C8B-B14F-4D97-AF65-F5344CB8AC3E}">
        <p14:creationId xmlns:p14="http://schemas.microsoft.com/office/powerpoint/2010/main" val="203585571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Minimal Cut Sets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219200"/>
                <a:ext cx="7554558" cy="5029200"/>
              </a:xfrm>
            </p:spPr>
            <p:txBody>
              <a:bodyPr>
                <a:normAutofit/>
              </a:bodyPr>
              <a:lstStyle/>
              <a:p>
                <a:r>
                  <a:rPr lang="en-US" dirty="0"/>
                  <a:t>Purpose?</a:t>
                </a:r>
              </a:p>
              <a:p>
                <a:pPr lvl="1"/>
                <a:r>
                  <a:rPr lang="en-US" dirty="0"/>
                  <a:t>The figure on the left (Minimal Cut Sets) is a simplified version of the full Fault Tree that offers easier interpretation of where “Risk Mitigation” could be applied</a:t>
                </a:r>
              </a:p>
              <a:p>
                <a:pPr lvl="1"/>
                <a:r>
                  <a:rPr lang="en-US" dirty="0">
                    <a:latin typeface="+mj-lt"/>
                  </a:rPr>
                  <a:t>There are two pathways to failure</a:t>
                </a:r>
                <a:endParaRPr lang="en-US" b="1" dirty="0">
                  <a:latin typeface="+mj-lt"/>
                </a:endParaRPr>
              </a:p>
              <a:p>
                <a:pPr lvl="2"/>
                <a:r>
                  <a:rPr lang="en-US" b="1" dirty="0">
                    <a:latin typeface="+mj-lt"/>
                  </a:rPr>
                  <a:t>Pathway 1</a:t>
                </a:r>
              </a:p>
              <a:p>
                <a:pPr lvl="3"/>
                <a14:m>
                  <m:oMath xmlns:m="http://schemas.openxmlformats.org/officeDocument/2006/math">
                    <m:r>
                      <a:rPr lang="en-US" b="1" i="1" smtClean="0">
                        <a:latin typeface="Cambria Math" panose="02040503050406030204" pitchFamily="18" charset="0"/>
                      </a:rPr>
                      <m:t>𝑷</m:t>
                    </m:r>
                    <m:d>
                      <m:dPr>
                        <m:ctrlPr>
                          <a:rPr lang="en-US" b="1" i="1" smtClean="0">
                            <a:latin typeface="Cambria Math" panose="02040503050406030204" pitchFamily="18" charset="0"/>
                          </a:rPr>
                        </m:ctrlPr>
                      </m:dPr>
                      <m:e>
                        <m:r>
                          <a:rPr lang="en-US" b="1" i="1" smtClean="0">
                            <a:latin typeface="Cambria Math" panose="02040503050406030204" pitchFamily="18" charset="0"/>
                          </a:rPr>
                          <m:t>𝒂</m:t>
                        </m:r>
                      </m:e>
                    </m:d>
                    <m:r>
                      <a:rPr lang="en-US" b="1" i="1" smtClean="0">
                        <a:latin typeface="Cambria Math" panose="02040503050406030204" pitchFamily="18" charset="0"/>
                      </a:rPr>
                      <m:t>=</m:t>
                    </m:r>
                    <m:r>
                      <a:rPr lang="en-US" b="1" i="1" smtClean="0">
                        <a:latin typeface="Cambria Math" panose="02040503050406030204" pitchFamily="18" charset="0"/>
                      </a:rPr>
                      <m:t>𝟐</m:t>
                    </m:r>
                    <m:r>
                      <a:rPr lang="en-US" b="1" i="1" smtClean="0">
                        <a:latin typeface="Cambria Math" panose="02040503050406030204" pitchFamily="18" charset="0"/>
                      </a:rPr>
                      <m:t>.</m:t>
                    </m:r>
                    <m:r>
                      <a:rPr lang="en-US" b="1" i="1" smtClean="0">
                        <a:latin typeface="Cambria Math" panose="02040503050406030204" pitchFamily="18" charset="0"/>
                      </a:rPr>
                      <m:t>𝟑</m:t>
                    </m:r>
                    <m:r>
                      <a:rPr lang="en-US" b="1" i="1" smtClean="0">
                        <a:latin typeface="Cambria Math" panose="02040503050406030204" pitchFamily="18" charset="0"/>
                      </a:rPr>
                      <m:t>𝒙</m:t>
                    </m:r>
                    <m:r>
                      <a:rPr lang="en-US" b="1" i="1" smtClean="0">
                        <a:latin typeface="Cambria Math" panose="02040503050406030204" pitchFamily="18" charset="0"/>
                      </a:rPr>
                      <m:t>𝟏</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𝟎</m:t>
                        </m:r>
                      </m:e>
                      <m:sup>
                        <m:r>
                          <a:rPr lang="en-US" b="1" i="1" smtClean="0">
                            <a:latin typeface="Cambria Math" panose="02040503050406030204" pitchFamily="18" charset="0"/>
                          </a:rPr>
                          <m:t>−</m:t>
                        </m:r>
                        <m:r>
                          <a:rPr lang="en-US" b="1" i="1" smtClean="0">
                            <a:latin typeface="Cambria Math" panose="02040503050406030204" pitchFamily="18" charset="0"/>
                          </a:rPr>
                          <m:t>𝟒</m:t>
                        </m:r>
                      </m:sup>
                    </m:sSup>
                  </m:oMath>
                </a14:m>
                <a:endParaRPr lang="en-US" dirty="0"/>
              </a:p>
              <a:p>
                <a:pPr lvl="2"/>
                <a:r>
                  <a:rPr lang="en-US" dirty="0"/>
                  <a:t>Pathway 2</a:t>
                </a:r>
              </a:p>
              <a:p>
                <a:pPr lvl="3"/>
                <a14:m>
                  <m:oMath xmlns:m="http://schemas.openxmlformats.org/officeDocument/2006/math">
                    <m:r>
                      <a:rPr lang="en-US" i="1">
                        <a:latin typeface="Cambria Math" panose="02040503050406030204" pitchFamily="18" charset="0"/>
                      </a:rPr>
                      <m:t>𝑷</m:t>
                    </m:r>
                    <m:d>
                      <m:dPr>
                        <m:ctrlPr>
                          <a:rPr lang="en-US" i="1">
                            <a:latin typeface="Cambria Math" panose="02040503050406030204" pitchFamily="18" charset="0"/>
                          </a:rPr>
                        </m:ctrlPr>
                      </m:dPr>
                      <m:e>
                        <m:r>
                          <a:rPr lang="en-US" b="1" i="1" smtClean="0">
                            <a:latin typeface="Cambria Math" panose="02040503050406030204" pitchFamily="18" charset="0"/>
                          </a:rPr>
                          <m:t>𝒃𝒄𝒅</m:t>
                        </m:r>
                      </m:e>
                    </m:d>
                    <m:r>
                      <a:rPr lang="en-US" i="1">
                        <a:latin typeface="Cambria Math" panose="02040503050406030204" pitchFamily="18" charset="0"/>
                      </a:rPr>
                      <m:t>=</m:t>
                    </m:r>
                    <m:r>
                      <a:rPr lang="en-US" b="1" i="1" smtClean="0">
                        <a:latin typeface="Cambria Math" panose="02040503050406030204" pitchFamily="18" charset="0"/>
                      </a:rPr>
                      <m:t>𝟐</m:t>
                    </m:r>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𝒙</m:t>
                    </m:r>
                    <m:r>
                      <a:rPr lang="en-US" b="1" i="1" smtClean="0">
                        <a:latin typeface="Cambria Math" panose="02040503050406030204" pitchFamily="18" charset="0"/>
                      </a:rPr>
                      <m:t>𝟏</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𝟎</m:t>
                        </m:r>
                      </m:e>
                      <m:sup>
                        <m:r>
                          <a:rPr lang="en-US" b="1" i="1" smtClean="0">
                            <a:latin typeface="Cambria Math" panose="02040503050406030204" pitchFamily="18" charset="0"/>
                          </a:rPr>
                          <m:t>−</m:t>
                        </m:r>
                        <m:r>
                          <a:rPr lang="en-US" b="1" i="1" smtClean="0">
                            <a:latin typeface="Cambria Math" panose="02040503050406030204" pitchFamily="18" charset="0"/>
                          </a:rPr>
                          <m:t>𝟑</m:t>
                        </m:r>
                      </m:sup>
                    </m:sSup>
                    <m:r>
                      <a:rPr lang="en-US" b="1" i="1" smtClean="0">
                        <a:latin typeface="Cambria Math" panose="02040503050406030204" pitchFamily="18" charset="0"/>
                      </a:rPr>
                      <m:t>∗</m:t>
                    </m:r>
                    <m:r>
                      <a:rPr lang="en-US" b="1" i="1" smtClean="0">
                        <a:latin typeface="Cambria Math" panose="02040503050406030204" pitchFamily="18" charset="0"/>
                      </a:rPr>
                      <m:t>𝟐</m:t>
                    </m:r>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𝒙</m:t>
                    </m:r>
                    <m:r>
                      <a:rPr lang="en-US" b="1" i="1" smtClean="0">
                        <a:latin typeface="Cambria Math" panose="02040503050406030204" pitchFamily="18" charset="0"/>
                      </a:rPr>
                      <m:t>𝟏</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𝟎</m:t>
                        </m:r>
                      </m:e>
                      <m:sup>
                        <m:r>
                          <a:rPr lang="en-US" b="1" i="1" smtClean="0">
                            <a:latin typeface="Cambria Math" panose="02040503050406030204" pitchFamily="18" charset="0"/>
                          </a:rPr>
                          <m:t>−</m:t>
                        </m:r>
                        <m:r>
                          <a:rPr lang="en-US" b="1" i="1" smtClean="0">
                            <a:latin typeface="Cambria Math" panose="02040503050406030204" pitchFamily="18" charset="0"/>
                          </a:rPr>
                          <m:t>𝟏</m:t>
                        </m:r>
                      </m:sup>
                    </m:sSup>
                    <m:r>
                      <a:rPr lang="en-US" b="1" i="1" smtClean="0">
                        <a:latin typeface="Cambria Math" panose="02040503050406030204" pitchFamily="18" charset="0"/>
                      </a:rPr>
                      <m:t>∗</m:t>
                    </m:r>
                    <m:r>
                      <a:rPr lang="en-US" b="1" i="1" smtClean="0">
                        <a:latin typeface="Cambria Math" panose="02040503050406030204" pitchFamily="18" charset="0"/>
                      </a:rPr>
                      <m:t>𝟐</m:t>
                    </m:r>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𝒙</m:t>
                    </m:r>
                    <m:r>
                      <a:rPr lang="en-US" b="1" i="1" smtClean="0">
                        <a:latin typeface="Cambria Math" panose="02040503050406030204" pitchFamily="18" charset="0"/>
                      </a:rPr>
                      <m:t>𝟏</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𝟎</m:t>
                        </m:r>
                      </m:e>
                      <m:sup>
                        <m:r>
                          <a:rPr lang="en-US" b="1" i="1" smtClean="0">
                            <a:latin typeface="Cambria Math" panose="02040503050406030204" pitchFamily="18" charset="0"/>
                          </a:rPr>
                          <m:t>−</m:t>
                        </m:r>
                        <m:r>
                          <a:rPr lang="en-US" b="1" i="1" smtClean="0">
                            <a:latin typeface="Cambria Math" panose="02040503050406030204" pitchFamily="18" charset="0"/>
                          </a:rPr>
                          <m:t>𝟐</m:t>
                        </m:r>
                      </m:sup>
                    </m:sSup>
                  </m:oMath>
                </a14:m>
                <a:endParaRPr lang="en-US" b="1" dirty="0"/>
              </a:p>
              <a:p>
                <a:pPr lvl="3"/>
                <a14:m>
                  <m:oMath xmlns:m="http://schemas.openxmlformats.org/officeDocument/2006/math">
                    <m:r>
                      <a:rPr lang="en-US" i="1">
                        <a:latin typeface="Cambria Math" panose="02040503050406030204" pitchFamily="18" charset="0"/>
                      </a:rPr>
                      <m:t>𝑷</m:t>
                    </m:r>
                    <m:d>
                      <m:dPr>
                        <m:ctrlPr>
                          <a:rPr lang="en-US" i="1">
                            <a:latin typeface="Cambria Math" panose="02040503050406030204" pitchFamily="18" charset="0"/>
                          </a:rPr>
                        </m:ctrlPr>
                      </m:dPr>
                      <m:e>
                        <m:r>
                          <a:rPr lang="en-US" i="1">
                            <a:latin typeface="Cambria Math" panose="02040503050406030204" pitchFamily="18" charset="0"/>
                          </a:rPr>
                          <m:t>𝒃𝒄𝒅</m:t>
                        </m:r>
                      </m:e>
                    </m:d>
                    <m:r>
                      <a:rPr lang="en-US" b="1" i="0" smtClean="0">
                        <a:latin typeface="Cambria Math" panose="02040503050406030204" pitchFamily="18" charset="0"/>
                      </a:rPr>
                      <m:t>=</m:t>
                    </m:r>
                    <m:r>
                      <a:rPr lang="en-US" b="1" i="0" smtClean="0">
                        <a:latin typeface="Cambria Math" panose="02040503050406030204" pitchFamily="18" charset="0"/>
                      </a:rPr>
                      <m:t>𝟖</m:t>
                    </m:r>
                    <m:r>
                      <a:rPr lang="en-US" b="1" i="0" smtClean="0">
                        <a:latin typeface="Cambria Math" panose="02040503050406030204" pitchFamily="18" charset="0"/>
                      </a:rPr>
                      <m:t>.</m:t>
                    </m:r>
                    <m:r>
                      <a:rPr lang="en-US" b="1" i="0" smtClean="0">
                        <a:latin typeface="Cambria Math" panose="02040503050406030204" pitchFamily="18" charset="0"/>
                      </a:rPr>
                      <m:t>𝟎𝐱𝟏</m:t>
                    </m:r>
                    <m:sSup>
                      <m:sSupPr>
                        <m:ctrlPr>
                          <a:rPr lang="en-US" b="1" i="1" smtClean="0">
                            <a:latin typeface="Cambria Math" panose="02040503050406030204" pitchFamily="18" charset="0"/>
                          </a:rPr>
                        </m:ctrlPr>
                      </m:sSupPr>
                      <m:e>
                        <m:r>
                          <a:rPr lang="en-US" b="1" i="0" smtClean="0">
                            <a:latin typeface="Cambria Math" panose="02040503050406030204" pitchFamily="18" charset="0"/>
                          </a:rPr>
                          <m:t>𝟎</m:t>
                        </m:r>
                      </m:e>
                      <m:sup>
                        <m:r>
                          <a:rPr lang="en-US" b="1" i="0" smtClean="0">
                            <a:latin typeface="Cambria Math" panose="02040503050406030204" pitchFamily="18" charset="0"/>
                          </a:rPr>
                          <m:t>−</m:t>
                        </m:r>
                        <m:r>
                          <a:rPr lang="en-US" b="1" i="0" smtClean="0">
                            <a:latin typeface="Cambria Math" panose="02040503050406030204" pitchFamily="18" charset="0"/>
                          </a:rPr>
                          <m:t>𝟔</m:t>
                        </m:r>
                      </m:sup>
                    </m:sSup>
                  </m:oMath>
                </a14:m>
                <a:endParaRPr lang="en-US" dirty="0"/>
              </a:p>
              <a:p>
                <a:pPr lvl="1"/>
                <a:r>
                  <a:rPr lang="en-US" dirty="0"/>
                  <a:t>Where do you want to invest risk reduction resources?</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219200"/>
                <a:ext cx="7554558" cy="5029200"/>
              </a:xfrm>
              <a:blipFill>
                <a:blip r:embed="rId2"/>
                <a:stretch>
                  <a:fillRect t="-606" r="-646"/>
                </a:stretch>
              </a:blipFill>
            </p:spPr>
            <p:txBody>
              <a:bodyPr/>
              <a:lstStyle/>
              <a:p>
                <a:r>
                  <a:rPr lang="en-US">
                    <a:noFill/>
                  </a:rPr>
                  <a:t> </a:t>
                </a:r>
              </a:p>
            </p:txBody>
          </p:sp>
        </mc:Fallback>
      </mc:AlternateContent>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4638174"/>
            <a:ext cx="2057399" cy="2219825"/>
          </a:xfrm>
          <a:prstGeom prst="rect">
            <a:avLst/>
          </a:prstGeom>
          <a:solidFill>
            <a:schemeClr val="bg1"/>
          </a:solidFill>
          <a:ln>
            <a:solidFill>
              <a:schemeClr val="tx1"/>
            </a:solidFill>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637" y="4724400"/>
            <a:ext cx="2953407" cy="2040453"/>
          </a:xfrm>
          <a:prstGeom prst="rect">
            <a:avLst/>
          </a:prstGeom>
          <a:solidFill>
            <a:schemeClr val="bg1"/>
          </a:solidFill>
          <a:ln>
            <a:solidFill>
              <a:schemeClr val="tx1"/>
            </a:solidFill>
          </a:ln>
        </p:spPr>
      </p:pic>
      <p:pic>
        <p:nvPicPr>
          <p:cNvPr id="10" name="Picture 9"/>
          <p:cNvPicPr>
            <a:picLocks noChangeAspect="1"/>
          </p:cNvPicPr>
          <p:nvPr/>
        </p:nvPicPr>
        <p:blipFill>
          <a:blip r:embed="rId5"/>
          <a:stretch>
            <a:fillRect/>
          </a:stretch>
        </p:blipFill>
        <p:spPr>
          <a:xfrm>
            <a:off x="4057539" y="4648200"/>
            <a:ext cx="2343149" cy="2133600"/>
          </a:xfrm>
          <a:prstGeom prst="rect">
            <a:avLst/>
          </a:prstGeom>
          <a:solidFill>
            <a:schemeClr val="bg1"/>
          </a:solidFill>
          <a:ln>
            <a:solidFill>
              <a:schemeClr val="tx1"/>
            </a:solidFill>
          </a:ln>
        </p:spPr>
      </p:pic>
    </p:spTree>
    <p:extLst>
      <p:ext uri="{BB962C8B-B14F-4D97-AF65-F5344CB8AC3E}">
        <p14:creationId xmlns:p14="http://schemas.microsoft.com/office/powerpoint/2010/main" val="365591772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endParaRPr lang="en-US" dirty="0"/>
          </a:p>
        </p:txBody>
      </p:sp>
      <p:sp>
        <p:nvSpPr>
          <p:cNvPr id="3" name="Content Placeholder 2"/>
          <p:cNvSpPr>
            <a:spLocks noGrp="1"/>
          </p:cNvSpPr>
          <p:nvPr>
            <p:ph idx="1"/>
          </p:nvPr>
        </p:nvSpPr>
        <p:spPr>
          <a:xfrm>
            <a:off x="685800" y="1219200"/>
            <a:ext cx="7554558" cy="5029200"/>
          </a:xfrm>
        </p:spPr>
        <p:txBody>
          <a:bodyPr>
            <a:normAutofit/>
          </a:bodyPr>
          <a:lstStyle/>
          <a:p>
            <a:pPr marL="365760" lvl="1" indent="0">
              <a:buNone/>
            </a:pPr>
            <a:endParaRPr lang="en-US" dirty="0"/>
          </a:p>
          <a:p>
            <a:pPr marL="365760" lvl="1" indent="0">
              <a:buNone/>
            </a:pPr>
            <a:endParaRPr lang="en-US" dirty="0"/>
          </a:p>
          <a:p>
            <a:pPr marL="365760" lvl="1" indent="0">
              <a:buNone/>
            </a:pPr>
            <a:endParaRPr lang="en-US" dirty="0"/>
          </a:p>
          <a:p>
            <a:pPr marL="365760" lvl="1" indent="0">
              <a:buNone/>
            </a:pPr>
            <a:endParaRPr lang="en-US" dirty="0"/>
          </a:p>
          <a:p>
            <a:pPr marL="365760" lvl="1" indent="0">
              <a:buNone/>
            </a:pPr>
            <a:endParaRPr lang="en-US" dirty="0"/>
          </a:p>
          <a:p>
            <a:pPr marL="365760" lvl="1" indent="0">
              <a:buNone/>
            </a:pPr>
            <a:endParaRPr lang="en-US" dirty="0"/>
          </a:p>
          <a:p>
            <a:pPr marL="68580" indent="0" algn="ctr">
              <a:buNone/>
            </a:pPr>
            <a:r>
              <a:rPr lang="en-US" dirty="0"/>
              <a:t>Back to the Bow Tie Analysis / Diagram</a:t>
            </a:r>
          </a:p>
        </p:txBody>
      </p:sp>
    </p:spTree>
    <p:extLst>
      <p:ext uri="{BB962C8B-B14F-4D97-AF65-F5344CB8AC3E}">
        <p14:creationId xmlns:p14="http://schemas.microsoft.com/office/powerpoint/2010/main" val="122015906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BTA – ETA - FTA</a:t>
            </a:r>
          </a:p>
        </p:txBody>
      </p:sp>
      <p:sp>
        <p:nvSpPr>
          <p:cNvPr id="3" name="Content Placeholder 2"/>
          <p:cNvSpPr>
            <a:spLocks noGrp="1"/>
          </p:cNvSpPr>
          <p:nvPr>
            <p:ph idx="1"/>
          </p:nvPr>
        </p:nvSpPr>
        <p:spPr>
          <a:xfrm>
            <a:off x="685800" y="1524000"/>
            <a:ext cx="7554558" cy="4724400"/>
          </a:xfrm>
        </p:spPr>
        <p:txBody>
          <a:bodyPr>
            <a:normAutofit/>
          </a:bodyPr>
          <a:lstStyle/>
          <a:p>
            <a:r>
              <a:rPr lang="en-US" dirty="0"/>
              <a:t>So, here we have the Bow Tie Diagram from ISO 31010</a:t>
            </a:r>
          </a:p>
          <a:p>
            <a:pPr lvl="1"/>
            <a:endParaRPr lang="en-US" dirty="0"/>
          </a:p>
        </p:txBody>
      </p:sp>
      <p:pic>
        <p:nvPicPr>
          <p:cNvPr id="5" name="Picture 4"/>
          <p:cNvPicPr>
            <a:picLocks noChangeAspect="1"/>
          </p:cNvPicPr>
          <p:nvPr/>
        </p:nvPicPr>
        <p:blipFill>
          <a:blip r:embed="rId2"/>
          <a:stretch>
            <a:fillRect/>
          </a:stretch>
        </p:blipFill>
        <p:spPr>
          <a:xfrm>
            <a:off x="1216883" y="2362200"/>
            <a:ext cx="6710233" cy="3730313"/>
          </a:xfrm>
          <a:prstGeom prst="rect">
            <a:avLst/>
          </a:prstGeom>
          <a:ln>
            <a:solidFill>
              <a:schemeClr val="tx1"/>
            </a:solidFill>
          </a:ln>
        </p:spPr>
      </p:pic>
    </p:spTree>
    <p:extLst>
      <p:ext uri="{BB962C8B-B14F-4D97-AF65-F5344CB8AC3E}">
        <p14:creationId xmlns:p14="http://schemas.microsoft.com/office/powerpoint/2010/main" val="390621059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BTA – ETA - FTA</a:t>
            </a:r>
          </a:p>
        </p:txBody>
      </p:sp>
      <p:sp>
        <p:nvSpPr>
          <p:cNvPr id="3" name="Content Placeholder 2"/>
          <p:cNvSpPr>
            <a:spLocks noGrp="1"/>
          </p:cNvSpPr>
          <p:nvPr>
            <p:ph idx="1"/>
          </p:nvPr>
        </p:nvSpPr>
        <p:spPr>
          <a:xfrm>
            <a:off x="685800" y="1524000"/>
            <a:ext cx="7554558" cy="4724400"/>
          </a:xfrm>
        </p:spPr>
        <p:txBody>
          <a:bodyPr>
            <a:normAutofit/>
          </a:bodyPr>
          <a:lstStyle/>
          <a:p>
            <a:r>
              <a:rPr lang="en-US" dirty="0"/>
              <a:t>What is the left side?</a:t>
            </a:r>
          </a:p>
          <a:p>
            <a:pPr lvl="1"/>
            <a:endParaRPr lang="en-US" dirty="0"/>
          </a:p>
        </p:txBody>
      </p:sp>
      <p:pic>
        <p:nvPicPr>
          <p:cNvPr id="5" name="Picture 4"/>
          <p:cNvPicPr>
            <a:picLocks noChangeAspect="1"/>
          </p:cNvPicPr>
          <p:nvPr/>
        </p:nvPicPr>
        <p:blipFill>
          <a:blip r:embed="rId2"/>
          <a:stretch>
            <a:fillRect/>
          </a:stretch>
        </p:blipFill>
        <p:spPr>
          <a:xfrm>
            <a:off x="1216883" y="2362200"/>
            <a:ext cx="6710233" cy="3730313"/>
          </a:xfrm>
          <a:prstGeom prst="rect">
            <a:avLst/>
          </a:prstGeom>
          <a:ln>
            <a:solidFill>
              <a:schemeClr val="tx1"/>
            </a:solidFill>
          </a:ln>
        </p:spPr>
      </p:pic>
    </p:spTree>
    <p:extLst>
      <p:ext uri="{BB962C8B-B14F-4D97-AF65-F5344CB8AC3E}">
        <p14:creationId xmlns:p14="http://schemas.microsoft.com/office/powerpoint/2010/main" val="385858419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BTA – ETA - FTA</a:t>
            </a:r>
          </a:p>
        </p:txBody>
      </p:sp>
      <p:sp>
        <p:nvSpPr>
          <p:cNvPr id="3" name="Content Placeholder 2"/>
          <p:cNvSpPr>
            <a:spLocks noGrp="1"/>
          </p:cNvSpPr>
          <p:nvPr>
            <p:ph idx="1"/>
          </p:nvPr>
        </p:nvSpPr>
        <p:spPr>
          <a:xfrm>
            <a:off x="685800" y="1524000"/>
            <a:ext cx="7554558" cy="4724400"/>
          </a:xfrm>
        </p:spPr>
        <p:txBody>
          <a:bodyPr>
            <a:normAutofit/>
          </a:bodyPr>
          <a:lstStyle/>
          <a:p>
            <a:r>
              <a:rPr lang="en-US" dirty="0"/>
              <a:t>What is the right side?</a:t>
            </a:r>
          </a:p>
          <a:p>
            <a:pPr lvl="1"/>
            <a:endParaRPr lang="en-US" dirty="0"/>
          </a:p>
        </p:txBody>
      </p:sp>
      <p:pic>
        <p:nvPicPr>
          <p:cNvPr id="5" name="Picture 4"/>
          <p:cNvPicPr>
            <a:picLocks noChangeAspect="1"/>
          </p:cNvPicPr>
          <p:nvPr/>
        </p:nvPicPr>
        <p:blipFill>
          <a:blip r:embed="rId2"/>
          <a:stretch>
            <a:fillRect/>
          </a:stretch>
        </p:blipFill>
        <p:spPr>
          <a:xfrm>
            <a:off x="1216883" y="2362200"/>
            <a:ext cx="6710233" cy="3730313"/>
          </a:xfrm>
          <a:prstGeom prst="rect">
            <a:avLst/>
          </a:prstGeom>
          <a:ln>
            <a:solidFill>
              <a:schemeClr val="tx1"/>
            </a:solidFill>
          </a:ln>
        </p:spPr>
      </p:pic>
    </p:spTree>
    <p:extLst>
      <p:ext uri="{BB962C8B-B14F-4D97-AF65-F5344CB8AC3E}">
        <p14:creationId xmlns:p14="http://schemas.microsoft.com/office/powerpoint/2010/main" val="218388550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BTA – ETA - FTA</a:t>
            </a:r>
          </a:p>
        </p:txBody>
      </p:sp>
      <p:sp>
        <p:nvSpPr>
          <p:cNvPr id="3" name="Content Placeholder 2"/>
          <p:cNvSpPr>
            <a:spLocks noGrp="1"/>
          </p:cNvSpPr>
          <p:nvPr>
            <p:ph idx="1"/>
          </p:nvPr>
        </p:nvSpPr>
        <p:spPr>
          <a:xfrm>
            <a:off x="685800" y="1524000"/>
            <a:ext cx="7554558" cy="4724400"/>
          </a:xfrm>
        </p:spPr>
        <p:txBody>
          <a:bodyPr>
            <a:normAutofit/>
          </a:bodyPr>
          <a:lstStyle/>
          <a:p>
            <a:r>
              <a:rPr lang="en-US" dirty="0"/>
              <a:t>A BTA is a simplified FTA-ETA combined analysis which can be used as a </a:t>
            </a:r>
          </a:p>
          <a:p>
            <a:pPr lvl="1"/>
            <a:r>
              <a:rPr lang="en-US" dirty="0"/>
              <a:t>Conceptual framework to model causes and consequences of system failure</a:t>
            </a:r>
          </a:p>
          <a:p>
            <a:pPr lvl="1"/>
            <a:r>
              <a:rPr lang="en-US" dirty="0"/>
              <a:t>Quantitative tool to determine probability of failure and numeric consequence of this failure</a:t>
            </a:r>
          </a:p>
          <a:p>
            <a:pPr lvl="1"/>
            <a:r>
              <a:rPr lang="en-US" dirty="0"/>
              <a:t>Just about any level of analysis between the </a:t>
            </a:r>
            <a:r>
              <a:rPr lang="en-US"/>
              <a:t>purely quantitative </a:t>
            </a:r>
            <a:r>
              <a:rPr lang="en-US" dirty="0"/>
              <a:t>and purely quantitative</a:t>
            </a:r>
          </a:p>
          <a:p>
            <a:pPr lvl="1"/>
            <a:endParaRPr lang="en-US" dirty="0"/>
          </a:p>
          <a:p>
            <a:pPr lvl="1"/>
            <a:endParaRPr lang="en-US" dirty="0"/>
          </a:p>
        </p:txBody>
      </p:sp>
      <p:pic>
        <p:nvPicPr>
          <p:cNvPr id="5" name="Picture 4"/>
          <p:cNvPicPr>
            <a:picLocks noChangeAspect="1"/>
          </p:cNvPicPr>
          <p:nvPr/>
        </p:nvPicPr>
        <p:blipFill>
          <a:blip r:embed="rId2"/>
          <a:stretch>
            <a:fillRect/>
          </a:stretch>
        </p:blipFill>
        <p:spPr>
          <a:xfrm>
            <a:off x="2133600" y="4018134"/>
            <a:ext cx="4724662" cy="2626506"/>
          </a:xfrm>
          <a:prstGeom prst="rect">
            <a:avLst/>
          </a:prstGeom>
          <a:ln>
            <a:solidFill>
              <a:schemeClr val="tx1"/>
            </a:solidFill>
          </a:ln>
        </p:spPr>
      </p:pic>
    </p:spTree>
    <p:extLst>
      <p:ext uri="{BB962C8B-B14F-4D97-AF65-F5344CB8AC3E}">
        <p14:creationId xmlns:p14="http://schemas.microsoft.com/office/powerpoint/2010/main" val="1571951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89616"/>
            <a:ext cx="7772400" cy="541467"/>
          </a:xfrm>
        </p:spPr>
        <p:txBody>
          <a:bodyPr/>
          <a:lstStyle/>
          <a:p>
            <a:pPr marL="114300"/>
            <a:r>
              <a:rPr lang="en-US" dirty="0"/>
              <a:t>High Reliability Organizations</a:t>
            </a:r>
          </a:p>
        </p:txBody>
      </p:sp>
      <p:sp>
        <p:nvSpPr>
          <p:cNvPr id="3" name="Content Placeholder 2"/>
          <p:cNvSpPr>
            <a:spLocks noGrp="1"/>
          </p:cNvSpPr>
          <p:nvPr>
            <p:ph idx="1"/>
          </p:nvPr>
        </p:nvSpPr>
        <p:spPr/>
        <p:txBody>
          <a:bodyPr>
            <a:normAutofit/>
          </a:bodyPr>
          <a:lstStyle/>
          <a:p>
            <a:pPr marL="457200" indent="-342900"/>
            <a:r>
              <a:rPr lang="en-US" dirty="0"/>
              <a:t>One explanation of these “missing accidents” comes from the idea that in order to avoid catastrophic accidents occurring, systems designers and organizations have adapted to the complexity and coupling challenges by adopting the …</a:t>
            </a:r>
          </a:p>
          <a:p>
            <a:pPr marL="754380" lvl="1" indent="-342900"/>
            <a:r>
              <a:rPr lang="en-US" dirty="0"/>
              <a:t>Communication</a:t>
            </a:r>
          </a:p>
          <a:p>
            <a:pPr marL="754380" lvl="1" indent="-342900"/>
            <a:r>
              <a:rPr lang="en-US" dirty="0"/>
              <a:t>Redundancy</a:t>
            </a:r>
          </a:p>
          <a:p>
            <a:pPr marL="754380" lvl="1" indent="-342900"/>
            <a:r>
              <a:rPr lang="en-US" dirty="0"/>
              <a:t>Robustness </a:t>
            </a:r>
          </a:p>
          <a:p>
            <a:pPr marL="754380" lvl="1" indent="-342900"/>
            <a:r>
              <a:rPr lang="en-US" dirty="0"/>
              <a:t>Knowledge</a:t>
            </a:r>
          </a:p>
          <a:p>
            <a:pPr marL="754380" lvl="1" indent="-342900"/>
            <a:r>
              <a:rPr lang="en-US" dirty="0"/>
              <a:t>Learning Organization</a:t>
            </a:r>
          </a:p>
          <a:p>
            <a:pPr marL="457200" indent="-342900"/>
            <a:r>
              <a:rPr lang="en-US" dirty="0"/>
              <a:t>….that are inherently required before such systems can exists</a:t>
            </a:r>
          </a:p>
          <a:p>
            <a:pPr marL="754380" lvl="1" indent="-342900"/>
            <a:r>
              <a:rPr lang="en-US" dirty="0"/>
              <a:t>And that each time there is an accident that is ‘normal’, the ‘culture’ adapts and updates requirements</a:t>
            </a:r>
          </a:p>
          <a:p>
            <a:pPr marL="754380" lvl="1" indent="-342900"/>
            <a:r>
              <a:rPr lang="en-US" dirty="0"/>
              <a:t>This ‘culture’ is generally referred to as High Reliability Organizations</a:t>
            </a:r>
          </a:p>
          <a:p>
            <a:pPr marL="457200" indent="-342900"/>
            <a:endParaRPr lang="en-US" dirty="0"/>
          </a:p>
        </p:txBody>
      </p:sp>
    </p:spTree>
    <p:extLst>
      <p:ext uri="{BB962C8B-B14F-4D97-AF65-F5344CB8AC3E}">
        <p14:creationId xmlns:p14="http://schemas.microsoft.com/office/powerpoint/2010/main" val="1906275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89616"/>
            <a:ext cx="7772400" cy="541467"/>
          </a:xfrm>
        </p:spPr>
        <p:txBody>
          <a:bodyPr/>
          <a:lstStyle/>
          <a:p>
            <a:pPr marL="114300"/>
            <a:r>
              <a:rPr lang="en-US" dirty="0"/>
              <a:t>High Reliability Organizations</a:t>
            </a:r>
          </a:p>
        </p:txBody>
      </p:sp>
      <p:sp>
        <p:nvSpPr>
          <p:cNvPr id="3" name="Content Placeholder 2"/>
          <p:cNvSpPr>
            <a:spLocks noGrp="1"/>
          </p:cNvSpPr>
          <p:nvPr>
            <p:ph idx="1"/>
          </p:nvPr>
        </p:nvSpPr>
        <p:spPr/>
        <p:txBody>
          <a:bodyPr>
            <a:normAutofit/>
          </a:bodyPr>
          <a:lstStyle/>
          <a:p>
            <a:pPr marL="457200" indent="-342900"/>
            <a:r>
              <a:rPr lang="en-US" dirty="0"/>
              <a:t>From Wikipedia</a:t>
            </a:r>
          </a:p>
          <a:p>
            <a:pPr lvl="1"/>
            <a:r>
              <a:rPr lang="en-US" i="1" dirty="0"/>
              <a:t>A high reliability organization (HRO) is an organization that has succeeded in avoiding catastrophes in an environment where normal accidents can be expected due to risk factors and complexity. </a:t>
            </a:r>
          </a:p>
          <a:p>
            <a:pPr lvl="1"/>
            <a:r>
              <a:rPr lang="en-US" i="1" dirty="0"/>
              <a:t>Important case studies in HRO research include both studies of disasters </a:t>
            </a:r>
          </a:p>
          <a:p>
            <a:pPr lvl="2"/>
            <a:r>
              <a:rPr lang="en-US" i="1" dirty="0"/>
              <a:t>Three Mile Island nuclear incident</a:t>
            </a:r>
          </a:p>
          <a:p>
            <a:pPr lvl="2"/>
            <a:r>
              <a:rPr lang="en-US" i="1" dirty="0"/>
              <a:t>Challenger explosion</a:t>
            </a:r>
          </a:p>
          <a:p>
            <a:pPr lvl="2"/>
            <a:r>
              <a:rPr lang="en-US" i="1" dirty="0"/>
              <a:t>Columbia explosion </a:t>
            </a:r>
          </a:p>
          <a:p>
            <a:pPr lvl="2"/>
            <a:r>
              <a:rPr lang="en-US" i="1" dirty="0"/>
              <a:t>Bhopal chemical leak</a:t>
            </a:r>
          </a:p>
          <a:p>
            <a:pPr lvl="2"/>
            <a:r>
              <a:rPr lang="en-US" i="1" dirty="0"/>
              <a:t>Mann Gulch forest fire </a:t>
            </a:r>
          </a:p>
          <a:p>
            <a:pPr lvl="1"/>
            <a:r>
              <a:rPr lang="en-US" i="1" dirty="0"/>
              <a:t>As well as HROs like </a:t>
            </a:r>
          </a:p>
          <a:p>
            <a:pPr lvl="2"/>
            <a:r>
              <a:rPr lang="en-US" i="1" dirty="0"/>
              <a:t>air traffic control system</a:t>
            </a:r>
          </a:p>
          <a:p>
            <a:pPr lvl="2"/>
            <a:r>
              <a:rPr lang="en-US" i="1" dirty="0"/>
              <a:t>naval aircraft carriers</a:t>
            </a:r>
          </a:p>
          <a:p>
            <a:pPr lvl="2"/>
            <a:r>
              <a:rPr lang="en-US" i="1" dirty="0"/>
              <a:t>nuclear power operations</a:t>
            </a:r>
          </a:p>
        </p:txBody>
      </p:sp>
    </p:spTree>
    <p:extLst>
      <p:ext uri="{BB962C8B-B14F-4D97-AF65-F5344CB8AC3E}">
        <p14:creationId xmlns:p14="http://schemas.microsoft.com/office/powerpoint/2010/main" val="2115961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89616"/>
            <a:ext cx="7772400" cy="541467"/>
          </a:xfrm>
        </p:spPr>
        <p:txBody>
          <a:bodyPr/>
          <a:lstStyle/>
          <a:p>
            <a:pPr marL="114300"/>
            <a:r>
              <a:rPr lang="en-US" dirty="0"/>
              <a:t>High Reliability Organizations</a:t>
            </a:r>
          </a:p>
        </p:txBody>
      </p:sp>
      <p:sp>
        <p:nvSpPr>
          <p:cNvPr id="3" name="Content Placeholder 2"/>
          <p:cNvSpPr>
            <a:spLocks noGrp="1"/>
          </p:cNvSpPr>
          <p:nvPr>
            <p:ph idx="1"/>
          </p:nvPr>
        </p:nvSpPr>
        <p:spPr/>
        <p:txBody>
          <a:bodyPr>
            <a:normAutofit/>
          </a:bodyPr>
          <a:lstStyle/>
          <a:p>
            <a:pPr marL="457200" indent="-342900"/>
            <a:r>
              <a:rPr lang="en-US" dirty="0"/>
              <a:t>From VA – Implementation of HRO Principles</a:t>
            </a:r>
          </a:p>
          <a:p>
            <a:pPr lvl="1"/>
            <a:r>
              <a:rPr lang="en-US" i="1" dirty="0"/>
              <a:t>HRO was originally pioneered in extremely hazardous industries, such as nuclear power and commercial aviation, where even the smallest of errors can lead to tragic results. </a:t>
            </a:r>
          </a:p>
          <a:p>
            <a:pPr lvl="1"/>
            <a:r>
              <a:rPr lang="en-US" i="1" dirty="0"/>
              <a:t>These industries have achieved and sustained extraordinary safety levels, thereby generating much interest in how to adapt HRO principles to health care and replicate this success. </a:t>
            </a:r>
          </a:p>
        </p:txBody>
      </p:sp>
    </p:spTree>
    <p:extLst>
      <p:ext uri="{BB962C8B-B14F-4D97-AF65-F5344CB8AC3E}">
        <p14:creationId xmlns:p14="http://schemas.microsoft.com/office/powerpoint/2010/main" val="3434647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89616"/>
            <a:ext cx="7772400" cy="541467"/>
          </a:xfrm>
        </p:spPr>
        <p:txBody>
          <a:bodyPr/>
          <a:lstStyle/>
          <a:p>
            <a:pPr marL="114300"/>
            <a:r>
              <a:rPr lang="en-US" dirty="0"/>
              <a:t>High Reliability Organizations</a:t>
            </a:r>
          </a:p>
        </p:txBody>
      </p:sp>
      <p:sp>
        <p:nvSpPr>
          <p:cNvPr id="3" name="Content Placeholder 2"/>
          <p:cNvSpPr>
            <a:spLocks noGrp="1"/>
          </p:cNvSpPr>
          <p:nvPr>
            <p:ph idx="1"/>
          </p:nvPr>
        </p:nvSpPr>
        <p:spPr/>
        <p:txBody>
          <a:bodyPr>
            <a:normAutofit/>
          </a:bodyPr>
          <a:lstStyle/>
          <a:p>
            <a:pPr marL="457200" indent="-342900"/>
            <a:r>
              <a:rPr lang="en-US" dirty="0"/>
              <a:t>From VA – Implementation of HRO Principles</a:t>
            </a:r>
          </a:p>
          <a:p>
            <a:pPr lvl="1"/>
            <a:r>
              <a:rPr lang="en-US" i="1" dirty="0"/>
              <a:t>In their 2007 book “Managing the Unexpected,” </a:t>
            </a:r>
            <a:r>
              <a:rPr lang="en-US" i="1" dirty="0" err="1"/>
              <a:t>Weick</a:t>
            </a:r>
            <a:r>
              <a:rPr lang="en-US" i="1" dirty="0"/>
              <a:t> and Sutcliffe define the 5 principles of HROs and describe how these principles can be applied to improve reliability across diverse industries.</a:t>
            </a:r>
            <a:endParaRPr lang="en-US" sz="1000" i="1" dirty="0"/>
          </a:p>
          <a:p>
            <a:pPr marL="1028700" lvl="2" indent="-342900"/>
            <a:r>
              <a:rPr lang="en-US" i="1" dirty="0"/>
              <a:t>(1) sensitivity to operations (</a:t>
            </a:r>
            <a:r>
              <a:rPr lang="en-US" i="1" dirty="0" err="1"/>
              <a:t>ie</a:t>
            </a:r>
            <a:r>
              <a:rPr lang="en-US" i="1" dirty="0"/>
              <a:t>, heightened awareness of the state of relevant systems and processes); </a:t>
            </a:r>
          </a:p>
          <a:p>
            <a:pPr marL="1028700" lvl="2" indent="-342900"/>
            <a:r>
              <a:rPr lang="en-US" i="1" dirty="0"/>
              <a:t>(2) reluctance to simplify (</a:t>
            </a:r>
            <a:r>
              <a:rPr lang="en-US" i="1" dirty="0" err="1"/>
              <a:t>ie</a:t>
            </a:r>
            <a:r>
              <a:rPr lang="en-US" i="1" dirty="0"/>
              <a:t>, the acceptance that work is complex, with the potential to fail in new and unexpected ways); </a:t>
            </a:r>
          </a:p>
          <a:p>
            <a:pPr marL="1028700" lvl="2" indent="-342900"/>
            <a:r>
              <a:rPr lang="en-US" i="1" dirty="0"/>
              <a:t>(3) preoccupation with failure (</a:t>
            </a:r>
            <a:r>
              <a:rPr lang="en-US" i="1" dirty="0" err="1"/>
              <a:t>ie</a:t>
            </a:r>
            <a:r>
              <a:rPr lang="en-US" i="1" dirty="0"/>
              <a:t>, to view near misses as opportunities to improve, rather than proof of success); </a:t>
            </a:r>
          </a:p>
          <a:p>
            <a:pPr marL="1028700" lvl="2" indent="-342900"/>
            <a:r>
              <a:rPr lang="en-US" i="1" dirty="0"/>
              <a:t>(4) deference to expertise (</a:t>
            </a:r>
            <a:r>
              <a:rPr lang="en-US" i="1" dirty="0" err="1"/>
              <a:t>ie</a:t>
            </a:r>
            <a:r>
              <a:rPr lang="en-US" i="1" dirty="0"/>
              <a:t>, to value insights from staff with the most pertinent safety knowledge over those with greater seniority); </a:t>
            </a:r>
          </a:p>
          <a:p>
            <a:pPr marL="1028700" lvl="2" indent="-342900"/>
            <a:r>
              <a:rPr lang="en-US" i="1" dirty="0"/>
              <a:t>(5) and practicing resilience (</a:t>
            </a:r>
            <a:r>
              <a:rPr lang="en-US" i="1" dirty="0" err="1"/>
              <a:t>ie</a:t>
            </a:r>
            <a:r>
              <a:rPr lang="en-US" i="1" dirty="0"/>
              <a:t>, to prioritize emergency training for many unlikely, but possible, system failures). </a:t>
            </a:r>
          </a:p>
        </p:txBody>
      </p:sp>
    </p:spTree>
    <p:extLst>
      <p:ext uri="{BB962C8B-B14F-4D97-AF65-F5344CB8AC3E}">
        <p14:creationId xmlns:p14="http://schemas.microsoft.com/office/powerpoint/2010/main" val="2338529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89616"/>
            <a:ext cx="7772400" cy="541467"/>
          </a:xfrm>
        </p:spPr>
        <p:txBody>
          <a:bodyPr/>
          <a:lstStyle/>
          <a:p>
            <a:pPr marL="114300"/>
            <a:r>
              <a:rPr lang="en-US" dirty="0"/>
              <a:t>High Reliability Organizations</a:t>
            </a:r>
          </a:p>
        </p:txBody>
      </p:sp>
      <p:sp>
        <p:nvSpPr>
          <p:cNvPr id="3" name="Content Placeholder 2"/>
          <p:cNvSpPr>
            <a:spLocks noGrp="1"/>
          </p:cNvSpPr>
          <p:nvPr>
            <p:ph idx="1"/>
          </p:nvPr>
        </p:nvSpPr>
        <p:spPr/>
        <p:txBody>
          <a:bodyPr>
            <a:normAutofit/>
          </a:bodyPr>
          <a:lstStyle/>
          <a:p>
            <a:pPr marL="457200" indent="-342900"/>
            <a:r>
              <a:rPr lang="en-US" dirty="0"/>
              <a:t>From VA – Implementation of HRO Principles</a:t>
            </a:r>
          </a:p>
          <a:p>
            <a:pPr marL="754380" lvl="1" indent="-342900"/>
            <a:r>
              <a:rPr lang="en-US" dirty="0"/>
              <a:t>See VA Document in Kodiak</a:t>
            </a:r>
          </a:p>
        </p:txBody>
      </p:sp>
      <p:pic>
        <p:nvPicPr>
          <p:cNvPr id="5" name="Picture 4"/>
          <p:cNvPicPr>
            <a:picLocks noChangeAspect="1"/>
          </p:cNvPicPr>
          <p:nvPr/>
        </p:nvPicPr>
        <p:blipFill>
          <a:blip r:embed="rId2"/>
          <a:stretch>
            <a:fillRect/>
          </a:stretch>
        </p:blipFill>
        <p:spPr>
          <a:xfrm>
            <a:off x="861220" y="2286000"/>
            <a:ext cx="7575751" cy="3547800"/>
          </a:xfrm>
          <a:prstGeom prst="rect">
            <a:avLst/>
          </a:prstGeom>
          <a:ln>
            <a:solidFill>
              <a:schemeClr val="tx1"/>
            </a:solidFill>
          </a:ln>
        </p:spPr>
      </p:pic>
    </p:spTree>
    <p:extLst>
      <p:ext uri="{BB962C8B-B14F-4D97-AF65-F5344CB8AC3E}">
        <p14:creationId xmlns:p14="http://schemas.microsoft.com/office/powerpoint/2010/main" val="1917325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89616"/>
            <a:ext cx="7772400" cy="541467"/>
          </a:xfrm>
        </p:spPr>
        <p:txBody>
          <a:bodyPr/>
          <a:lstStyle/>
          <a:p>
            <a:pPr marL="114300"/>
            <a:endParaRPr lang="en-US" dirty="0"/>
          </a:p>
        </p:txBody>
      </p:sp>
      <p:sp>
        <p:nvSpPr>
          <p:cNvPr id="3" name="Content Placeholder 2"/>
          <p:cNvSpPr>
            <a:spLocks noGrp="1"/>
          </p:cNvSpPr>
          <p:nvPr>
            <p:ph idx="1"/>
          </p:nvPr>
        </p:nvSpPr>
        <p:spPr/>
        <p:txBody>
          <a:bodyPr>
            <a:normAutofit/>
          </a:bodyPr>
          <a:lstStyle/>
          <a:p>
            <a:pPr marL="365760" lvl="1" indent="0">
              <a:buNone/>
            </a:pPr>
            <a:endParaRPr lang="en-US" dirty="0"/>
          </a:p>
          <a:p>
            <a:pPr marL="365760" lvl="1" indent="0">
              <a:buNone/>
            </a:pPr>
            <a:endParaRPr lang="en-US" dirty="0"/>
          </a:p>
          <a:p>
            <a:pPr marL="365760" lvl="1" indent="0">
              <a:buNone/>
            </a:pPr>
            <a:endParaRPr lang="en-US" dirty="0"/>
          </a:p>
          <a:p>
            <a:pPr marL="365760" lvl="1" indent="0">
              <a:buNone/>
            </a:pPr>
            <a:endParaRPr lang="en-US" dirty="0"/>
          </a:p>
          <a:p>
            <a:pPr marL="365760" lvl="1" indent="0">
              <a:buNone/>
            </a:pPr>
            <a:endParaRPr lang="en-US" dirty="0"/>
          </a:p>
          <a:p>
            <a:pPr marL="365760" lvl="1" indent="0">
              <a:buNone/>
            </a:pPr>
            <a:endParaRPr lang="en-US" dirty="0"/>
          </a:p>
          <a:p>
            <a:pPr marL="365760" lvl="1" indent="0">
              <a:buNone/>
            </a:pPr>
            <a:endParaRPr lang="en-US" dirty="0"/>
          </a:p>
          <a:p>
            <a:pPr marL="68580" indent="0" algn="ctr">
              <a:buNone/>
            </a:pPr>
            <a:r>
              <a:rPr lang="en-US" dirty="0"/>
              <a:t>NAT and HRO</a:t>
            </a:r>
          </a:p>
        </p:txBody>
      </p:sp>
    </p:spTree>
    <p:extLst>
      <p:ext uri="{BB962C8B-B14F-4D97-AF65-F5344CB8AC3E}">
        <p14:creationId xmlns:p14="http://schemas.microsoft.com/office/powerpoint/2010/main" val="2869925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89616"/>
            <a:ext cx="7772400" cy="541467"/>
          </a:xfrm>
        </p:spPr>
        <p:txBody>
          <a:bodyPr/>
          <a:lstStyle/>
          <a:p>
            <a:pPr marL="114300"/>
            <a:r>
              <a:rPr lang="en-US" dirty="0"/>
              <a:t>NAT and HRO</a:t>
            </a:r>
          </a:p>
        </p:txBody>
      </p:sp>
      <p:sp>
        <p:nvSpPr>
          <p:cNvPr id="3" name="Content Placeholder 2"/>
          <p:cNvSpPr>
            <a:spLocks noGrp="1"/>
          </p:cNvSpPr>
          <p:nvPr>
            <p:ph idx="1"/>
          </p:nvPr>
        </p:nvSpPr>
        <p:spPr/>
        <p:txBody>
          <a:bodyPr>
            <a:normAutofit/>
          </a:bodyPr>
          <a:lstStyle/>
          <a:p>
            <a:r>
              <a:rPr lang="en-US" dirty="0"/>
              <a:t>See Paper in Kodiak</a:t>
            </a:r>
          </a:p>
          <a:p>
            <a:endParaRPr lang="en-US" dirty="0"/>
          </a:p>
        </p:txBody>
      </p:sp>
      <p:pic>
        <p:nvPicPr>
          <p:cNvPr id="6" name="Picture 5"/>
          <p:cNvPicPr>
            <a:picLocks noChangeAspect="1"/>
          </p:cNvPicPr>
          <p:nvPr/>
        </p:nvPicPr>
        <p:blipFill>
          <a:blip r:embed="rId2"/>
          <a:stretch>
            <a:fillRect/>
          </a:stretch>
        </p:blipFill>
        <p:spPr>
          <a:xfrm>
            <a:off x="-41852" y="1828800"/>
            <a:ext cx="9185852" cy="4314188"/>
          </a:xfrm>
          <a:prstGeom prst="rect">
            <a:avLst/>
          </a:prstGeom>
        </p:spPr>
      </p:pic>
    </p:spTree>
    <p:extLst>
      <p:ext uri="{BB962C8B-B14F-4D97-AF65-F5344CB8AC3E}">
        <p14:creationId xmlns:p14="http://schemas.microsoft.com/office/powerpoint/2010/main" val="1329801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89616"/>
            <a:ext cx="7772400" cy="541467"/>
          </a:xfrm>
        </p:spPr>
        <p:txBody>
          <a:bodyPr/>
          <a:lstStyle/>
          <a:p>
            <a:endParaRPr lang="en-US" dirty="0"/>
          </a:p>
        </p:txBody>
      </p:sp>
      <p:sp>
        <p:nvSpPr>
          <p:cNvPr id="3" name="Content Placeholder 2"/>
          <p:cNvSpPr>
            <a:spLocks noGrp="1"/>
          </p:cNvSpPr>
          <p:nvPr>
            <p:ph idx="1"/>
          </p:nvPr>
        </p:nvSpPr>
        <p:spPr/>
        <p:txBody>
          <a:bodyPr>
            <a:normAutofit/>
          </a:bodyPr>
          <a:lstStyle/>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lgn="ctr">
              <a:buNone/>
            </a:pPr>
            <a:r>
              <a:rPr lang="en-US" dirty="0"/>
              <a:t>United States Coast Guard </a:t>
            </a:r>
          </a:p>
          <a:p>
            <a:pPr marL="114300" indent="0" algn="ctr">
              <a:buNone/>
            </a:pPr>
            <a:r>
              <a:rPr lang="en-US" dirty="0"/>
              <a:t>Risk-Based Decision Making</a:t>
            </a:r>
          </a:p>
        </p:txBody>
      </p:sp>
    </p:spTree>
    <p:extLst>
      <p:ext uri="{BB962C8B-B14F-4D97-AF65-F5344CB8AC3E}">
        <p14:creationId xmlns:p14="http://schemas.microsoft.com/office/powerpoint/2010/main" val="3426198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89616"/>
            <a:ext cx="7772400" cy="541467"/>
          </a:xfrm>
        </p:spPr>
        <p:txBody>
          <a:bodyPr/>
          <a:lstStyle/>
          <a:p>
            <a:endParaRPr lang="en-US" dirty="0"/>
          </a:p>
        </p:txBody>
      </p:sp>
      <p:sp>
        <p:nvSpPr>
          <p:cNvPr id="3" name="Content Placeholder 2"/>
          <p:cNvSpPr>
            <a:spLocks noGrp="1"/>
          </p:cNvSpPr>
          <p:nvPr>
            <p:ph idx="1"/>
          </p:nvPr>
        </p:nvSpPr>
        <p:spPr/>
        <p:txBody>
          <a:bodyPr>
            <a:normAutofit/>
          </a:bodyPr>
          <a:lstStyle/>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lgn="ctr">
              <a:buNone/>
            </a:pPr>
            <a:endParaRPr lang="en-US" dirty="0"/>
          </a:p>
          <a:p>
            <a:pPr marL="114300" indent="0" algn="ctr">
              <a:buNone/>
            </a:pPr>
            <a:endParaRPr lang="en-US" dirty="0"/>
          </a:p>
          <a:p>
            <a:pPr marL="114300" indent="0" algn="ctr">
              <a:buNone/>
            </a:pPr>
            <a:r>
              <a:rPr lang="en-US" dirty="0"/>
              <a:t>Normal Accident Theory</a:t>
            </a:r>
          </a:p>
        </p:txBody>
      </p:sp>
    </p:spTree>
    <p:extLst>
      <p:ext uri="{BB962C8B-B14F-4D97-AF65-F5344CB8AC3E}">
        <p14:creationId xmlns:p14="http://schemas.microsoft.com/office/powerpoint/2010/main" val="680404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89616"/>
            <a:ext cx="7772400" cy="541467"/>
          </a:xfrm>
        </p:spPr>
        <p:txBody>
          <a:bodyPr/>
          <a:lstStyle/>
          <a:p>
            <a:r>
              <a:rPr lang="en-US" dirty="0"/>
              <a:t>USCG Risk-based Decision Making</a:t>
            </a:r>
          </a:p>
        </p:txBody>
      </p:sp>
      <p:sp>
        <p:nvSpPr>
          <p:cNvPr id="3" name="Content Placeholder 2"/>
          <p:cNvSpPr>
            <a:spLocks noGrp="1"/>
          </p:cNvSpPr>
          <p:nvPr>
            <p:ph idx="1"/>
          </p:nvPr>
        </p:nvSpPr>
        <p:spPr/>
        <p:txBody>
          <a:bodyPr>
            <a:normAutofit/>
          </a:bodyPr>
          <a:lstStyle/>
          <a:p>
            <a:pPr marL="457200" indent="-342900"/>
            <a:r>
              <a:rPr lang="en-US" dirty="0"/>
              <a:t>After USCG Document	</a:t>
            </a:r>
          </a:p>
          <a:p>
            <a:pPr marL="754380" lvl="1" indent="-342900"/>
            <a:r>
              <a:rPr lang="en-US" dirty="0"/>
              <a:t>Bowtie Analysis</a:t>
            </a:r>
          </a:p>
          <a:p>
            <a:pPr marL="1028700" lvl="2" indent="-342900"/>
            <a:r>
              <a:rPr lang="en-US" dirty="0"/>
              <a:t>Using ISO 31010</a:t>
            </a:r>
          </a:p>
          <a:p>
            <a:pPr marL="754380" lvl="1" indent="-342900"/>
            <a:r>
              <a:rPr lang="en-US" dirty="0"/>
              <a:t>Event Tree Analysis</a:t>
            </a:r>
          </a:p>
          <a:p>
            <a:pPr marL="1028700" lvl="2" indent="-342900"/>
            <a:r>
              <a:rPr lang="en-US" dirty="0"/>
              <a:t>Using USCG RBDM	</a:t>
            </a:r>
          </a:p>
          <a:p>
            <a:pPr marL="754380" lvl="1" indent="-342900"/>
            <a:r>
              <a:rPr lang="en-US" dirty="0"/>
              <a:t>Fault Tree Analysis</a:t>
            </a:r>
          </a:p>
          <a:p>
            <a:pPr marL="1028700" lvl="2" indent="-342900"/>
            <a:r>
              <a:rPr lang="en-US" dirty="0"/>
              <a:t>Using USCG RBDM</a:t>
            </a:r>
          </a:p>
        </p:txBody>
      </p:sp>
    </p:spTree>
    <p:extLst>
      <p:ext uri="{BB962C8B-B14F-4D97-AF65-F5344CB8AC3E}">
        <p14:creationId xmlns:p14="http://schemas.microsoft.com/office/powerpoint/2010/main" val="376599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89616"/>
            <a:ext cx="7772400" cy="541467"/>
          </a:xfrm>
        </p:spPr>
        <p:txBody>
          <a:bodyPr/>
          <a:lstStyle/>
          <a:p>
            <a:r>
              <a:rPr lang="en-US" dirty="0"/>
              <a:t>USCG – Risk-based Decision Making</a:t>
            </a:r>
          </a:p>
        </p:txBody>
      </p:sp>
      <p:sp>
        <p:nvSpPr>
          <p:cNvPr id="3" name="Content Placeholder 2"/>
          <p:cNvSpPr>
            <a:spLocks noGrp="1"/>
          </p:cNvSpPr>
          <p:nvPr>
            <p:ph idx="1"/>
          </p:nvPr>
        </p:nvSpPr>
        <p:spPr/>
        <p:txBody>
          <a:bodyPr>
            <a:normAutofit/>
          </a:bodyPr>
          <a:lstStyle/>
          <a:p>
            <a:pPr marL="457200" indent="-342900"/>
            <a:r>
              <a:rPr lang="en-US" dirty="0"/>
              <a:t>This is one of the “Reference Guidance Documents” that we use in this course as a source of </a:t>
            </a:r>
          </a:p>
          <a:p>
            <a:pPr marL="754380" lvl="1" indent="-342900"/>
            <a:r>
              <a:rPr lang="en-US" dirty="0"/>
              <a:t>General guidance for Risk Management</a:t>
            </a:r>
          </a:p>
          <a:p>
            <a:pPr marL="754380" lvl="1" indent="-342900"/>
            <a:r>
              <a:rPr lang="en-US" dirty="0"/>
              <a:t>Source for instruction for specific Risk Assessment Method</a:t>
            </a:r>
          </a:p>
          <a:p>
            <a:pPr marL="457200" indent="-342900"/>
            <a:r>
              <a:rPr lang="en-US" dirty="0"/>
              <a:t>So, what is “Risk-based Decision Making”, and why would the USCG want to produce an entire 4 volume document that governs how the USCG makes decisions?</a:t>
            </a:r>
          </a:p>
          <a:p>
            <a:pPr marL="754380" lvl="1" indent="-342900"/>
            <a:r>
              <a:rPr lang="en-US" dirty="0"/>
              <a:t>But first, since this is a USCG document, very clearly it will have a maritime perspective…..</a:t>
            </a:r>
          </a:p>
          <a:p>
            <a:pPr marL="754380" lvl="1" indent="-342900"/>
            <a:r>
              <a:rPr lang="en-US" dirty="0"/>
              <a:t>Do not let this distract you from the fact that the guidance document is an excellent resource for whatever Risk Management or Assessment environment you work in</a:t>
            </a:r>
          </a:p>
          <a:p>
            <a:pPr marL="754380" lvl="1" indent="-342900"/>
            <a:r>
              <a:rPr lang="en-US" dirty="0"/>
              <a:t>Replace the work “Maritime” with “Industry”, “Public Works”, “Financial” or any other risk perspective, and you will still use the same guidance….</a:t>
            </a:r>
          </a:p>
          <a:p>
            <a:pPr marL="754380" lvl="1" indent="-342900"/>
            <a:endParaRPr lang="en-US" dirty="0"/>
          </a:p>
          <a:p>
            <a:pPr marL="754380" lvl="1" indent="-342900"/>
            <a:endParaRPr lang="en-US" dirty="0"/>
          </a:p>
          <a:p>
            <a:pPr marL="754380" lvl="1" indent="-342900"/>
            <a:endParaRPr lang="en-US" dirty="0"/>
          </a:p>
        </p:txBody>
      </p:sp>
    </p:spTree>
    <p:extLst>
      <p:ext uri="{BB962C8B-B14F-4D97-AF65-F5344CB8AC3E}">
        <p14:creationId xmlns:p14="http://schemas.microsoft.com/office/powerpoint/2010/main" val="2652367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89616"/>
            <a:ext cx="7772400" cy="541467"/>
          </a:xfrm>
        </p:spPr>
        <p:txBody>
          <a:bodyPr/>
          <a:lstStyle/>
          <a:p>
            <a:r>
              <a:rPr lang="en-US" dirty="0"/>
              <a:t>USCG Risk-based Decision Making</a:t>
            </a:r>
          </a:p>
        </p:txBody>
      </p:sp>
      <p:sp>
        <p:nvSpPr>
          <p:cNvPr id="3" name="Content Placeholder 2"/>
          <p:cNvSpPr>
            <a:spLocks noGrp="1"/>
          </p:cNvSpPr>
          <p:nvPr>
            <p:ph idx="1"/>
          </p:nvPr>
        </p:nvSpPr>
        <p:spPr/>
        <p:txBody>
          <a:bodyPr>
            <a:normAutofit/>
          </a:bodyPr>
          <a:lstStyle/>
          <a:p>
            <a:pPr marL="457200" indent="-342900"/>
            <a:r>
              <a:rPr lang="en-US" dirty="0"/>
              <a:t>There are 4 volumes to the document</a:t>
            </a:r>
          </a:p>
          <a:p>
            <a:pPr marL="754380" lvl="1" indent="-342900"/>
            <a:r>
              <a:rPr lang="en-US" dirty="0"/>
              <a:t>Volume 1 – Risk-based Decision Making Navigator</a:t>
            </a:r>
          </a:p>
          <a:p>
            <a:pPr marL="754380" lvl="1" indent="-342900"/>
            <a:r>
              <a:rPr lang="en-US" dirty="0"/>
              <a:t>Volume 2 – Introduction to Risk-based Decision Making</a:t>
            </a:r>
          </a:p>
          <a:p>
            <a:pPr marL="754380" lvl="1" indent="-342900"/>
            <a:r>
              <a:rPr lang="en-US" dirty="0"/>
              <a:t>Volume 3 – Procedures for Assessing Risk</a:t>
            </a:r>
          </a:p>
          <a:p>
            <a:pPr marL="754380" lvl="1" indent="-342900"/>
            <a:r>
              <a:rPr lang="en-US" dirty="0"/>
              <a:t>Volume 4 – Examples Risk Assessments</a:t>
            </a:r>
          </a:p>
          <a:p>
            <a:pPr marL="457200" indent="-342900"/>
            <a:r>
              <a:rPr lang="en-US" dirty="0"/>
              <a:t>We will start with a review of </a:t>
            </a:r>
          </a:p>
          <a:p>
            <a:pPr marL="754380" lvl="1" indent="-342900"/>
            <a:r>
              <a:rPr lang="en-US" dirty="0"/>
              <a:t>Volume 1 </a:t>
            </a:r>
          </a:p>
          <a:p>
            <a:pPr marL="754380" lvl="1" indent="-342900"/>
            <a:r>
              <a:rPr lang="en-US" dirty="0"/>
              <a:t>Volume 2 – Chapter 1</a:t>
            </a:r>
          </a:p>
          <a:p>
            <a:pPr marL="457200" indent="-342900"/>
            <a:r>
              <a:rPr lang="en-US" dirty="0"/>
              <a:t>Then review two methods outlined in Volume 3, using Volume 4 examples to demonstrate</a:t>
            </a:r>
          </a:p>
          <a:p>
            <a:pPr marL="754380" lvl="1" indent="-342900"/>
            <a:r>
              <a:rPr lang="en-US" dirty="0"/>
              <a:t>Event Tree Analysis</a:t>
            </a:r>
          </a:p>
          <a:p>
            <a:pPr marL="754380" lvl="1" indent="-342900"/>
            <a:r>
              <a:rPr lang="en-US" dirty="0"/>
              <a:t>Fault Tree Analysis</a:t>
            </a:r>
          </a:p>
        </p:txBody>
      </p:sp>
    </p:spTree>
    <p:extLst>
      <p:ext uri="{BB962C8B-B14F-4D97-AF65-F5344CB8AC3E}">
        <p14:creationId xmlns:p14="http://schemas.microsoft.com/office/powerpoint/2010/main" val="184236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89616"/>
            <a:ext cx="7772400" cy="541467"/>
          </a:xfrm>
        </p:spPr>
        <p:txBody>
          <a:bodyPr/>
          <a:lstStyle/>
          <a:p>
            <a:r>
              <a:rPr lang="en-US" dirty="0"/>
              <a:t>Bowtie Analysis</a:t>
            </a:r>
          </a:p>
        </p:txBody>
      </p:sp>
      <p:sp>
        <p:nvSpPr>
          <p:cNvPr id="3" name="Content Placeholder 2"/>
          <p:cNvSpPr>
            <a:spLocks noGrp="1"/>
          </p:cNvSpPr>
          <p:nvPr>
            <p:ph idx="1"/>
          </p:nvPr>
        </p:nvSpPr>
        <p:spPr/>
        <p:txBody>
          <a:bodyPr>
            <a:normAutofit/>
          </a:bodyPr>
          <a:lstStyle/>
          <a:p>
            <a:pPr marL="400050" indent="-285750"/>
            <a:r>
              <a:rPr lang="en-US" dirty="0"/>
              <a:t>See ISO 31010 – B.21 Bowtie Analysis</a:t>
            </a:r>
          </a:p>
          <a:p>
            <a:pPr marL="697230" lvl="1" indent="-285750"/>
            <a:endParaRPr lang="en-US" dirty="0"/>
          </a:p>
        </p:txBody>
      </p:sp>
    </p:spTree>
    <p:extLst>
      <p:ext uri="{BB962C8B-B14F-4D97-AF65-F5344CB8AC3E}">
        <p14:creationId xmlns:p14="http://schemas.microsoft.com/office/powerpoint/2010/main" val="1316681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89616"/>
            <a:ext cx="7772400" cy="541467"/>
          </a:xfrm>
        </p:spPr>
        <p:txBody>
          <a:bodyPr/>
          <a:lstStyle/>
          <a:p>
            <a:r>
              <a:rPr lang="en-US" dirty="0"/>
              <a:t>Bowtie Analysis</a:t>
            </a:r>
          </a:p>
        </p:txBody>
      </p:sp>
      <p:sp>
        <p:nvSpPr>
          <p:cNvPr id="3" name="Content Placeholder 2"/>
          <p:cNvSpPr>
            <a:spLocks noGrp="1"/>
          </p:cNvSpPr>
          <p:nvPr>
            <p:ph idx="1"/>
          </p:nvPr>
        </p:nvSpPr>
        <p:spPr/>
        <p:txBody>
          <a:bodyPr>
            <a:normAutofit/>
          </a:bodyPr>
          <a:lstStyle/>
          <a:p>
            <a:pPr marL="400050" indent="-285750"/>
            <a:r>
              <a:rPr lang="en-US" dirty="0"/>
              <a:t>Release of Refrigerant from onboard refrigeration system</a:t>
            </a:r>
          </a:p>
          <a:p>
            <a:pPr marL="400050" indent="-285750"/>
            <a:endParaRPr lang="en-US" dirty="0"/>
          </a:p>
        </p:txBody>
      </p:sp>
    </p:spTree>
    <p:extLst>
      <p:ext uri="{BB962C8B-B14F-4D97-AF65-F5344CB8AC3E}">
        <p14:creationId xmlns:p14="http://schemas.microsoft.com/office/powerpoint/2010/main" val="1477979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endParaRPr lang="en-US" dirty="0"/>
          </a:p>
        </p:txBody>
      </p:sp>
      <p:sp>
        <p:nvSpPr>
          <p:cNvPr id="3" name="Content Placeholder 2"/>
          <p:cNvSpPr>
            <a:spLocks noGrp="1"/>
          </p:cNvSpPr>
          <p:nvPr>
            <p:ph idx="1"/>
          </p:nvPr>
        </p:nvSpPr>
        <p:spPr>
          <a:xfrm>
            <a:off x="685800" y="1219200"/>
            <a:ext cx="7554558" cy="5029200"/>
          </a:xfrm>
        </p:spPr>
        <p:txBody>
          <a:bodyPr>
            <a:normAutofit/>
          </a:bodyPr>
          <a:lstStyle/>
          <a:p>
            <a:endParaRPr lang="en-US" dirty="0"/>
          </a:p>
          <a:p>
            <a:endParaRPr lang="en-US" dirty="0"/>
          </a:p>
          <a:p>
            <a:endParaRPr lang="en-US" dirty="0"/>
          </a:p>
          <a:p>
            <a:endParaRPr lang="en-US" dirty="0"/>
          </a:p>
          <a:p>
            <a:endParaRPr lang="en-US" dirty="0"/>
          </a:p>
          <a:p>
            <a:endParaRPr lang="en-US" dirty="0"/>
          </a:p>
          <a:p>
            <a:pPr marL="68580" indent="0" algn="ctr">
              <a:buNone/>
            </a:pPr>
            <a:r>
              <a:rPr lang="en-US" dirty="0"/>
              <a:t>Event Trees</a:t>
            </a:r>
          </a:p>
        </p:txBody>
      </p:sp>
    </p:spTree>
    <p:extLst>
      <p:ext uri="{BB962C8B-B14F-4D97-AF65-F5344CB8AC3E}">
        <p14:creationId xmlns:p14="http://schemas.microsoft.com/office/powerpoint/2010/main" val="2698841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Tree Analysis</a:t>
            </a:r>
          </a:p>
        </p:txBody>
      </p:sp>
      <p:sp>
        <p:nvSpPr>
          <p:cNvPr id="3" name="Content Placeholder 2"/>
          <p:cNvSpPr>
            <a:spLocks noGrp="1"/>
          </p:cNvSpPr>
          <p:nvPr>
            <p:ph idx="1"/>
          </p:nvPr>
        </p:nvSpPr>
        <p:spPr/>
        <p:txBody>
          <a:bodyPr>
            <a:normAutofit/>
          </a:bodyPr>
          <a:lstStyle/>
          <a:p>
            <a:r>
              <a:rPr lang="en-US" dirty="0"/>
              <a:t>Event Tree (Wikipedia</a:t>
            </a:r>
          </a:p>
          <a:p>
            <a:pPr lvl="1"/>
            <a:r>
              <a:rPr lang="en-US" i="1" dirty="0"/>
              <a:t>Event tree analysis (ETA) is a forward, bottom up, logical modeling technique for both success and failure that explores responses through a single initiating event and lays a path for assessing probabilities of the outcomes and overall system analysis.</a:t>
            </a:r>
          </a:p>
          <a:p>
            <a:pPr lvl="1"/>
            <a:r>
              <a:rPr lang="en-US" i="1" dirty="0"/>
              <a:t>This analysis technique is used to analyze the effects of functioning or failed systems given that an event has occurred</a:t>
            </a:r>
          </a:p>
          <a:p>
            <a:pPr lvl="1"/>
            <a:r>
              <a:rPr lang="en-US" i="1" dirty="0"/>
              <a:t>ETA is a powerful tool that will identify consequences of a system that have a probability of occurring after an initiating event that can be applied to a wide range of systems including</a:t>
            </a:r>
          </a:p>
          <a:p>
            <a:pPr lvl="2"/>
            <a:r>
              <a:rPr lang="en-US" i="1" dirty="0"/>
              <a:t>nuclear power plants</a:t>
            </a:r>
          </a:p>
          <a:p>
            <a:pPr lvl="2"/>
            <a:r>
              <a:rPr lang="en-US" i="1" dirty="0"/>
              <a:t>spacecraft</a:t>
            </a:r>
          </a:p>
          <a:p>
            <a:pPr lvl="2"/>
            <a:r>
              <a:rPr lang="en-US" i="1" dirty="0"/>
              <a:t>chemical plants</a:t>
            </a:r>
          </a:p>
        </p:txBody>
      </p:sp>
      <p:pic>
        <p:nvPicPr>
          <p:cNvPr id="5" name="Picture 4"/>
          <p:cNvPicPr>
            <a:picLocks noChangeAspect="1"/>
          </p:cNvPicPr>
          <p:nvPr/>
        </p:nvPicPr>
        <p:blipFill>
          <a:blip r:embed="rId2"/>
          <a:stretch>
            <a:fillRect/>
          </a:stretch>
        </p:blipFill>
        <p:spPr>
          <a:xfrm>
            <a:off x="5996888" y="4572001"/>
            <a:ext cx="3006000" cy="2286000"/>
          </a:xfrm>
          <a:prstGeom prst="rect">
            <a:avLst/>
          </a:prstGeom>
          <a:solidFill>
            <a:schemeClr val="bg1"/>
          </a:solidFill>
          <a:ln>
            <a:solidFill>
              <a:schemeClr val="tx1"/>
            </a:solidFill>
          </a:ln>
        </p:spPr>
      </p:pic>
    </p:spTree>
    <p:extLst>
      <p:ext uri="{BB962C8B-B14F-4D97-AF65-F5344CB8AC3E}">
        <p14:creationId xmlns:p14="http://schemas.microsoft.com/office/powerpoint/2010/main" val="3923692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Tree Analysis</a:t>
            </a:r>
          </a:p>
        </p:txBody>
      </p:sp>
      <p:sp>
        <p:nvSpPr>
          <p:cNvPr id="3" name="Content Placeholder 2"/>
          <p:cNvSpPr>
            <a:spLocks noGrp="1"/>
          </p:cNvSpPr>
          <p:nvPr>
            <p:ph idx="1"/>
          </p:nvPr>
        </p:nvSpPr>
        <p:spPr/>
        <p:txBody>
          <a:bodyPr>
            <a:normAutofit/>
          </a:bodyPr>
          <a:lstStyle/>
          <a:p>
            <a:r>
              <a:rPr lang="en-US" dirty="0"/>
              <a:t>Event Tree (Wikipedia</a:t>
            </a:r>
          </a:p>
          <a:p>
            <a:pPr lvl="1"/>
            <a:r>
              <a:rPr lang="en-US" i="1" dirty="0"/>
              <a:t>Event tree analysis (ETA) is a forward, bottom up, logical modeling technique for both success and failure that explores responses through a single initiating event and lays a path for assessing probabilities of the outcomes and overall system analysis.</a:t>
            </a:r>
          </a:p>
          <a:p>
            <a:pPr lvl="1"/>
            <a:r>
              <a:rPr lang="en-US" i="1" dirty="0"/>
              <a:t>This analysis technique is used to analyze the effects of functioning or failed systems given that an event has occurred</a:t>
            </a:r>
          </a:p>
          <a:p>
            <a:pPr lvl="1"/>
            <a:r>
              <a:rPr lang="en-US" i="1" dirty="0"/>
              <a:t>ETA is a powerful tool that will identify consequences of a system that have a probability of occurring after an initiating event that can be applied to a wide range of systems including</a:t>
            </a:r>
          </a:p>
          <a:p>
            <a:pPr lvl="2"/>
            <a:r>
              <a:rPr lang="en-US" i="1" dirty="0"/>
              <a:t>nuclear power plants</a:t>
            </a:r>
          </a:p>
          <a:p>
            <a:pPr lvl="2"/>
            <a:r>
              <a:rPr lang="en-US" i="1" dirty="0"/>
              <a:t>spacecraft</a:t>
            </a:r>
          </a:p>
          <a:p>
            <a:pPr lvl="2"/>
            <a:r>
              <a:rPr lang="en-US" i="1" dirty="0"/>
              <a:t>chemical plants</a:t>
            </a:r>
          </a:p>
        </p:txBody>
      </p:sp>
      <p:pic>
        <p:nvPicPr>
          <p:cNvPr id="5" name="Picture 4"/>
          <p:cNvPicPr>
            <a:picLocks noChangeAspect="1"/>
          </p:cNvPicPr>
          <p:nvPr/>
        </p:nvPicPr>
        <p:blipFill>
          <a:blip r:embed="rId2"/>
          <a:stretch>
            <a:fillRect/>
          </a:stretch>
        </p:blipFill>
        <p:spPr>
          <a:xfrm>
            <a:off x="228600" y="185339"/>
            <a:ext cx="8774288" cy="6672662"/>
          </a:xfrm>
          <a:prstGeom prst="rect">
            <a:avLst/>
          </a:prstGeom>
          <a:solidFill>
            <a:schemeClr val="bg1"/>
          </a:solidFill>
          <a:ln>
            <a:solidFill>
              <a:schemeClr val="tx1"/>
            </a:solidFill>
          </a:ln>
        </p:spPr>
      </p:pic>
    </p:spTree>
    <p:extLst>
      <p:ext uri="{BB962C8B-B14F-4D97-AF65-F5344CB8AC3E}">
        <p14:creationId xmlns:p14="http://schemas.microsoft.com/office/powerpoint/2010/main" val="4115058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Tree Analysis</a:t>
            </a:r>
          </a:p>
        </p:txBody>
      </p:sp>
      <p:sp>
        <p:nvSpPr>
          <p:cNvPr id="3" name="Content Placeholder 2"/>
          <p:cNvSpPr>
            <a:spLocks noGrp="1"/>
          </p:cNvSpPr>
          <p:nvPr>
            <p:ph idx="1"/>
          </p:nvPr>
        </p:nvSpPr>
        <p:spPr/>
        <p:txBody>
          <a:bodyPr>
            <a:normAutofit/>
          </a:bodyPr>
          <a:lstStyle/>
          <a:p>
            <a:r>
              <a:rPr lang="en-US" dirty="0"/>
              <a:t>In the general sense</a:t>
            </a:r>
          </a:p>
          <a:p>
            <a:pPr lvl="1"/>
            <a:r>
              <a:rPr lang="en-US" dirty="0"/>
              <a:t>We start with an initiating event (IE)</a:t>
            </a:r>
          </a:p>
          <a:p>
            <a:pPr lvl="2"/>
            <a:r>
              <a:rPr lang="en-US" dirty="0"/>
              <a:t>Then there is a Secondary Event </a:t>
            </a:r>
          </a:p>
          <a:p>
            <a:pPr lvl="3"/>
            <a:r>
              <a:rPr lang="en-US" dirty="0"/>
              <a:t>Probability of success or failure of secondary event</a:t>
            </a:r>
          </a:p>
          <a:p>
            <a:pPr lvl="2"/>
            <a:r>
              <a:rPr lang="en-US" dirty="0"/>
              <a:t>Then a third event</a:t>
            </a:r>
          </a:p>
          <a:p>
            <a:pPr lvl="2"/>
            <a:r>
              <a:rPr lang="en-US" dirty="0"/>
              <a:t>Then a fourth</a:t>
            </a:r>
          </a:p>
          <a:p>
            <a:pPr lvl="2"/>
            <a:r>
              <a:rPr lang="en-US" dirty="0"/>
              <a:t>Etc…</a:t>
            </a:r>
          </a:p>
          <a:p>
            <a:pPr lvl="2"/>
            <a:r>
              <a:rPr lang="en-US" dirty="0"/>
              <a:t>Until we have mapped the entire system</a:t>
            </a:r>
          </a:p>
          <a:p>
            <a:pPr lvl="1"/>
            <a:r>
              <a:rPr lang="en-US" dirty="0"/>
              <a:t>We have also mapped….in theory… all of the possible consequences from the initiating event…</a:t>
            </a:r>
          </a:p>
          <a:p>
            <a:pPr lvl="2"/>
            <a:r>
              <a:rPr lang="en-US" dirty="0"/>
              <a:t>,…including the probability that each of these pathways will manifest</a:t>
            </a:r>
          </a:p>
          <a:p>
            <a:pPr lvl="1"/>
            <a:r>
              <a:rPr lang="en-US" dirty="0"/>
              <a:t>But, Wait!!!</a:t>
            </a:r>
          </a:p>
          <a:p>
            <a:pPr lvl="2"/>
            <a:r>
              <a:rPr lang="en-US" dirty="0"/>
              <a:t>…there’s more….</a:t>
            </a:r>
          </a:p>
        </p:txBody>
      </p:sp>
      <p:pic>
        <p:nvPicPr>
          <p:cNvPr id="5" name="Picture 4"/>
          <p:cNvPicPr>
            <a:picLocks noChangeAspect="1"/>
          </p:cNvPicPr>
          <p:nvPr/>
        </p:nvPicPr>
        <p:blipFill>
          <a:blip r:embed="rId2"/>
          <a:stretch>
            <a:fillRect/>
          </a:stretch>
        </p:blipFill>
        <p:spPr>
          <a:xfrm>
            <a:off x="5981252" y="4560110"/>
            <a:ext cx="3021636" cy="2297890"/>
          </a:xfrm>
          <a:prstGeom prst="rect">
            <a:avLst/>
          </a:prstGeom>
          <a:solidFill>
            <a:schemeClr val="bg1"/>
          </a:solidFill>
          <a:ln>
            <a:solidFill>
              <a:schemeClr val="tx1"/>
            </a:solidFill>
          </a:ln>
        </p:spPr>
      </p:pic>
    </p:spTree>
    <p:extLst>
      <p:ext uri="{BB962C8B-B14F-4D97-AF65-F5344CB8AC3E}">
        <p14:creationId xmlns:p14="http://schemas.microsoft.com/office/powerpoint/2010/main" val="2492149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Tree Analysis</a:t>
            </a:r>
          </a:p>
        </p:txBody>
      </p:sp>
      <p:sp>
        <p:nvSpPr>
          <p:cNvPr id="3" name="Content Placeholder 2"/>
          <p:cNvSpPr>
            <a:spLocks noGrp="1"/>
          </p:cNvSpPr>
          <p:nvPr>
            <p:ph idx="1"/>
          </p:nvPr>
        </p:nvSpPr>
        <p:spPr/>
        <p:txBody>
          <a:bodyPr>
            <a:normAutofit/>
          </a:bodyPr>
          <a:lstStyle/>
          <a:p>
            <a:r>
              <a:rPr lang="en-US" dirty="0"/>
              <a:t>Event Tree Analysis can be presented and used </a:t>
            </a:r>
          </a:p>
          <a:p>
            <a:pPr lvl="1"/>
            <a:r>
              <a:rPr lang="en-US" dirty="0"/>
              <a:t>Qualitatively </a:t>
            </a:r>
          </a:p>
          <a:p>
            <a:pPr lvl="1"/>
            <a:r>
              <a:rPr lang="en-US" dirty="0"/>
              <a:t>Quantitatively</a:t>
            </a:r>
          </a:p>
          <a:p>
            <a:pPr lvl="1"/>
            <a:r>
              <a:rPr lang="en-US" dirty="0"/>
              <a:t>Qualitative and Quantitative  </a:t>
            </a:r>
          </a:p>
          <a:p>
            <a:r>
              <a:rPr lang="en-US" dirty="0"/>
              <a:t>We will present a mixed qualitative and quantitative Case Study </a:t>
            </a:r>
          </a:p>
          <a:p>
            <a:pPr lvl="1"/>
            <a:r>
              <a:rPr lang="en-US" dirty="0"/>
              <a:t>United States Coast Guard ETA for </a:t>
            </a:r>
          </a:p>
          <a:p>
            <a:pPr lvl="2"/>
            <a:r>
              <a:rPr lang="en-US" dirty="0"/>
              <a:t>Estimating probability of fatalities due to hypothermia deaths, given passengers must abandon vessel</a:t>
            </a:r>
          </a:p>
          <a:p>
            <a:pPr lvl="2"/>
            <a:r>
              <a:rPr lang="en-US" dirty="0"/>
              <a:t>Estimating impact of risk mitigation efforts on probability of hypothermia</a:t>
            </a:r>
          </a:p>
          <a:p>
            <a:pPr lvl="1"/>
            <a:r>
              <a:rPr lang="en-US" dirty="0"/>
              <a:t>“Gaming Vessels”</a:t>
            </a:r>
          </a:p>
          <a:p>
            <a:pPr lvl="2"/>
            <a:r>
              <a:rPr lang="en-US" dirty="0"/>
              <a:t>Boats that leave port, and travel beyond 3 mile off shore so that they are outside “state waters”, and inside “federal waters”</a:t>
            </a:r>
          </a:p>
          <a:p>
            <a:pPr lvl="2"/>
            <a:r>
              <a:rPr lang="en-US" dirty="0"/>
              <a:t>This allows them to have gambling or “gaming”</a:t>
            </a:r>
          </a:p>
          <a:p>
            <a:pPr lvl="2"/>
            <a:r>
              <a:rPr lang="en-US" dirty="0"/>
              <a:t>The USCG is concerned with the capacity to rescue these people, given an accident occurs…  </a:t>
            </a:r>
          </a:p>
          <a:p>
            <a:pPr lvl="1"/>
            <a:endParaRPr lang="en-US" dirty="0"/>
          </a:p>
        </p:txBody>
      </p:sp>
    </p:spTree>
    <p:extLst>
      <p:ext uri="{BB962C8B-B14F-4D97-AF65-F5344CB8AC3E}">
        <p14:creationId xmlns:p14="http://schemas.microsoft.com/office/powerpoint/2010/main" val="2430821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89616"/>
            <a:ext cx="7772400" cy="541467"/>
          </a:xfrm>
        </p:spPr>
        <p:txBody>
          <a:bodyPr/>
          <a:lstStyle/>
          <a:p>
            <a:r>
              <a:rPr lang="en-US" dirty="0"/>
              <a:t>Normal Accident Theory</a:t>
            </a:r>
          </a:p>
        </p:txBody>
      </p:sp>
      <p:sp>
        <p:nvSpPr>
          <p:cNvPr id="3" name="Content Placeholder 2"/>
          <p:cNvSpPr>
            <a:spLocks noGrp="1"/>
          </p:cNvSpPr>
          <p:nvPr>
            <p:ph idx="1"/>
          </p:nvPr>
        </p:nvSpPr>
        <p:spPr/>
        <p:txBody>
          <a:bodyPr>
            <a:normAutofit/>
          </a:bodyPr>
          <a:lstStyle/>
          <a:p>
            <a:r>
              <a:rPr lang="en-US" i="1" dirty="0"/>
              <a:t>Normal Accidents: Living with High-Risk Technologies</a:t>
            </a:r>
            <a:r>
              <a:rPr lang="en-US" dirty="0"/>
              <a:t> </a:t>
            </a:r>
          </a:p>
          <a:p>
            <a:pPr lvl="1"/>
            <a:r>
              <a:rPr lang="en-US" i="1" dirty="0"/>
              <a:t>1984 Charles </a:t>
            </a:r>
            <a:r>
              <a:rPr lang="en-US" i="1" dirty="0" err="1"/>
              <a:t>Perrow</a:t>
            </a:r>
            <a:endParaRPr lang="en-US" i="1" dirty="0"/>
          </a:p>
          <a:p>
            <a:pPr lvl="2"/>
            <a:r>
              <a:rPr lang="en-US" i="1" dirty="0"/>
              <a:t>Proposed a framework for characterizing complex technological systems…</a:t>
            </a:r>
          </a:p>
          <a:p>
            <a:pPr lvl="3"/>
            <a:r>
              <a:rPr lang="en-US" i="1" dirty="0"/>
              <a:t>air traffic, </a:t>
            </a:r>
          </a:p>
          <a:p>
            <a:pPr lvl="3"/>
            <a:r>
              <a:rPr lang="en-US" i="1" dirty="0"/>
              <a:t>marine traffic, </a:t>
            </a:r>
          </a:p>
          <a:p>
            <a:pPr lvl="3"/>
            <a:r>
              <a:rPr lang="en-US" i="1" dirty="0"/>
              <a:t>chemical plants, </a:t>
            </a:r>
          </a:p>
          <a:p>
            <a:pPr lvl="3"/>
            <a:r>
              <a:rPr lang="en-US" i="1" dirty="0"/>
              <a:t>nuclear power plants </a:t>
            </a:r>
          </a:p>
          <a:p>
            <a:pPr lvl="2"/>
            <a:r>
              <a:rPr lang="en-US" i="1" dirty="0"/>
              <a:t>…according to their riskiness"</a:t>
            </a:r>
          </a:p>
          <a:p>
            <a:pPr lvl="1"/>
            <a:r>
              <a:rPr lang="en-US" i="1" dirty="0" err="1"/>
              <a:t>Perrow</a:t>
            </a:r>
            <a:r>
              <a:rPr lang="en-US" i="1" dirty="0"/>
              <a:t> says that multiple and unexpected failures are built into society's complex and tightly-coupled systems. </a:t>
            </a:r>
          </a:p>
          <a:p>
            <a:pPr lvl="2"/>
            <a:r>
              <a:rPr lang="en-US" i="1" dirty="0"/>
              <a:t>Accidents become unavoidable and </a:t>
            </a:r>
          </a:p>
          <a:p>
            <a:pPr lvl="2"/>
            <a:r>
              <a:rPr lang="en-US" i="1" dirty="0"/>
              <a:t>cannot be designed around, </a:t>
            </a:r>
          </a:p>
          <a:p>
            <a:pPr lvl="2"/>
            <a:r>
              <a:rPr lang="en-US" i="1" dirty="0"/>
              <a:t>The accident within these systems should expected to become “normal” to the system</a:t>
            </a:r>
          </a:p>
        </p:txBody>
      </p:sp>
    </p:spTree>
    <p:extLst>
      <p:ext uri="{BB962C8B-B14F-4D97-AF65-F5344CB8AC3E}">
        <p14:creationId xmlns:p14="http://schemas.microsoft.com/office/powerpoint/2010/main" val="46881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Tree Analysis</a:t>
            </a:r>
          </a:p>
        </p:txBody>
      </p:sp>
      <p:sp>
        <p:nvSpPr>
          <p:cNvPr id="3" name="Content Placeholder 2"/>
          <p:cNvSpPr>
            <a:spLocks noGrp="1"/>
          </p:cNvSpPr>
          <p:nvPr>
            <p:ph idx="1"/>
          </p:nvPr>
        </p:nvSpPr>
        <p:spPr/>
        <p:txBody>
          <a:bodyPr>
            <a:normAutofit/>
          </a:bodyPr>
          <a:lstStyle/>
          <a:p>
            <a:r>
              <a:rPr lang="en-US" dirty="0"/>
              <a:t>The paper (posted to Kodiak) presents</a:t>
            </a:r>
          </a:p>
          <a:p>
            <a:pPr lvl="1"/>
            <a:r>
              <a:rPr lang="en-US" dirty="0"/>
              <a:t>Base Case </a:t>
            </a:r>
          </a:p>
          <a:p>
            <a:pPr lvl="2"/>
            <a:r>
              <a:rPr lang="en-US" dirty="0"/>
              <a:t>600 people on board</a:t>
            </a:r>
          </a:p>
          <a:p>
            <a:pPr lvl="2"/>
            <a:r>
              <a:rPr lang="en-US" dirty="0"/>
              <a:t>No life vests (Independent Buoyancy Apparatus – IBA)</a:t>
            </a:r>
          </a:p>
          <a:p>
            <a:pPr lvl="2"/>
            <a:r>
              <a:rPr lang="en-US" dirty="0"/>
              <a:t>all 600 people must abandon ship (enter the water)</a:t>
            </a:r>
          </a:p>
          <a:p>
            <a:pPr lvl="2"/>
            <a:r>
              <a:rPr lang="en-US" dirty="0"/>
              <a:t>Question 1</a:t>
            </a:r>
          </a:p>
          <a:p>
            <a:pPr lvl="3"/>
            <a:r>
              <a:rPr lang="en-US" dirty="0"/>
              <a:t>What is the probability of saving 100% of the people before hypothermia deaths occurs?</a:t>
            </a:r>
          </a:p>
          <a:p>
            <a:pPr lvl="2"/>
            <a:r>
              <a:rPr lang="en-US" dirty="0"/>
              <a:t>Question 2</a:t>
            </a:r>
          </a:p>
          <a:p>
            <a:pPr lvl="3"/>
            <a:r>
              <a:rPr lang="en-US" dirty="0"/>
              <a:t>What is the probability of saving 97% of the people before hypothermia deaths occur?</a:t>
            </a:r>
          </a:p>
        </p:txBody>
      </p:sp>
    </p:spTree>
    <p:extLst>
      <p:ext uri="{BB962C8B-B14F-4D97-AF65-F5344CB8AC3E}">
        <p14:creationId xmlns:p14="http://schemas.microsoft.com/office/powerpoint/2010/main" val="369600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Tree Analysis</a:t>
            </a:r>
          </a:p>
        </p:txBody>
      </p:sp>
      <p:sp>
        <p:nvSpPr>
          <p:cNvPr id="3" name="Content Placeholder 2"/>
          <p:cNvSpPr>
            <a:spLocks noGrp="1"/>
          </p:cNvSpPr>
          <p:nvPr>
            <p:ph idx="1"/>
          </p:nvPr>
        </p:nvSpPr>
        <p:spPr/>
        <p:txBody>
          <a:bodyPr>
            <a:normAutofit/>
          </a:bodyPr>
          <a:lstStyle/>
          <a:p>
            <a:r>
              <a:rPr lang="en-US" dirty="0"/>
              <a:t>The paper (posted to Kodiak) presents</a:t>
            </a:r>
          </a:p>
          <a:p>
            <a:pPr lvl="1"/>
            <a:r>
              <a:rPr lang="en-US" dirty="0"/>
              <a:t>Base Case </a:t>
            </a:r>
          </a:p>
          <a:p>
            <a:pPr lvl="2"/>
            <a:r>
              <a:rPr lang="en-US" dirty="0"/>
              <a:t>600 people on board</a:t>
            </a:r>
          </a:p>
          <a:p>
            <a:pPr lvl="2"/>
            <a:r>
              <a:rPr lang="en-US" dirty="0"/>
              <a:t>No life vests (Independent Buoyancy Apparatus – IBA)</a:t>
            </a:r>
          </a:p>
          <a:p>
            <a:pPr lvl="2"/>
            <a:r>
              <a:rPr lang="en-US" dirty="0"/>
              <a:t>all 600 people must abandon ship (enter the water)</a:t>
            </a:r>
          </a:p>
          <a:p>
            <a:pPr lvl="2"/>
            <a:r>
              <a:rPr lang="en-US" dirty="0"/>
              <a:t>Question 1</a:t>
            </a:r>
          </a:p>
          <a:p>
            <a:pPr lvl="3"/>
            <a:r>
              <a:rPr lang="en-US" dirty="0"/>
              <a:t>What is the probability of saving 100% of the people before hypothermia deaths occurs?</a:t>
            </a:r>
          </a:p>
          <a:p>
            <a:pPr lvl="2"/>
            <a:r>
              <a:rPr lang="en-US" dirty="0"/>
              <a:t>Question 2</a:t>
            </a:r>
          </a:p>
          <a:p>
            <a:pPr lvl="3"/>
            <a:r>
              <a:rPr lang="en-US" dirty="0"/>
              <a:t>What is the probability of saving 97% of the people before hypothermia deaths occur?</a:t>
            </a:r>
          </a:p>
          <a:p>
            <a:pPr lvl="1"/>
            <a:r>
              <a:rPr lang="en-US" dirty="0"/>
              <a:t>Risk Mitigation Testing</a:t>
            </a:r>
          </a:p>
          <a:p>
            <a:pPr lvl="2"/>
            <a:r>
              <a:rPr lang="en-US" dirty="0"/>
              <a:t>Case 1</a:t>
            </a:r>
          </a:p>
          <a:p>
            <a:pPr lvl="3"/>
            <a:r>
              <a:rPr lang="en-US" dirty="0"/>
              <a:t>What is the impact on these probabilities if at least two vessels must be located near each other at all times (one vessel can help save the passengers from the other vessel)</a:t>
            </a:r>
          </a:p>
        </p:txBody>
      </p:sp>
    </p:spTree>
    <p:extLst>
      <p:ext uri="{BB962C8B-B14F-4D97-AF65-F5344CB8AC3E}">
        <p14:creationId xmlns:p14="http://schemas.microsoft.com/office/powerpoint/2010/main" val="1831236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Tree Analysis</a:t>
            </a:r>
          </a:p>
        </p:txBody>
      </p:sp>
      <p:sp>
        <p:nvSpPr>
          <p:cNvPr id="3" name="Content Placeholder 2"/>
          <p:cNvSpPr>
            <a:spLocks noGrp="1"/>
          </p:cNvSpPr>
          <p:nvPr>
            <p:ph idx="1"/>
          </p:nvPr>
        </p:nvSpPr>
        <p:spPr/>
        <p:txBody>
          <a:bodyPr>
            <a:normAutofit/>
          </a:bodyPr>
          <a:lstStyle/>
          <a:p>
            <a:r>
              <a:rPr lang="en-US" dirty="0"/>
              <a:t>The paper (posted) presents</a:t>
            </a:r>
          </a:p>
          <a:p>
            <a:pPr lvl="1"/>
            <a:r>
              <a:rPr lang="en-US" dirty="0"/>
              <a:t>Base Case </a:t>
            </a:r>
          </a:p>
          <a:p>
            <a:pPr lvl="2"/>
            <a:r>
              <a:rPr lang="en-US" dirty="0"/>
              <a:t>600 people on board</a:t>
            </a:r>
          </a:p>
          <a:p>
            <a:pPr lvl="2"/>
            <a:r>
              <a:rPr lang="en-US" dirty="0"/>
              <a:t>No life vests (Independent Buoyancy Apparatus – IBA)</a:t>
            </a:r>
          </a:p>
          <a:p>
            <a:pPr lvl="2"/>
            <a:r>
              <a:rPr lang="en-US" dirty="0"/>
              <a:t>all 600 people must abandon ship (enter the water)</a:t>
            </a:r>
          </a:p>
          <a:p>
            <a:pPr lvl="2"/>
            <a:r>
              <a:rPr lang="en-US" dirty="0"/>
              <a:t>Question 1</a:t>
            </a:r>
          </a:p>
          <a:p>
            <a:pPr lvl="3"/>
            <a:r>
              <a:rPr lang="en-US" dirty="0"/>
              <a:t>What is the probability of saving 100% of the people before hypothermia deaths occurs?</a:t>
            </a:r>
          </a:p>
          <a:p>
            <a:pPr lvl="2"/>
            <a:r>
              <a:rPr lang="en-US" dirty="0"/>
              <a:t>Question 2</a:t>
            </a:r>
          </a:p>
          <a:p>
            <a:pPr lvl="3"/>
            <a:r>
              <a:rPr lang="en-US" dirty="0"/>
              <a:t>What is the probability of saving 97% of the people before hypothermia deaths occur?</a:t>
            </a:r>
          </a:p>
          <a:p>
            <a:pPr lvl="1"/>
            <a:r>
              <a:rPr lang="en-US" dirty="0"/>
              <a:t>Risk Mitigation Testing</a:t>
            </a:r>
          </a:p>
          <a:p>
            <a:pPr lvl="2"/>
            <a:r>
              <a:rPr lang="en-US" dirty="0"/>
              <a:t>Case 1</a:t>
            </a:r>
          </a:p>
          <a:p>
            <a:pPr lvl="3"/>
            <a:r>
              <a:rPr lang="en-US" dirty="0"/>
              <a:t>What is the impact on these probabilities if at least two vessels must be located near each other at all times (one vessel can help save the passengers from the other vessel)</a:t>
            </a:r>
          </a:p>
          <a:p>
            <a:pPr lvl="2"/>
            <a:r>
              <a:rPr lang="en-US" dirty="0"/>
              <a:t>Case 2</a:t>
            </a:r>
          </a:p>
          <a:p>
            <a:pPr lvl="3"/>
            <a:r>
              <a:rPr lang="en-US" dirty="0"/>
              <a:t>What is the impact on these probabilities if all vessels are required to have IBA’s for all passengers onboard?</a:t>
            </a:r>
          </a:p>
          <a:p>
            <a:pPr lvl="3"/>
            <a:endParaRPr lang="en-US" dirty="0"/>
          </a:p>
        </p:txBody>
      </p:sp>
    </p:spTree>
    <p:extLst>
      <p:ext uri="{BB962C8B-B14F-4D97-AF65-F5344CB8AC3E}">
        <p14:creationId xmlns:p14="http://schemas.microsoft.com/office/powerpoint/2010/main" val="2282908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Tree Analysis</a:t>
            </a:r>
          </a:p>
        </p:txBody>
      </p:sp>
      <p:sp>
        <p:nvSpPr>
          <p:cNvPr id="3" name="Content Placeholder 2"/>
          <p:cNvSpPr>
            <a:spLocks noGrp="1"/>
          </p:cNvSpPr>
          <p:nvPr>
            <p:ph idx="1"/>
          </p:nvPr>
        </p:nvSpPr>
        <p:spPr/>
        <p:txBody>
          <a:bodyPr>
            <a:normAutofit/>
          </a:bodyPr>
          <a:lstStyle/>
          <a:p>
            <a:r>
              <a:rPr lang="en-US" dirty="0"/>
              <a:t>The paper (posted) presents</a:t>
            </a:r>
          </a:p>
          <a:p>
            <a:pPr lvl="1"/>
            <a:r>
              <a:rPr lang="en-US" dirty="0"/>
              <a:t>See paper</a:t>
            </a:r>
          </a:p>
          <a:p>
            <a:pPr lvl="2"/>
            <a:endParaRPr lang="en-US" dirty="0"/>
          </a:p>
        </p:txBody>
      </p:sp>
    </p:spTree>
    <p:extLst>
      <p:ext uri="{BB962C8B-B14F-4D97-AF65-F5344CB8AC3E}">
        <p14:creationId xmlns:p14="http://schemas.microsoft.com/office/powerpoint/2010/main" val="1184877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Tree Analysis</a:t>
            </a:r>
          </a:p>
        </p:txBody>
      </p:sp>
      <p:sp>
        <p:nvSpPr>
          <p:cNvPr id="3" name="Content Placeholder 2"/>
          <p:cNvSpPr>
            <a:spLocks noGrp="1"/>
          </p:cNvSpPr>
          <p:nvPr>
            <p:ph idx="1"/>
          </p:nvPr>
        </p:nvSpPr>
        <p:spPr/>
        <p:txBody>
          <a:bodyPr/>
          <a:lstStyle/>
          <a:p>
            <a:r>
              <a:rPr lang="en-US" dirty="0"/>
              <a:t>BASE CASE: </a:t>
            </a:r>
          </a:p>
          <a:p>
            <a:pPr lvl="1"/>
            <a:r>
              <a:rPr lang="en-US" dirty="0"/>
              <a:t>There are, of course, specific conditions that will impact the probability</a:t>
            </a:r>
          </a:p>
          <a:p>
            <a:pPr lvl="2"/>
            <a:r>
              <a:rPr lang="en-US" dirty="0"/>
              <a:t>Day time versus night time</a:t>
            </a:r>
          </a:p>
          <a:p>
            <a:pPr lvl="2"/>
            <a:r>
              <a:rPr lang="en-US" dirty="0"/>
              <a:t>Warm water versus cold water</a:t>
            </a:r>
          </a:p>
          <a:p>
            <a:r>
              <a:rPr lang="en-US" dirty="0"/>
              <a:t>The USCG method outlines a fairly well defined process to consider these “system characteristics”</a:t>
            </a:r>
          </a:p>
          <a:p>
            <a:pPr lvl="1"/>
            <a:r>
              <a:rPr lang="en-US" dirty="0"/>
              <a:t>Define the critical system parameters in binary format</a:t>
            </a:r>
          </a:p>
          <a:p>
            <a:pPr lvl="2"/>
            <a:r>
              <a:rPr lang="en-US" dirty="0"/>
              <a:t>Event (600 in water)</a:t>
            </a:r>
          </a:p>
          <a:p>
            <a:pPr lvl="3"/>
            <a:r>
              <a:rPr lang="en-US" dirty="0"/>
              <a:t>Physical Phenomena 1</a:t>
            </a:r>
          </a:p>
          <a:p>
            <a:pPr lvl="4"/>
            <a:r>
              <a:rPr lang="en-US" dirty="0"/>
              <a:t>Probability of warm or cold water</a:t>
            </a:r>
          </a:p>
          <a:p>
            <a:pPr lvl="3"/>
            <a:r>
              <a:rPr lang="en-US" dirty="0"/>
              <a:t>Physical Phenomena 2</a:t>
            </a:r>
          </a:p>
          <a:p>
            <a:pPr lvl="4"/>
            <a:r>
              <a:rPr lang="en-US" dirty="0"/>
              <a:t>Day time or night time</a:t>
            </a:r>
          </a:p>
          <a:p>
            <a:pPr lvl="3"/>
            <a:r>
              <a:rPr lang="en-US" dirty="0"/>
              <a:t>Mitigation Effort 1</a:t>
            </a:r>
          </a:p>
          <a:p>
            <a:pPr lvl="4"/>
            <a:r>
              <a:rPr lang="en-US" dirty="0"/>
              <a:t>Second gaming vessel nearby</a:t>
            </a:r>
          </a:p>
          <a:p>
            <a:pPr lvl="3"/>
            <a:r>
              <a:rPr lang="en-US" dirty="0"/>
              <a:t>Mitigation Effort 2</a:t>
            </a:r>
          </a:p>
          <a:p>
            <a:pPr lvl="4"/>
            <a:r>
              <a:rPr lang="en-US" dirty="0"/>
              <a:t>Random vessel nearby</a:t>
            </a:r>
          </a:p>
        </p:txBody>
      </p:sp>
      <p:pic>
        <p:nvPicPr>
          <p:cNvPr id="4098" name="Picture 2" descr="Figure A"/>
          <p:cNvPicPr>
            <a:picLocks noChangeAspect="1" noChangeArrowheads="1"/>
          </p:cNvPicPr>
          <p:nvPr/>
        </p:nvPicPr>
        <p:blipFill>
          <a:blip r:embed="rId2" cstate="print">
            <a:extLst>
              <a:ext uri="{28A0092B-C50C-407E-A947-70E740481C1C}">
                <a14:useLocalDpi xmlns:a14="http://schemas.microsoft.com/office/drawing/2010/main" val="0"/>
              </a:ext>
            </a:extLst>
          </a:blip>
          <a:srcRect b="37213"/>
          <a:stretch>
            <a:fillRect/>
          </a:stretch>
        </p:blipFill>
        <p:spPr bwMode="auto">
          <a:xfrm>
            <a:off x="5682250" y="3886200"/>
            <a:ext cx="3533187" cy="2887533"/>
          </a:xfrm>
          <a:prstGeom prst="rect">
            <a:avLst/>
          </a:prstGeom>
          <a:solidFill>
            <a:schemeClr val="bg1"/>
          </a:solidFill>
          <a:ln>
            <a:solidFill>
              <a:schemeClr val="tx1"/>
            </a:solidFill>
          </a:ln>
        </p:spPr>
      </p:pic>
    </p:spTree>
    <p:extLst>
      <p:ext uri="{BB962C8B-B14F-4D97-AF65-F5344CB8AC3E}">
        <p14:creationId xmlns:p14="http://schemas.microsoft.com/office/powerpoint/2010/main" val="2679354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Tree Analysis</a:t>
            </a:r>
          </a:p>
        </p:txBody>
      </p:sp>
      <p:sp>
        <p:nvSpPr>
          <p:cNvPr id="3" name="Content Placeholder 2"/>
          <p:cNvSpPr>
            <a:spLocks noGrp="1"/>
          </p:cNvSpPr>
          <p:nvPr>
            <p:ph idx="1"/>
          </p:nvPr>
        </p:nvSpPr>
        <p:spPr/>
        <p:txBody>
          <a:bodyPr/>
          <a:lstStyle/>
          <a:p>
            <a:pPr lvl="1"/>
            <a:endParaRPr lang="en-US" dirty="0"/>
          </a:p>
        </p:txBody>
      </p:sp>
      <p:pic>
        <p:nvPicPr>
          <p:cNvPr id="6" name="Picture 2" descr="Figure A"/>
          <p:cNvPicPr>
            <a:picLocks noChangeAspect="1" noChangeArrowheads="1"/>
          </p:cNvPicPr>
          <p:nvPr/>
        </p:nvPicPr>
        <p:blipFill>
          <a:blip r:embed="rId2" cstate="print">
            <a:extLst>
              <a:ext uri="{28A0092B-C50C-407E-A947-70E740481C1C}">
                <a14:useLocalDpi xmlns:a14="http://schemas.microsoft.com/office/drawing/2010/main" val="0"/>
              </a:ext>
            </a:extLst>
          </a:blip>
          <a:srcRect b="37213"/>
          <a:stretch>
            <a:fillRect/>
          </a:stretch>
        </p:blipFill>
        <p:spPr bwMode="auto">
          <a:xfrm>
            <a:off x="685800" y="76200"/>
            <a:ext cx="8288345" cy="6773733"/>
          </a:xfrm>
          <a:prstGeom prst="rect">
            <a:avLst/>
          </a:prstGeom>
          <a:solidFill>
            <a:schemeClr val="bg1"/>
          </a:solidFill>
          <a:ln>
            <a:noFill/>
          </a:ln>
        </p:spPr>
      </p:pic>
    </p:spTree>
    <p:extLst>
      <p:ext uri="{BB962C8B-B14F-4D97-AF65-F5344CB8AC3E}">
        <p14:creationId xmlns:p14="http://schemas.microsoft.com/office/powerpoint/2010/main" val="2076648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Tree Analysis</a:t>
            </a:r>
          </a:p>
        </p:txBody>
      </p:sp>
      <p:sp>
        <p:nvSpPr>
          <p:cNvPr id="3" name="Content Placeholder 2"/>
          <p:cNvSpPr>
            <a:spLocks noGrp="1"/>
          </p:cNvSpPr>
          <p:nvPr>
            <p:ph idx="1"/>
          </p:nvPr>
        </p:nvSpPr>
        <p:spPr/>
        <p:txBody>
          <a:bodyPr/>
          <a:lstStyle/>
          <a:p>
            <a:r>
              <a:rPr lang="en-US" dirty="0"/>
              <a:t>Base Case</a:t>
            </a:r>
          </a:p>
          <a:p>
            <a:pPr lvl="1"/>
            <a:r>
              <a:rPr lang="en-US" dirty="0"/>
              <a:t>You can see here that the USCG modeled…</a:t>
            </a:r>
          </a:p>
          <a:p>
            <a:pPr lvl="2"/>
            <a:r>
              <a:rPr lang="en-US" dirty="0"/>
              <a:t>Two Physical Phenomena</a:t>
            </a:r>
          </a:p>
          <a:p>
            <a:pPr lvl="2"/>
            <a:r>
              <a:rPr lang="en-US" dirty="0"/>
              <a:t>Two Mitigation Efforts</a:t>
            </a:r>
          </a:p>
          <a:p>
            <a:pPr lvl="1"/>
            <a:r>
              <a:rPr lang="en-US" dirty="0"/>
              <a:t>This resulted in 10 possible pathways / “Scenario”</a:t>
            </a:r>
          </a:p>
          <a:p>
            <a:pPr lvl="3"/>
            <a:r>
              <a:rPr lang="en-US" dirty="0"/>
              <a:t>Scenario 1</a:t>
            </a:r>
          </a:p>
          <a:p>
            <a:pPr lvl="4"/>
            <a:r>
              <a:rPr lang="en-US" dirty="0"/>
              <a:t>Warm water = yes (success)</a:t>
            </a:r>
          </a:p>
          <a:p>
            <a:pPr lvl="4"/>
            <a:r>
              <a:rPr lang="en-US" dirty="0"/>
              <a:t>Day time = yes (success)</a:t>
            </a:r>
          </a:p>
          <a:p>
            <a:pPr lvl="4"/>
            <a:r>
              <a:rPr lang="en-US" dirty="0"/>
              <a:t>Second gaming vessel = yes (success)</a:t>
            </a:r>
          </a:p>
          <a:p>
            <a:pPr lvl="4"/>
            <a:r>
              <a:rPr lang="en-US" dirty="0"/>
              <a:t>Other vessel = yes (success)</a:t>
            </a:r>
          </a:p>
          <a:p>
            <a:pPr lvl="3"/>
            <a:r>
              <a:rPr lang="en-US" dirty="0"/>
              <a:t>Given this scenario There is a 90% probability that no deaths will occur</a:t>
            </a:r>
          </a:p>
          <a:p>
            <a:pPr lvl="4"/>
            <a:endParaRPr lang="en-US" dirty="0"/>
          </a:p>
          <a:p>
            <a:pPr lvl="1"/>
            <a:endParaRPr lang="en-US" dirty="0"/>
          </a:p>
        </p:txBody>
      </p:sp>
      <p:pic>
        <p:nvPicPr>
          <p:cNvPr id="6" name="Picture 2" descr="Figure A"/>
          <p:cNvPicPr>
            <a:picLocks noChangeAspect="1" noChangeArrowheads="1"/>
          </p:cNvPicPr>
          <p:nvPr/>
        </p:nvPicPr>
        <p:blipFill>
          <a:blip r:embed="rId2" cstate="print">
            <a:extLst>
              <a:ext uri="{28A0092B-C50C-407E-A947-70E740481C1C}">
                <a14:useLocalDpi xmlns:a14="http://schemas.microsoft.com/office/drawing/2010/main" val="0"/>
              </a:ext>
            </a:extLst>
          </a:blip>
          <a:srcRect b="37213"/>
          <a:stretch>
            <a:fillRect/>
          </a:stretch>
        </p:blipFill>
        <p:spPr bwMode="auto">
          <a:xfrm>
            <a:off x="5867400" y="4310915"/>
            <a:ext cx="3106744" cy="2539018"/>
          </a:xfrm>
          <a:prstGeom prst="rect">
            <a:avLst/>
          </a:prstGeom>
          <a:solidFill>
            <a:schemeClr val="bg1"/>
          </a:solidFill>
          <a:ln>
            <a:solidFill>
              <a:schemeClr val="tx1"/>
            </a:solidFill>
          </a:ln>
        </p:spPr>
      </p:pic>
    </p:spTree>
    <p:extLst>
      <p:ext uri="{BB962C8B-B14F-4D97-AF65-F5344CB8AC3E}">
        <p14:creationId xmlns:p14="http://schemas.microsoft.com/office/powerpoint/2010/main" val="8872692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Tree Analysis</a:t>
            </a:r>
          </a:p>
        </p:txBody>
      </p:sp>
      <p:sp>
        <p:nvSpPr>
          <p:cNvPr id="3" name="Content Placeholder 2"/>
          <p:cNvSpPr>
            <a:spLocks noGrp="1"/>
          </p:cNvSpPr>
          <p:nvPr>
            <p:ph idx="1"/>
          </p:nvPr>
        </p:nvSpPr>
        <p:spPr/>
        <p:txBody>
          <a:bodyPr/>
          <a:lstStyle/>
          <a:p>
            <a:r>
              <a:rPr lang="en-US" dirty="0"/>
              <a:t>Base Case</a:t>
            </a:r>
          </a:p>
          <a:p>
            <a:pPr lvl="1"/>
            <a:r>
              <a:rPr lang="en-US" dirty="0"/>
              <a:t>You can see here that the USCG modeled…</a:t>
            </a:r>
          </a:p>
          <a:p>
            <a:pPr lvl="2"/>
            <a:r>
              <a:rPr lang="en-US" dirty="0"/>
              <a:t>Two Physical Phenomena</a:t>
            </a:r>
          </a:p>
          <a:p>
            <a:pPr lvl="2"/>
            <a:r>
              <a:rPr lang="en-US" dirty="0"/>
              <a:t>Two Mitigation Efforts</a:t>
            </a:r>
          </a:p>
          <a:p>
            <a:pPr lvl="1"/>
            <a:r>
              <a:rPr lang="en-US" dirty="0"/>
              <a:t>This resulted in 10 possible pathways / “Scenario”</a:t>
            </a:r>
          </a:p>
          <a:p>
            <a:pPr lvl="3"/>
            <a:r>
              <a:rPr lang="en-US" dirty="0"/>
              <a:t>Scenario 1</a:t>
            </a:r>
          </a:p>
          <a:p>
            <a:pPr lvl="4"/>
            <a:r>
              <a:rPr lang="en-US" dirty="0"/>
              <a:t>Warm water = yes (success)</a:t>
            </a:r>
          </a:p>
          <a:p>
            <a:pPr lvl="4"/>
            <a:r>
              <a:rPr lang="en-US" dirty="0"/>
              <a:t>Day time = yes (success)</a:t>
            </a:r>
          </a:p>
          <a:p>
            <a:pPr lvl="4"/>
            <a:r>
              <a:rPr lang="en-US" dirty="0"/>
              <a:t>Second gaming vessel = yes (success)</a:t>
            </a:r>
          </a:p>
          <a:p>
            <a:pPr lvl="4"/>
            <a:r>
              <a:rPr lang="en-US" dirty="0"/>
              <a:t>Other vessel = yes (success)</a:t>
            </a:r>
          </a:p>
          <a:p>
            <a:pPr lvl="3"/>
            <a:r>
              <a:rPr lang="en-US" dirty="0"/>
              <a:t>Given this scenario There is a 90% probability that no deaths will occur</a:t>
            </a:r>
          </a:p>
          <a:p>
            <a:pPr lvl="4"/>
            <a:endParaRPr lang="en-US" dirty="0"/>
          </a:p>
          <a:p>
            <a:pPr lvl="1"/>
            <a:endParaRPr lang="en-US" dirty="0"/>
          </a:p>
        </p:txBody>
      </p:sp>
      <p:pic>
        <p:nvPicPr>
          <p:cNvPr id="6" name="Picture 2" descr="Figure A"/>
          <p:cNvPicPr>
            <a:picLocks noChangeAspect="1" noChangeArrowheads="1"/>
          </p:cNvPicPr>
          <p:nvPr/>
        </p:nvPicPr>
        <p:blipFill>
          <a:blip r:embed="rId2" cstate="print">
            <a:extLst>
              <a:ext uri="{28A0092B-C50C-407E-A947-70E740481C1C}">
                <a14:useLocalDpi xmlns:a14="http://schemas.microsoft.com/office/drawing/2010/main" val="0"/>
              </a:ext>
            </a:extLst>
          </a:blip>
          <a:srcRect b="37213"/>
          <a:stretch>
            <a:fillRect/>
          </a:stretch>
        </p:blipFill>
        <p:spPr bwMode="auto">
          <a:xfrm>
            <a:off x="1524000" y="769295"/>
            <a:ext cx="7450144" cy="6088705"/>
          </a:xfrm>
          <a:prstGeom prst="rect">
            <a:avLst/>
          </a:prstGeom>
          <a:solidFill>
            <a:schemeClr val="bg1"/>
          </a:solidFill>
          <a:ln>
            <a:solidFill>
              <a:schemeClr val="tx1"/>
            </a:solidFill>
          </a:ln>
        </p:spPr>
      </p:pic>
      <p:cxnSp>
        <p:nvCxnSpPr>
          <p:cNvPr id="7" name="Straight Connector 6"/>
          <p:cNvCxnSpPr/>
          <p:nvPr/>
        </p:nvCxnSpPr>
        <p:spPr>
          <a:xfrm flipV="1">
            <a:off x="2362200" y="3429000"/>
            <a:ext cx="0" cy="1066800"/>
          </a:xfrm>
          <a:prstGeom prst="line">
            <a:avLst/>
          </a:prstGeom>
        </p:spPr>
        <p:style>
          <a:lnRef idx="2">
            <a:schemeClr val="accent3"/>
          </a:lnRef>
          <a:fillRef idx="0">
            <a:schemeClr val="accent3"/>
          </a:fillRef>
          <a:effectRef idx="1">
            <a:schemeClr val="accent3"/>
          </a:effectRef>
          <a:fontRef idx="minor">
            <a:schemeClr val="tx1"/>
          </a:fontRef>
        </p:style>
      </p:cxnSp>
      <p:cxnSp>
        <p:nvCxnSpPr>
          <p:cNvPr id="9" name="Straight Connector 8"/>
          <p:cNvCxnSpPr/>
          <p:nvPr/>
        </p:nvCxnSpPr>
        <p:spPr>
          <a:xfrm>
            <a:off x="2362200" y="3429000"/>
            <a:ext cx="6858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11" name="Straight Connector 10"/>
          <p:cNvCxnSpPr/>
          <p:nvPr/>
        </p:nvCxnSpPr>
        <p:spPr>
          <a:xfrm flipV="1">
            <a:off x="3048000" y="2743200"/>
            <a:ext cx="0" cy="685800"/>
          </a:xfrm>
          <a:prstGeom prst="line">
            <a:avLst/>
          </a:prstGeom>
        </p:spPr>
        <p:style>
          <a:lnRef idx="2">
            <a:schemeClr val="accent3"/>
          </a:lnRef>
          <a:fillRef idx="0">
            <a:schemeClr val="accent3"/>
          </a:fillRef>
          <a:effectRef idx="1">
            <a:schemeClr val="accent3"/>
          </a:effectRef>
          <a:fontRef idx="minor">
            <a:schemeClr val="tx1"/>
          </a:fontRef>
        </p:style>
      </p:cxnSp>
      <p:cxnSp>
        <p:nvCxnSpPr>
          <p:cNvPr id="13" name="Straight Connector 12"/>
          <p:cNvCxnSpPr/>
          <p:nvPr/>
        </p:nvCxnSpPr>
        <p:spPr>
          <a:xfrm>
            <a:off x="3048000" y="2743200"/>
            <a:ext cx="6858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15" name="Straight Connector 14"/>
          <p:cNvCxnSpPr/>
          <p:nvPr/>
        </p:nvCxnSpPr>
        <p:spPr>
          <a:xfrm flipV="1">
            <a:off x="3733800" y="2209800"/>
            <a:ext cx="0" cy="533400"/>
          </a:xfrm>
          <a:prstGeom prst="line">
            <a:avLst/>
          </a:prstGeom>
        </p:spPr>
        <p:style>
          <a:lnRef idx="2">
            <a:schemeClr val="accent3"/>
          </a:lnRef>
          <a:fillRef idx="0">
            <a:schemeClr val="accent3"/>
          </a:fillRef>
          <a:effectRef idx="1">
            <a:schemeClr val="accent3"/>
          </a:effectRef>
          <a:fontRef idx="minor">
            <a:schemeClr val="tx1"/>
          </a:fontRef>
        </p:style>
      </p:cxnSp>
      <p:cxnSp>
        <p:nvCxnSpPr>
          <p:cNvPr id="17" name="Straight Connector 16"/>
          <p:cNvCxnSpPr/>
          <p:nvPr/>
        </p:nvCxnSpPr>
        <p:spPr>
          <a:xfrm>
            <a:off x="3733800" y="2209800"/>
            <a:ext cx="8382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3" name="Straight Connector 22"/>
          <p:cNvCxnSpPr/>
          <p:nvPr/>
        </p:nvCxnSpPr>
        <p:spPr>
          <a:xfrm flipV="1">
            <a:off x="4572000" y="1981200"/>
            <a:ext cx="0" cy="228600"/>
          </a:xfrm>
          <a:prstGeom prst="line">
            <a:avLst/>
          </a:prstGeom>
        </p:spPr>
        <p:style>
          <a:lnRef idx="2">
            <a:schemeClr val="accent3"/>
          </a:lnRef>
          <a:fillRef idx="0">
            <a:schemeClr val="accent3"/>
          </a:fillRef>
          <a:effectRef idx="1">
            <a:schemeClr val="accent3"/>
          </a:effectRef>
          <a:fontRef idx="minor">
            <a:schemeClr val="tx1"/>
          </a:fontRef>
        </p:style>
      </p:cxnSp>
      <p:cxnSp>
        <p:nvCxnSpPr>
          <p:cNvPr id="25" name="Straight Connector 24"/>
          <p:cNvCxnSpPr/>
          <p:nvPr/>
        </p:nvCxnSpPr>
        <p:spPr>
          <a:xfrm>
            <a:off x="4572000" y="1981200"/>
            <a:ext cx="21336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7" name="Straight Connector 26"/>
          <p:cNvCxnSpPr/>
          <p:nvPr/>
        </p:nvCxnSpPr>
        <p:spPr>
          <a:xfrm flipV="1">
            <a:off x="6705600" y="1828800"/>
            <a:ext cx="0" cy="152400"/>
          </a:xfrm>
          <a:prstGeom prst="line">
            <a:avLst/>
          </a:prstGeom>
        </p:spPr>
        <p:style>
          <a:lnRef idx="2">
            <a:schemeClr val="accent3"/>
          </a:lnRef>
          <a:fillRef idx="0">
            <a:schemeClr val="accent3"/>
          </a:fillRef>
          <a:effectRef idx="1">
            <a:schemeClr val="accent3"/>
          </a:effectRef>
          <a:fontRef idx="minor">
            <a:schemeClr val="tx1"/>
          </a:fontRef>
        </p:style>
      </p:cxnSp>
      <p:sp>
        <p:nvSpPr>
          <p:cNvPr id="28" name="Oval 27"/>
          <p:cNvSpPr/>
          <p:nvPr/>
        </p:nvSpPr>
        <p:spPr>
          <a:xfrm>
            <a:off x="6400800" y="1447800"/>
            <a:ext cx="914400" cy="457200"/>
          </a:xfrm>
          <a:prstGeom prst="ellipse">
            <a:avLst/>
          </a:prstGeom>
          <a:solidFill>
            <a:schemeClr val="accent3">
              <a:lumMod val="75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5272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Tree Analysis</a:t>
            </a:r>
          </a:p>
        </p:txBody>
      </p:sp>
      <p:sp>
        <p:nvSpPr>
          <p:cNvPr id="3" name="Content Placeholder 2"/>
          <p:cNvSpPr>
            <a:spLocks noGrp="1"/>
          </p:cNvSpPr>
          <p:nvPr>
            <p:ph idx="1"/>
          </p:nvPr>
        </p:nvSpPr>
        <p:spPr/>
        <p:txBody>
          <a:bodyPr/>
          <a:lstStyle/>
          <a:p>
            <a:r>
              <a:rPr lang="en-US" dirty="0"/>
              <a:t>Base Case</a:t>
            </a:r>
          </a:p>
          <a:p>
            <a:pPr lvl="1"/>
            <a:r>
              <a:rPr lang="en-US" dirty="0"/>
              <a:t>Further, notice that there is a 0.0054 probability that this scenario…</a:t>
            </a:r>
          </a:p>
          <a:p>
            <a:pPr lvl="2"/>
            <a:r>
              <a:rPr lang="en-US" dirty="0"/>
              <a:t>including zero death</a:t>
            </a:r>
          </a:p>
          <a:p>
            <a:pPr lvl="1"/>
            <a:r>
              <a:rPr lang="en-US" dirty="0"/>
              <a:t>…will occur  </a:t>
            </a:r>
          </a:p>
        </p:txBody>
      </p:sp>
      <p:pic>
        <p:nvPicPr>
          <p:cNvPr id="6" name="Picture 2" descr="Figure A"/>
          <p:cNvPicPr>
            <a:picLocks noChangeAspect="1" noChangeArrowheads="1"/>
          </p:cNvPicPr>
          <p:nvPr/>
        </p:nvPicPr>
        <p:blipFill>
          <a:blip r:embed="rId2" cstate="print">
            <a:extLst>
              <a:ext uri="{28A0092B-C50C-407E-A947-70E740481C1C}">
                <a14:useLocalDpi xmlns:a14="http://schemas.microsoft.com/office/drawing/2010/main" val="0"/>
              </a:ext>
            </a:extLst>
          </a:blip>
          <a:srcRect b="37213"/>
          <a:stretch>
            <a:fillRect/>
          </a:stretch>
        </p:blipFill>
        <p:spPr bwMode="auto">
          <a:xfrm>
            <a:off x="4191000" y="2948928"/>
            <a:ext cx="4783143" cy="3909071"/>
          </a:xfrm>
          <a:prstGeom prst="rect">
            <a:avLst/>
          </a:prstGeom>
          <a:solidFill>
            <a:schemeClr val="bg1"/>
          </a:solidFill>
          <a:ln>
            <a:solidFill>
              <a:schemeClr val="tx1"/>
            </a:solidFill>
          </a:ln>
        </p:spPr>
      </p:pic>
    </p:spTree>
    <p:extLst>
      <p:ext uri="{BB962C8B-B14F-4D97-AF65-F5344CB8AC3E}">
        <p14:creationId xmlns:p14="http://schemas.microsoft.com/office/powerpoint/2010/main" val="4218719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Tree Analysis</a:t>
            </a:r>
          </a:p>
        </p:txBody>
      </p:sp>
      <p:sp>
        <p:nvSpPr>
          <p:cNvPr id="3" name="Content Placeholder 2"/>
          <p:cNvSpPr>
            <a:spLocks noGrp="1"/>
          </p:cNvSpPr>
          <p:nvPr>
            <p:ph idx="1"/>
          </p:nvPr>
        </p:nvSpPr>
        <p:spPr/>
        <p:txBody>
          <a:bodyPr/>
          <a:lstStyle/>
          <a:p>
            <a:r>
              <a:rPr lang="en-US" dirty="0"/>
              <a:t>Base Case</a:t>
            </a:r>
          </a:p>
          <a:p>
            <a:pPr lvl="1"/>
            <a:r>
              <a:rPr lang="en-US" dirty="0"/>
              <a:t>Finally…. You will also notice that</a:t>
            </a:r>
          </a:p>
          <a:p>
            <a:pPr lvl="2"/>
            <a:r>
              <a:rPr lang="en-US" dirty="0"/>
              <a:t>Each of the 10 pathways spits to determine the probability of success or failure of each scenario</a:t>
            </a:r>
          </a:p>
          <a:p>
            <a:pPr lvl="2"/>
            <a:r>
              <a:rPr lang="en-US" dirty="0"/>
              <a:t>Total of 20 results</a:t>
            </a:r>
          </a:p>
          <a:p>
            <a:pPr lvl="1"/>
            <a:r>
              <a:rPr lang="en-US" dirty="0"/>
              <a:t>Given that each results is either a success of failure, </a:t>
            </a:r>
          </a:p>
          <a:p>
            <a:pPr lvl="2"/>
            <a:r>
              <a:rPr lang="en-US" dirty="0"/>
              <a:t>We can determine the total probability of success or failure for  the system</a:t>
            </a:r>
          </a:p>
          <a:p>
            <a:pPr lvl="3"/>
            <a:r>
              <a:rPr lang="en-US" dirty="0"/>
              <a:t>Here we can see that this is </a:t>
            </a:r>
          </a:p>
          <a:p>
            <a:pPr lvl="4"/>
            <a:r>
              <a:rPr lang="en-US" dirty="0"/>
              <a:t>10% chance for success</a:t>
            </a:r>
          </a:p>
          <a:p>
            <a:pPr lvl="5"/>
            <a:r>
              <a:rPr lang="en-US" dirty="0"/>
              <a:t>No deaths</a:t>
            </a:r>
          </a:p>
          <a:p>
            <a:pPr lvl="4"/>
            <a:r>
              <a:rPr lang="en-US" dirty="0"/>
              <a:t>90% chance for failure</a:t>
            </a:r>
          </a:p>
          <a:p>
            <a:pPr lvl="5"/>
            <a:r>
              <a:rPr lang="en-US" dirty="0"/>
              <a:t>At least one death</a:t>
            </a:r>
          </a:p>
          <a:p>
            <a:pPr lvl="2"/>
            <a:endParaRPr lang="en-US" dirty="0"/>
          </a:p>
        </p:txBody>
      </p:sp>
      <p:pic>
        <p:nvPicPr>
          <p:cNvPr id="6" name="Picture 2" descr="Figure A"/>
          <p:cNvPicPr>
            <a:picLocks noChangeAspect="1" noChangeArrowheads="1"/>
          </p:cNvPicPr>
          <p:nvPr/>
        </p:nvPicPr>
        <p:blipFill>
          <a:blip r:embed="rId2" cstate="print">
            <a:extLst>
              <a:ext uri="{28A0092B-C50C-407E-A947-70E740481C1C}">
                <a14:useLocalDpi xmlns:a14="http://schemas.microsoft.com/office/drawing/2010/main" val="0"/>
              </a:ext>
            </a:extLst>
          </a:blip>
          <a:srcRect b="37213"/>
          <a:stretch>
            <a:fillRect/>
          </a:stretch>
        </p:blipFill>
        <p:spPr bwMode="auto">
          <a:xfrm>
            <a:off x="4724400" y="3384854"/>
            <a:ext cx="4249743" cy="3473145"/>
          </a:xfrm>
          <a:prstGeom prst="rect">
            <a:avLst/>
          </a:prstGeom>
          <a:solidFill>
            <a:schemeClr val="bg1"/>
          </a:solidFill>
          <a:ln>
            <a:solidFill>
              <a:schemeClr val="tx1"/>
            </a:solidFill>
          </a:ln>
        </p:spPr>
      </p:pic>
      <p:sp>
        <p:nvSpPr>
          <p:cNvPr id="5" name="Oval 4"/>
          <p:cNvSpPr/>
          <p:nvPr/>
        </p:nvSpPr>
        <p:spPr>
          <a:xfrm>
            <a:off x="8001000" y="3352800"/>
            <a:ext cx="1066800" cy="533400"/>
          </a:xfrm>
          <a:prstGeom prst="ellipse">
            <a:avLst/>
          </a:prstGeom>
          <a:solidFill>
            <a:schemeClr val="accent6">
              <a:lumMod val="50000"/>
              <a:alpha val="25000"/>
            </a:schemeClr>
          </a:solid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1517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89616"/>
            <a:ext cx="7772400" cy="541467"/>
          </a:xfrm>
        </p:spPr>
        <p:txBody>
          <a:bodyPr/>
          <a:lstStyle/>
          <a:p>
            <a:r>
              <a:rPr lang="en-US" dirty="0"/>
              <a:t>Normal Accident Theory</a:t>
            </a:r>
          </a:p>
        </p:txBody>
      </p:sp>
      <p:sp>
        <p:nvSpPr>
          <p:cNvPr id="3" name="Content Placeholder 2"/>
          <p:cNvSpPr>
            <a:spLocks noGrp="1"/>
          </p:cNvSpPr>
          <p:nvPr>
            <p:ph idx="1"/>
          </p:nvPr>
        </p:nvSpPr>
        <p:spPr/>
        <p:txBody>
          <a:bodyPr>
            <a:normAutofit/>
          </a:bodyPr>
          <a:lstStyle/>
          <a:p>
            <a:r>
              <a:rPr lang="en-US" dirty="0"/>
              <a:t>Normal Accident Theory </a:t>
            </a:r>
          </a:p>
          <a:p>
            <a:pPr lvl="1"/>
            <a:r>
              <a:rPr lang="en-US" i="1" dirty="0" err="1"/>
              <a:t>Perrow's</a:t>
            </a:r>
            <a:r>
              <a:rPr lang="en-US" i="1" dirty="0"/>
              <a:t> argument is based on </a:t>
            </a:r>
          </a:p>
          <a:p>
            <a:pPr lvl="2"/>
            <a:r>
              <a:rPr lang="en-US" i="1" dirty="0"/>
              <a:t>human error, </a:t>
            </a:r>
          </a:p>
          <a:p>
            <a:pPr lvl="2"/>
            <a:r>
              <a:rPr lang="en-US" i="1" dirty="0"/>
              <a:t>big accidents tend to escalate, </a:t>
            </a:r>
          </a:p>
          <a:p>
            <a:pPr lvl="2"/>
            <a:r>
              <a:rPr lang="en-US" i="1" dirty="0"/>
              <a:t>technology is not the problem, the organization operating the system are the problem</a:t>
            </a:r>
          </a:p>
          <a:p>
            <a:pPr lvl="1"/>
            <a:r>
              <a:rPr lang="en-US" i="1" dirty="0"/>
              <a:t>Thus, made the case for examining…</a:t>
            </a:r>
          </a:p>
          <a:p>
            <a:pPr lvl="2"/>
            <a:r>
              <a:rPr lang="en-US" i="1" dirty="0"/>
              <a:t>Not just technological failures</a:t>
            </a:r>
          </a:p>
          <a:p>
            <a:pPr lvl="2"/>
            <a:r>
              <a:rPr lang="en-US" i="1" dirty="0"/>
              <a:t>But organizational and management factors </a:t>
            </a:r>
          </a:p>
          <a:p>
            <a:pPr lvl="1"/>
            <a:r>
              <a:rPr lang="en-US" i="1" dirty="0"/>
              <a:t>…as the main causes of failures. </a:t>
            </a:r>
          </a:p>
          <a:p>
            <a:pPr lvl="1"/>
            <a:r>
              <a:rPr lang="en-US" i="1" dirty="0"/>
              <a:t>Simply put, technological disasters could no longer be ascribed to isolated equipment malfunction, operator error or acts of God.</a:t>
            </a:r>
          </a:p>
        </p:txBody>
      </p:sp>
    </p:spTree>
    <p:extLst>
      <p:ext uri="{BB962C8B-B14F-4D97-AF65-F5344CB8AC3E}">
        <p14:creationId xmlns:p14="http://schemas.microsoft.com/office/powerpoint/2010/main" val="10207475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Tree Analysis</a:t>
            </a:r>
          </a:p>
        </p:txBody>
      </p:sp>
      <p:sp>
        <p:nvSpPr>
          <p:cNvPr id="3" name="Content Placeholder 2"/>
          <p:cNvSpPr>
            <a:spLocks noGrp="1"/>
          </p:cNvSpPr>
          <p:nvPr>
            <p:ph idx="1"/>
          </p:nvPr>
        </p:nvSpPr>
        <p:spPr/>
        <p:txBody>
          <a:bodyPr/>
          <a:lstStyle/>
          <a:p>
            <a:r>
              <a:rPr lang="en-US" dirty="0"/>
              <a:t>Base Case</a:t>
            </a:r>
          </a:p>
          <a:p>
            <a:pPr lvl="1"/>
            <a:r>
              <a:rPr lang="en-US" dirty="0"/>
              <a:t>Finally…. You will also notice that</a:t>
            </a:r>
          </a:p>
          <a:p>
            <a:pPr lvl="2"/>
            <a:r>
              <a:rPr lang="en-US" dirty="0"/>
              <a:t>Each of the 10 pathways spits to determine the probability of success or failure of each scenario</a:t>
            </a:r>
          </a:p>
          <a:p>
            <a:pPr lvl="2"/>
            <a:r>
              <a:rPr lang="en-US" dirty="0"/>
              <a:t>Total of 20 results</a:t>
            </a:r>
          </a:p>
          <a:p>
            <a:pPr lvl="1"/>
            <a:r>
              <a:rPr lang="en-US" dirty="0"/>
              <a:t>Given that each results is either a success of failure, </a:t>
            </a:r>
          </a:p>
          <a:p>
            <a:pPr lvl="2"/>
            <a:r>
              <a:rPr lang="en-US" dirty="0"/>
              <a:t>We can determine the total probability of success or failure for  the system</a:t>
            </a:r>
          </a:p>
          <a:p>
            <a:pPr lvl="3"/>
            <a:r>
              <a:rPr lang="en-US" dirty="0"/>
              <a:t>Here we can see that this is </a:t>
            </a:r>
          </a:p>
          <a:p>
            <a:pPr lvl="4"/>
            <a:r>
              <a:rPr lang="en-US" dirty="0"/>
              <a:t>10% chance for success</a:t>
            </a:r>
          </a:p>
          <a:p>
            <a:pPr lvl="5"/>
            <a:r>
              <a:rPr lang="en-US" dirty="0"/>
              <a:t>No deaths</a:t>
            </a:r>
          </a:p>
          <a:p>
            <a:pPr lvl="4"/>
            <a:r>
              <a:rPr lang="en-US" dirty="0"/>
              <a:t>90% chance for failure</a:t>
            </a:r>
          </a:p>
          <a:p>
            <a:pPr lvl="5"/>
            <a:r>
              <a:rPr lang="en-US" dirty="0"/>
              <a:t>At least one death</a:t>
            </a:r>
          </a:p>
          <a:p>
            <a:pPr lvl="2"/>
            <a:endParaRPr lang="en-US" dirty="0"/>
          </a:p>
        </p:txBody>
      </p:sp>
      <p:pic>
        <p:nvPicPr>
          <p:cNvPr id="6" name="Picture 2" descr="Figure A"/>
          <p:cNvPicPr>
            <a:picLocks noChangeAspect="1" noChangeArrowheads="1"/>
          </p:cNvPicPr>
          <p:nvPr/>
        </p:nvPicPr>
        <p:blipFill>
          <a:blip r:embed="rId2" cstate="print">
            <a:extLst>
              <a:ext uri="{28A0092B-C50C-407E-A947-70E740481C1C}">
                <a14:useLocalDpi xmlns:a14="http://schemas.microsoft.com/office/drawing/2010/main" val="0"/>
              </a:ext>
            </a:extLst>
          </a:blip>
          <a:srcRect b="37213"/>
          <a:stretch>
            <a:fillRect/>
          </a:stretch>
        </p:blipFill>
        <p:spPr bwMode="auto">
          <a:xfrm>
            <a:off x="857378" y="224492"/>
            <a:ext cx="8116766" cy="6633508"/>
          </a:xfrm>
          <a:prstGeom prst="rect">
            <a:avLst/>
          </a:prstGeom>
          <a:solidFill>
            <a:schemeClr val="bg1"/>
          </a:solidFill>
          <a:ln>
            <a:solidFill>
              <a:schemeClr val="tx1"/>
            </a:solidFill>
          </a:ln>
        </p:spPr>
      </p:pic>
      <p:sp>
        <p:nvSpPr>
          <p:cNvPr id="5" name="Oval 4"/>
          <p:cNvSpPr/>
          <p:nvPr/>
        </p:nvSpPr>
        <p:spPr>
          <a:xfrm>
            <a:off x="7239000" y="589616"/>
            <a:ext cx="838200" cy="553384"/>
          </a:xfrm>
          <a:prstGeom prst="ellipse">
            <a:avLst/>
          </a:prstGeom>
          <a:solidFill>
            <a:schemeClr val="accent6">
              <a:lumMod val="50000"/>
              <a:alpha val="25000"/>
            </a:schemeClr>
          </a:solid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238999" y="1142999"/>
            <a:ext cx="762001" cy="457201"/>
          </a:xfrm>
          <a:prstGeom prst="ellipse">
            <a:avLst/>
          </a:prstGeom>
          <a:solidFill>
            <a:schemeClr val="accent6">
              <a:lumMod val="50000"/>
              <a:alpha val="25000"/>
            </a:schemeClr>
          </a:solid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238999" y="1650124"/>
            <a:ext cx="762001" cy="457201"/>
          </a:xfrm>
          <a:prstGeom prst="ellipse">
            <a:avLst/>
          </a:prstGeom>
          <a:solidFill>
            <a:schemeClr val="accent6">
              <a:lumMod val="50000"/>
              <a:alpha val="25000"/>
            </a:schemeClr>
          </a:solid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238999" y="2183525"/>
            <a:ext cx="762001" cy="457201"/>
          </a:xfrm>
          <a:prstGeom prst="ellipse">
            <a:avLst/>
          </a:prstGeom>
          <a:solidFill>
            <a:schemeClr val="accent6">
              <a:lumMod val="50000"/>
              <a:alpha val="25000"/>
            </a:schemeClr>
          </a:solid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262647" y="2736909"/>
            <a:ext cx="762001" cy="457201"/>
          </a:xfrm>
          <a:prstGeom prst="ellipse">
            <a:avLst/>
          </a:prstGeom>
          <a:solidFill>
            <a:schemeClr val="accent6">
              <a:lumMod val="50000"/>
              <a:alpha val="25000"/>
            </a:schemeClr>
          </a:solid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238998" y="3262242"/>
            <a:ext cx="762001" cy="457201"/>
          </a:xfrm>
          <a:prstGeom prst="ellipse">
            <a:avLst/>
          </a:prstGeom>
          <a:solidFill>
            <a:schemeClr val="accent6">
              <a:lumMod val="50000"/>
              <a:alpha val="25000"/>
            </a:schemeClr>
          </a:solid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238998" y="4301546"/>
            <a:ext cx="762001" cy="457201"/>
          </a:xfrm>
          <a:prstGeom prst="ellipse">
            <a:avLst/>
          </a:prstGeom>
          <a:solidFill>
            <a:schemeClr val="accent6">
              <a:lumMod val="50000"/>
              <a:alpha val="25000"/>
            </a:schemeClr>
          </a:solid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162800" y="4834947"/>
            <a:ext cx="762001" cy="457201"/>
          </a:xfrm>
          <a:prstGeom prst="ellipse">
            <a:avLst/>
          </a:prstGeom>
          <a:solidFill>
            <a:schemeClr val="accent6">
              <a:lumMod val="50000"/>
              <a:alpha val="25000"/>
            </a:schemeClr>
          </a:solid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238998" y="5311945"/>
            <a:ext cx="762001" cy="457201"/>
          </a:xfrm>
          <a:prstGeom prst="ellipse">
            <a:avLst/>
          </a:prstGeom>
          <a:solidFill>
            <a:schemeClr val="accent6">
              <a:lumMod val="50000"/>
              <a:alpha val="25000"/>
            </a:schemeClr>
          </a:solid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262646" y="5865143"/>
            <a:ext cx="762001" cy="457201"/>
          </a:xfrm>
          <a:prstGeom prst="ellipse">
            <a:avLst/>
          </a:prstGeom>
          <a:solidFill>
            <a:schemeClr val="accent6">
              <a:lumMod val="50000"/>
              <a:alpha val="25000"/>
            </a:schemeClr>
          </a:solid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029901" y="639540"/>
            <a:ext cx="838200" cy="553384"/>
          </a:xfrm>
          <a:prstGeom prst="ellipse">
            <a:avLst/>
          </a:prstGeom>
          <a:solidFill>
            <a:srgbClr val="92D050">
              <a:alpha val="25000"/>
            </a:srgbClr>
          </a:solid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000999" y="1373855"/>
            <a:ext cx="762001" cy="457201"/>
          </a:xfrm>
          <a:prstGeom prst="ellipse">
            <a:avLst/>
          </a:prstGeom>
          <a:solidFill>
            <a:srgbClr val="92D050">
              <a:alpha val="25000"/>
            </a:srgbClr>
          </a:solid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000999" y="1880980"/>
            <a:ext cx="762001" cy="457201"/>
          </a:xfrm>
          <a:prstGeom prst="ellipse">
            <a:avLst/>
          </a:prstGeom>
          <a:solidFill>
            <a:srgbClr val="92D050">
              <a:alpha val="25000"/>
            </a:srgbClr>
          </a:solid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000999" y="2414381"/>
            <a:ext cx="762001" cy="457201"/>
          </a:xfrm>
          <a:prstGeom prst="ellipse">
            <a:avLst/>
          </a:prstGeom>
          <a:solidFill>
            <a:srgbClr val="92D050">
              <a:alpha val="25000"/>
            </a:srgbClr>
          </a:solid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024647" y="2967765"/>
            <a:ext cx="762001" cy="457201"/>
          </a:xfrm>
          <a:prstGeom prst="ellipse">
            <a:avLst/>
          </a:prstGeom>
          <a:solidFill>
            <a:srgbClr val="92D050">
              <a:alpha val="25000"/>
            </a:srgbClr>
          </a:solid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000998" y="3493098"/>
            <a:ext cx="762001" cy="457201"/>
          </a:xfrm>
          <a:prstGeom prst="ellipse">
            <a:avLst/>
          </a:prstGeom>
          <a:solidFill>
            <a:srgbClr val="92D050">
              <a:alpha val="25000"/>
            </a:srgbClr>
          </a:solid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000998" y="4532402"/>
            <a:ext cx="762001" cy="457201"/>
          </a:xfrm>
          <a:prstGeom prst="ellipse">
            <a:avLst/>
          </a:prstGeom>
          <a:solidFill>
            <a:srgbClr val="92D050">
              <a:alpha val="25000"/>
            </a:srgbClr>
          </a:solid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924800" y="5065803"/>
            <a:ext cx="762001" cy="457201"/>
          </a:xfrm>
          <a:prstGeom prst="ellipse">
            <a:avLst/>
          </a:prstGeom>
          <a:solidFill>
            <a:srgbClr val="92D050">
              <a:alpha val="25000"/>
            </a:srgbClr>
          </a:solid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000998" y="5542801"/>
            <a:ext cx="762001" cy="457201"/>
          </a:xfrm>
          <a:prstGeom prst="ellipse">
            <a:avLst/>
          </a:prstGeom>
          <a:solidFill>
            <a:srgbClr val="92D050">
              <a:alpha val="25000"/>
            </a:srgbClr>
          </a:solid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024646" y="6095999"/>
            <a:ext cx="762001" cy="457201"/>
          </a:xfrm>
          <a:prstGeom prst="ellipse">
            <a:avLst/>
          </a:prstGeom>
          <a:solidFill>
            <a:srgbClr val="92D050">
              <a:alpha val="25000"/>
            </a:srgbClr>
          </a:solid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093748" y="3921673"/>
            <a:ext cx="762001" cy="457201"/>
          </a:xfrm>
          <a:prstGeom prst="ellipse">
            <a:avLst/>
          </a:prstGeom>
          <a:solidFill>
            <a:srgbClr val="92D050">
              <a:alpha val="25000"/>
            </a:srgbClr>
          </a:solid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03010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Tree Analysis</a:t>
            </a:r>
          </a:p>
        </p:txBody>
      </p:sp>
      <p:sp>
        <p:nvSpPr>
          <p:cNvPr id="3" name="Content Placeholder 2"/>
          <p:cNvSpPr>
            <a:spLocks noGrp="1"/>
          </p:cNvSpPr>
          <p:nvPr>
            <p:ph idx="1"/>
          </p:nvPr>
        </p:nvSpPr>
        <p:spPr/>
        <p:txBody>
          <a:bodyPr/>
          <a:lstStyle/>
          <a:p>
            <a:r>
              <a:rPr lang="en-US" dirty="0"/>
              <a:t>So, that is, in itself, very interesting information</a:t>
            </a:r>
          </a:p>
          <a:p>
            <a:pPr lvl="1"/>
            <a:r>
              <a:rPr lang="en-US" dirty="0"/>
              <a:t>There is a 90% probability that passengers will die from hypothermia, given the Base Case Scenarios</a:t>
            </a:r>
          </a:p>
          <a:p>
            <a:r>
              <a:rPr lang="en-US" dirty="0"/>
              <a:t>But…..what happens if we require IBA’s?</a:t>
            </a:r>
          </a:p>
          <a:p>
            <a:pPr lvl="1"/>
            <a:r>
              <a:rPr lang="en-US" dirty="0"/>
              <a:t>For this we must develop another Event Tree with this new Mitigation Effort</a:t>
            </a:r>
          </a:p>
          <a:p>
            <a:pPr lvl="1"/>
            <a:endParaRPr lang="en-US" dirty="0"/>
          </a:p>
        </p:txBody>
      </p:sp>
      <p:pic>
        <p:nvPicPr>
          <p:cNvPr id="7" name="Picture 2" descr="Figure A"/>
          <p:cNvPicPr>
            <a:picLocks noChangeAspect="1" noChangeArrowheads="1"/>
          </p:cNvPicPr>
          <p:nvPr/>
        </p:nvPicPr>
        <p:blipFill>
          <a:blip r:embed="rId2" cstate="print">
            <a:extLst>
              <a:ext uri="{28A0092B-C50C-407E-A947-70E740481C1C}">
                <a14:useLocalDpi xmlns:a14="http://schemas.microsoft.com/office/drawing/2010/main" val="0"/>
              </a:ext>
            </a:extLst>
          </a:blip>
          <a:srcRect b="14583"/>
          <a:stretch>
            <a:fillRect/>
          </a:stretch>
        </p:blipFill>
        <p:spPr bwMode="auto">
          <a:xfrm>
            <a:off x="5562600" y="2961340"/>
            <a:ext cx="3271838" cy="3820460"/>
          </a:xfrm>
          <a:prstGeom prst="rect">
            <a:avLst/>
          </a:prstGeom>
          <a:solidFill>
            <a:schemeClr val="bg1"/>
          </a:solidFill>
          <a:ln>
            <a:noFill/>
          </a:ln>
        </p:spPr>
      </p:pic>
    </p:spTree>
    <p:extLst>
      <p:ext uri="{BB962C8B-B14F-4D97-AF65-F5344CB8AC3E}">
        <p14:creationId xmlns:p14="http://schemas.microsoft.com/office/powerpoint/2010/main" val="24154357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Tree Analysis</a:t>
            </a:r>
          </a:p>
        </p:txBody>
      </p:sp>
      <p:sp>
        <p:nvSpPr>
          <p:cNvPr id="3" name="Content Placeholder 2"/>
          <p:cNvSpPr>
            <a:spLocks noGrp="1"/>
          </p:cNvSpPr>
          <p:nvPr>
            <p:ph idx="1"/>
          </p:nvPr>
        </p:nvSpPr>
        <p:spPr>
          <a:xfrm>
            <a:off x="609600" y="1219200"/>
            <a:ext cx="2514600" cy="5257800"/>
          </a:xfrm>
        </p:spPr>
        <p:txBody>
          <a:bodyPr/>
          <a:lstStyle/>
          <a:p>
            <a:r>
              <a:rPr lang="en-US" dirty="0"/>
              <a:t>What is the impact of this new mitigation Effort?</a:t>
            </a:r>
          </a:p>
          <a:p>
            <a:pPr lvl="1"/>
            <a:r>
              <a:rPr lang="en-US" dirty="0"/>
              <a:t>73% probability of no deaths </a:t>
            </a:r>
          </a:p>
          <a:p>
            <a:pPr lvl="1"/>
            <a:endParaRPr lang="en-US" dirty="0"/>
          </a:p>
        </p:txBody>
      </p:sp>
      <p:pic>
        <p:nvPicPr>
          <p:cNvPr id="7" name="Picture 2" descr="Figure A"/>
          <p:cNvPicPr>
            <a:picLocks noChangeAspect="1" noChangeArrowheads="1"/>
          </p:cNvPicPr>
          <p:nvPr/>
        </p:nvPicPr>
        <p:blipFill>
          <a:blip r:embed="rId2" cstate="print">
            <a:extLst>
              <a:ext uri="{28A0092B-C50C-407E-A947-70E740481C1C}">
                <a14:useLocalDpi xmlns:a14="http://schemas.microsoft.com/office/drawing/2010/main" val="0"/>
              </a:ext>
            </a:extLst>
          </a:blip>
          <a:srcRect b="14583"/>
          <a:stretch>
            <a:fillRect/>
          </a:stretch>
        </p:blipFill>
        <p:spPr bwMode="auto">
          <a:xfrm>
            <a:off x="3124200" y="114069"/>
            <a:ext cx="5710238" cy="6667731"/>
          </a:xfrm>
          <a:prstGeom prst="rect">
            <a:avLst/>
          </a:prstGeom>
          <a:solidFill>
            <a:schemeClr val="bg1"/>
          </a:solidFill>
          <a:ln>
            <a:noFill/>
          </a:ln>
        </p:spPr>
      </p:pic>
      <p:sp>
        <p:nvSpPr>
          <p:cNvPr id="5" name="Down Arrow 4"/>
          <p:cNvSpPr/>
          <p:nvPr/>
        </p:nvSpPr>
        <p:spPr>
          <a:xfrm>
            <a:off x="6400800" y="152400"/>
            <a:ext cx="685800" cy="914400"/>
          </a:xfrm>
          <a:prstGeom prst="downArrow">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2583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Tree Analysis</a:t>
            </a:r>
          </a:p>
        </p:txBody>
      </p:sp>
      <p:sp>
        <p:nvSpPr>
          <p:cNvPr id="3" name="Content Placeholder 2"/>
          <p:cNvSpPr>
            <a:spLocks noGrp="1"/>
          </p:cNvSpPr>
          <p:nvPr>
            <p:ph idx="1"/>
          </p:nvPr>
        </p:nvSpPr>
        <p:spPr>
          <a:xfrm>
            <a:off x="609600" y="1219200"/>
            <a:ext cx="7924800" cy="5257800"/>
          </a:xfrm>
        </p:spPr>
        <p:txBody>
          <a:bodyPr/>
          <a:lstStyle/>
          <a:p>
            <a:r>
              <a:rPr lang="en-US" dirty="0"/>
              <a:t>See USCG – ETA Case Study</a:t>
            </a:r>
          </a:p>
          <a:p>
            <a:endParaRPr lang="en-US" dirty="0"/>
          </a:p>
        </p:txBody>
      </p:sp>
    </p:spTree>
    <p:extLst>
      <p:ext uri="{BB962C8B-B14F-4D97-AF65-F5344CB8AC3E}">
        <p14:creationId xmlns:p14="http://schemas.microsoft.com/office/powerpoint/2010/main" val="8657714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Tree Analysis</a:t>
            </a:r>
          </a:p>
        </p:txBody>
      </p:sp>
      <p:sp>
        <p:nvSpPr>
          <p:cNvPr id="3" name="Content Placeholder 2"/>
          <p:cNvSpPr>
            <a:spLocks noGrp="1"/>
          </p:cNvSpPr>
          <p:nvPr>
            <p:ph idx="1"/>
          </p:nvPr>
        </p:nvSpPr>
        <p:spPr>
          <a:xfrm>
            <a:off x="609600" y="1219200"/>
            <a:ext cx="7924800" cy="5257800"/>
          </a:xfrm>
        </p:spPr>
        <p:txBody>
          <a:bodyPr/>
          <a:lstStyle/>
          <a:p>
            <a:r>
              <a:rPr lang="en-US" dirty="0"/>
              <a:t>The full paper describes the full study and analysis with </a:t>
            </a:r>
          </a:p>
          <a:p>
            <a:pPr lvl="1"/>
            <a:r>
              <a:rPr lang="en-US" dirty="0"/>
              <a:t>3 questions</a:t>
            </a:r>
          </a:p>
          <a:p>
            <a:pPr lvl="1"/>
            <a:r>
              <a:rPr lang="en-US" dirty="0"/>
              <a:t>4 scenarios</a:t>
            </a:r>
          </a:p>
          <a:p>
            <a:r>
              <a:rPr lang="en-US" dirty="0"/>
              <a:t>Paper is posted to Kodiak</a:t>
            </a:r>
          </a:p>
          <a:p>
            <a:pPr lvl="1"/>
            <a:r>
              <a:rPr lang="en-US" dirty="0"/>
              <a:t>But in short</a:t>
            </a:r>
          </a:p>
          <a:p>
            <a:pPr lvl="2"/>
            <a:r>
              <a:rPr lang="en-US" dirty="0"/>
              <a:t>Event Tree Analysis was used by the USCG to </a:t>
            </a:r>
          </a:p>
          <a:p>
            <a:pPr lvl="3"/>
            <a:r>
              <a:rPr lang="en-US" dirty="0"/>
              <a:t>Model the system characteristics that are relevant to the consequences of the initiating event</a:t>
            </a:r>
          </a:p>
          <a:p>
            <a:pPr lvl="3"/>
            <a:r>
              <a:rPr lang="en-US" dirty="0"/>
              <a:t>Determining the probability of each consequence occurring</a:t>
            </a:r>
          </a:p>
          <a:p>
            <a:pPr lvl="3"/>
            <a:r>
              <a:rPr lang="en-US" dirty="0"/>
              <a:t>Combining similar consequence towards determining overall Success or Failure of the system</a:t>
            </a:r>
          </a:p>
          <a:p>
            <a:pPr lvl="3"/>
            <a:r>
              <a:rPr lang="en-US" dirty="0"/>
              <a:t>Implementing some Risk Reduction/Mitigation Characteristic to the system</a:t>
            </a:r>
          </a:p>
          <a:p>
            <a:pPr lvl="3"/>
            <a:r>
              <a:rPr lang="en-US" dirty="0"/>
              <a:t>Recalculate the total probability of success/failure</a:t>
            </a:r>
          </a:p>
          <a:p>
            <a:pPr lvl="2"/>
            <a:r>
              <a:rPr lang="en-US" dirty="0"/>
              <a:t>This had the effect of determining the </a:t>
            </a:r>
          </a:p>
          <a:p>
            <a:pPr lvl="3"/>
            <a:r>
              <a:rPr lang="en-US" dirty="0"/>
              <a:t>1) underlying “Risk” within the system</a:t>
            </a:r>
          </a:p>
          <a:p>
            <a:pPr lvl="3"/>
            <a:r>
              <a:rPr lang="en-US" dirty="0"/>
              <a:t>2) impact of risk mitigation strategies to the system</a:t>
            </a:r>
          </a:p>
          <a:p>
            <a:pPr lvl="1"/>
            <a:endParaRPr lang="en-US" dirty="0"/>
          </a:p>
        </p:txBody>
      </p:sp>
    </p:spTree>
    <p:extLst>
      <p:ext uri="{BB962C8B-B14F-4D97-AF65-F5344CB8AC3E}">
        <p14:creationId xmlns:p14="http://schemas.microsoft.com/office/powerpoint/2010/main" val="15271912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09600" y="1219200"/>
            <a:ext cx="7924800" cy="5257800"/>
          </a:xfrm>
        </p:spPr>
        <p:txBody>
          <a:bodyPr/>
          <a:lstStyle/>
          <a:p>
            <a:pPr marL="68580" indent="0">
              <a:buNone/>
            </a:pPr>
            <a:endParaRPr lang="en-US" dirty="0"/>
          </a:p>
          <a:p>
            <a:pPr marL="68580" indent="0">
              <a:buNone/>
            </a:pPr>
            <a:endParaRPr lang="en-US" dirty="0"/>
          </a:p>
          <a:p>
            <a:pPr marL="68580" indent="0">
              <a:buNone/>
            </a:pPr>
            <a:endParaRPr lang="en-US" dirty="0"/>
          </a:p>
          <a:p>
            <a:pPr marL="68580" indent="0">
              <a:buNone/>
            </a:pPr>
            <a:endParaRPr lang="en-US" dirty="0"/>
          </a:p>
          <a:p>
            <a:pPr marL="68580" indent="0">
              <a:buNone/>
            </a:pPr>
            <a:endParaRPr lang="en-US" dirty="0"/>
          </a:p>
          <a:p>
            <a:pPr marL="68580" indent="0">
              <a:buNone/>
            </a:pPr>
            <a:endParaRPr lang="en-US" dirty="0"/>
          </a:p>
          <a:p>
            <a:pPr marL="68580" indent="0" algn="ctr">
              <a:buNone/>
            </a:pPr>
            <a:r>
              <a:rPr lang="en-US" dirty="0"/>
              <a:t>Event Tree Analysis Example 2</a:t>
            </a:r>
          </a:p>
        </p:txBody>
      </p:sp>
    </p:spTree>
    <p:extLst>
      <p:ext uri="{BB962C8B-B14F-4D97-AF65-F5344CB8AC3E}">
        <p14:creationId xmlns:p14="http://schemas.microsoft.com/office/powerpoint/2010/main" val="37882042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 Event Trees</a:t>
            </a:r>
          </a:p>
        </p:txBody>
      </p:sp>
      <p:sp>
        <p:nvSpPr>
          <p:cNvPr id="3" name="Content Placeholder 2"/>
          <p:cNvSpPr>
            <a:spLocks noGrp="1"/>
          </p:cNvSpPr>
          <p:nvPr>
            <p:ph idx="1"/>
          </p:nvPr>
        </p:nvSpPr>
        <p:spPr>
          <a:xfrm>
            <a:off x="685800" y="1219200"/>
            <a:ext cx="7554558" cy="5029200"/>
          </a:xfrm>
        </p:spPr>
        <p:txBody>
          <a:bodyPr>
            <a:normAutofit/>
          </a:bodyPr>
          <a:lstStyle/>
          <a:p>
            <a:pPr marL="68580" indent="0">
              <a:buNone/>
            </a:pPr>
            <a:endParaRPr lang="en-US" dirty="0"/>
          </a:p>
          <a:p>
            <a:endParaRPr lang="en-US" dirty="0"/>
          </a:p>
        </p:txBody>
      </p:sp>
      <p:sp>
        <p:nvSpPr>
          <p:cNvPr id="5" name="Content Placeholder 2"/>
          <p:cNvSpPr txBox="1">
            <a:spLocks/>
          </p:cNvSpPr>
          <p:nvPr/>
        </p:nvSpPr>
        <p:spPr>
          <a:xfrm>
            <a:off x="838200" y="1371600"/>
            <a:ext cx="7554558" cy="502920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2">
                  <a:lumMod val="50000"/>
                </a:schemeClr>
              </a:buClr>
              <a:buSzPct val="76000"/>
              <a:buFont typeface="Wingdings 2" pitchFamily="18" charset="2"/>
              <a:buChar char=""/>
              <a:defRPr sz="2000" b="1" kern="1200" baseline="0">
                <a:solidFill>
                  <a:srgbClr val="0066CC"/>
                </a:solidFill>
                <a:latin typeface="+mn-lt"/>
                <a:ea typeface="+mn-ea"/>
                <a:cs typeface="+mn-cs"/>
              </a:defRPr>
            </a:lvl1pPr>
            <a:lvl2pPr marL="640080" indent="-274320" algn="just" defTabSz="914400" rtl="0" eaLnBrk="1" latinLnBrk="0" hangingPunct="1">
              <a:spcBef>
                <a:spcPct val="20000"/>
              </a:spcBef>
              <a:buClr>
                <a:srgbClr val="8208A8"/>
              </a:buClr>
              <a:buSzPct val="76000"/>
              <a:buFont typeface="Wingdings" pitchFamily="2" charset="2"/>
              <a:buChar char="Ø"/>
              <a:defRPr sz="1800" b="1" kern="1200" baseline="0">
                <a:solidFill>
                  <a:schemeClr val="tx1"/>
                </a:solidFill>
                <a:latin typeface="+mn-lt"/>
                <a:ea typeface="+mn-ea"/>
                <a:cs typeface="+mn-cs"/>
              </a:defRPr>
            </a:lvl2pPr>
            <a:lvl3pPr marL="914400" indent="-228600" algn="just" defTabSz="914400" rtl="0" eaLnBrk="1" latinLnBrk="0" hangingPunct="1">
              <a:spcBef>
                <a:spcPct val="20000"/>
              </a:spcBef>
              <a:buClr>
                <a:srgbClr val="FF0000"/>
              </a:buClr>
              <a:buSzPct val="76000"/>
              <a:buFont typeface="Wingdings" pitchFamily="2" charset="2"/>
              <a:buChar char="v"/>
              <a:defRPr sz="1600" b="1" kern="1200" baseline="0">
                <a:solidFill>
                  <a:schemeClr val="accent6">
                    <a:lumMod val="50000"/>
                  </a:schemeClr>
                </a:solidFill>
                <a:effectLst/>
                <a:latin typeface="+mn-lt"/>
                <a:ea typeface="+mn-ea"/>
                <a:cs typeface="+mn-cs"/>
              </a:defRPr>
            </a:lvl3pPr>
            <a:lvl4pPr marL="1239012" indent="-342900" algn="just" defTabSz="914400" rtl="0" eaLnBrk="1" latinLnBrk="0" hangingPunct="1">
              <a:spcBef>
                <a:spcPct val="20000"/>
              </a:spcBef>
              <a:buClr>
                <a:srgbClr val="FF0000"/>
              </a:buClr>
              <a:buSzPct val="76000"/>
              <a:buFont typeface="+mj-lt"/>
              <a:buAutoNum type="alphaLcPeriod"/>
              <a:defRPr sz="1400" b="1" kern="1200" baseline="0">
                <a:solidFill>
                  <a:schemeClr val="tx1"/>
                </a:solidFill>
                <a:latin typeface="+mn-lt"/>
                <a:ea typeface="+mn-ea"/>
                <a:cs typeface="+mn-cs"/>
              </a:defRPr>
            </a:lvl4pPr>
            <a:lvl5pPr marL="1325880" indent="-228600" algn="just" defTabSz="914400" rtl="0" eaLnBrk="1" latinLnBrk="0" hangingPunct="1">
              <a:spcBef>
                <a:spcPct val="20000"/>
              </a:spcBef>
              <a:buClr>
                <a:srgbClr val="7030A0"/>
              </a:buClr>
              <a:buSzPct val="76000"/>
              <a:buFont typeface="Wingdings 2" pitchFamily="18" charset="2"/>
              <a:buChar char=""/>
              <a:defRPr sz="1300" kern="1200" baseline="0">
                <a:solidFill>
                  <a:srgbClr val="0070C0"/>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fontAlgn="auto">
              <a:spcAft>
                <a:spcPts val="0"/>
              </a:spcAft>
            </a:pPr>
            <a:r>
              <a:rPr lang="en-US" dirty="0"/>
              <a:t>Lets look at another example: </a:t>
            </a:r>
          </a:p>
          <a:p>
            <a:pPr lvl="1" fontAlgn="auto">
              <a:spcAft>
                <a:spcPts val="0"/>
              </a:spcAft>
            </a:pPr>
            <a:r>
              <a:rPr lang="en-US" dirty="0"/>
              <a:t>A gas leak in basement of commercial building, What is the probability that this will result in an explosion?</a:t>
            </a:r>
          </a:p>
          <a:p>
            <a:pPr lvl="2" fontAlgn="auto">
              <a:spcAft>
                <a:spcPts val="0"/>
              </a:spcAft>
            </a:pPr>
            <a:r>
              <a:rPr lang="en-US" dirty="0"/>
              <a:t>This depends on subsequent events</a:t>
            </a:r>
          </a:p>
          <a:p>
            <a:pPr lvl="3" fontAlgn="auto">
              <a:spcAft>
                <a:spcPts val="0"/>
              </a:spcAft>
            </a:pPr>
            <a:r>
              <a:rPr lang="en-US" dirty="0"/>
              <a:t>Will the gas disperse safety?</a:t>
            </a:r>
          </a:p>
          <a:p>
            <a:pPr lvl="3" fontAlgn="auto">
              <a:spcAft>
                <a:spcPts val="0"/>
              </a:spcAft>
            </a:pPr>
            <a:r>
              <a:rPr lang="en-US" dirty="0"/>
              <a:t>Will there be a ignition source?</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423158"/>
            <a:ext cx="7399020" cy="32062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774328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 Event Trees</a:t>
            </a:r>
          </a:p>
        </p:txBody>
      </p:sp>
      <p:sp>
        <p:nvSpPr>
          <p:cNvPr id="3" name="Content Placeholder 2"/>
          <p:cNvSpPr>
            <a:spLocks noGrp="1"/>
          </p:cNvSpPr>
          <p:nvPr>
            <p:ph idx="1"/>
          </p:nvPr>
        </p:nvSpPr>
        <p:spPr>
          <a:xfrm>
            <a:off x="685800" y="1219200"/>
            <a:ext cx="7554558" cy="5029200"/>
          </a:xfrm>
        </p:spPr>
        <p:txBody>
          <a:bodyPr>
            <a:normAutofit/>
          </a:bodyPr>
          <a:lstStyle/>
          <a:p>
            <a:pPr marL="68580" indent="0">
              <a:buNone/>
            </a:pPr>
            <a:endParaRPr lang="en-US" dirty="0"/>
          </a:p>
          <a:p>
            <a:endParaRPr lang="en-US" dirty="0"/>
          </a:p>
        </p:txBody>
      </p:sp>
      <p:sp>
        <p:nvSpPr>
          <p:cNvPr id="5" name="Content Placeholder 2"/>
          <p:cNvSpPr txBox="1">
            <a:spLocks/>
          </p:cNvSpPr>
          <p:nvPr/>
        </p:nvSpPr>
        <p:spPr>
          <a:xfrm>
            <a:off x="838200" y="1371600"/>
            <a:ext cx="7554558" cy="5029200"/>
          </a:xfrm>
          <a:prstGeom prst="rect">
            <a:avLst/>
          </a:prstGeom>
        </p:spPr>
        <p:txBody>
          <a:bodyPr vert="horz" lIns="91440" tIns="45720" rIns="91440" bIns="45720" rtlCol="0">
            <a:normAutofit lnSpcReduction="10000"/>
          </a:bodyPr>
          <a:lstStyle>
            <a:lvl1pPr marL="342900" indent="-274320" algn="l" defTabSz="914400" rtl="0" eaLnBrk="1" latinLnBrk="0" hangingPunct="1">
              <a:spcBef>
                <a:spcPct val="20000"/>
              </a:spcBef>
              <a:buClr>
                <a:schemeClr val="accent2">
                  <a:lumMod val="50000"/>
                </a:schemeClr>
              </a:buClr>
              <a:buSzPct val="76000"/>
              <a:buFont typeface="Wingdings 2" pitchFamily="18" charset="2"/>
              <a:buChar char=""/>
              <a:defRPr sz="2000" b="1" kern="1200" baseline="0">
                <a:solidFill>
                  <a:srgbClr val="0066CC"/>
                </a:solidFill>
                <a:latin typeface="+mn-lt"/>
                <a:ea typeface="+mn-ea"/>
                <a:cs typeface="+mn-cs"/>
              </a:defRPr>
            </a:lvl1pPr>
            <a:lvl2pPr marL="640080" indent="-274320" algn="just" defTabSz="914400" rtl="0" eaLnBrk="1" latinLnBrk="0" hangingPunct="1">
              <a:spcBef>
                <a:spcPct val="20000"/>
              </a:spcBef>
              <a:buClr>
                <a:srgbClr val="8208A8"/>
              </a:buClr>
              <a:buSzPct val="76000"/>
              <a:buFont typeface="Wingdings" pitchFamily="2" charset="2"/>
              <a:buChar char="Ø"/>
              <a:defRPr sz="1800" b="1" kern="1200" baseline="0">
                <a:solidFill>
                  <a:schemeClr val="tx1"/>
                </a:solidFill>
                <a:latin typeface="+mn-lt"/>
                <a:ea typeface="+mn-ea"/>
                <a:cs typeface="+mn-cs"/>
              </a:defRPr>
            </a:lvl2pPr>
            <a:lvl3pPr marL="914400" indent="-228600" algn="just" defTabSz="914400" rtl="0" eaLnBrk="1" latinLnBrk="0" hangingPunct="1">
              <a:spcBef>
                <a:spcPct val="20000"/>
              </a:spcBef>
              <a:buClr>
                <a:srgbClr val="FF0000"/>
              </a:buClr>
              <a:buSzPct val="76000"/>
              <a:buFont typeface="Wingdings" pitchFamily="2" charset="2"/>
              <a:buChar char="v"/>
              <a:defRPr sz="1600" b="1" kern="1200" baseline="0">
                <a:solidFill>
                  <a:schemeClr val="accent6">
                    <a:lumMod val="50000"/>
                  </a:schemeClr>
                </a:solidFill>
                <a:effectLst/>
                <a:latin typeface="+mn-lt"/>
                <a:ea typeface="+mn-ea"/>
                <a:cs typeface="+mn-cs"/>
              </a:defRPr>
            </a:lvl3pPr>
            <a:lvl4pPr marL="1239012" indent="-342900" algn="just" defTabSz="914400" rtl="0" eaLnBrk="1" latinLnBrk="0" hangingPunct="1">
              <a:spcBef>
                <a:spcPct val="20000"/>
              </a:spcBef>
              <a:buClr>
                <a:srgbClr val="FF0000"/>
              </a:buClr>
              <a:buSzPct val="76000"/>
              <a:buFont typeface="+mj-lt"/>
              <a:buAutoNum type="alphaLcPeriod"/>
              <a:defRPr sz="1400" b="1" kern="1200" baseline="0">
                <a:solidFill>
                  <a:schemeClr val="tx1"/>
                </a:solidFill>
                <a:latin typeface="+mn-lt"/>
                <a:ea typeface="+mn-ea"/>
                <a:cs typeface="+mn-cs"/>
              </a:defRPr>
            </a:lvl4pPr>
            <a:lvl5pPr marL="1325880" indent="-228600" algn="just" defTabSz="914400" rtl="0" eaLnBrk="1" latinLnBrk="0" hangingPunct="1">
              <a:spcBef>
                <a:spcPct val="20000"/>
              </a:spcBef>
              <a:buClr>
                <a:srgbClr val="7030A0"/>
              </a:buClr>
              <a:buSzPct val="76000"/>
              <a:buFont typeface="Wingdings 2" pitchFamily="18" charset="2"/>
              <a:buChar char=""/>
              <a:defRPr sz="1300" kern="1200" baseline="0">
                <a:solidFill>
                  <a:srgbClr val="0070C0"/>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fontAlgn="auto">
              <a:spcAft>
                <a:spcPts val="0"/>
              </a:spcAft>
            </a:pPr>
            <a:r>
              <a:rPr lang="en-US" dirty="0"/>
              <a:t>Lets look at another example: </a:t>
            </a:r>
          </a:p>
          <a:p>
            <a:pPr lvl="1" fontAlgn="auto">
              <a:spcAft>
                <a:spcPts val="0"/>
              </a:spcAft>
            </a:pPr>
            <a:r>
              <a:rPr lang="en-US" dirty="0"/>
              <a:t>A gas leak in basement of commercial building, What is the probability that this will result in an explosion?</a:t>
            </a:r>
          </a:p>
          <a:p>
            <a:pPr lvl="2" fontAlgn="auto">
              <a:spcAft>
                <a:spcPts val="0"/>
              </a:spcAft>
            </a:pPr>
            <a:r>
              <a:rPr lang="en-US" dirty="0"/>
              <a:t>This depends on subsequent events</a:t>
            </a:r>
          </a:p>
          <a:p>
            <a:pPr lvl="3" fontAlgn="auto">
              <a:spcAft>
                <a:spcPts val="0"/>
              </a:spcAft>
            </a:pPr>
            <a:r>
              <a:rPr lang="en-US" dirty="0"/>
              <a:t>Will the gas disperse safety?</a:t>
            </a:r>
          </a:p>
          <a:p>
            <a:pPr lvl="3" fontAlgn="auto">
              <a:spcAft>
                <a:spcPts val="0"/>
              </a:spcAft>
            </a:pPr>
            <a:r>
              <a:rPr lang="en-US" dirty="0"/>
              <a:t>Will there be a ignition source?</a:t>
            </a:r>
          </a:p>
          <a:p>
            <a:pPr lvl="2" fontAlgn="auto">
              <a:spcAft>
                <a:spcPts val="0"/>
              </a:spcAft>
            </a:pPr>
            <a:r>
              <a:rPr lang="en-US" dirty="0"/>
              <a:t>Just in the same way that we “built out” the sinking of the boat into hypothermia deaths, and probability of success/failure…</a:t>
            </a:r>
          </a:p>
          <a:p>
            <a:pPr lvl="2" fontAlgn="auto">
              <a:spcAft>
                <a:spcPts val="0"/>
              </a:spcAft>
            </a:pPr>
            <a:r>
              <a:rPr lang="en-US" dirty="0"/>
              <a:t>…where we can construct subsequent events (after the leak) to determine the probability that the event will result in an explosion (or other outcome we seek)</a:t>
            </a:r>
          </a:p>
          <a:p>
            <a:pPr lvl="1" fontAlgn="auto">
              <a:spcAft>
                <a:spcPts val="0"/>
              </a:spcAft>
            </a:pPr>
            <a:r>
              <a:rPr lang="en-US" dirty="0"/>
              <a:t>Notice that we have to define the </a:t>
            </a:r>
          </a:p>
          <a:p>
            <a:pPr lvl="2" fontAlgn="auto">
              <a:spcAft>
                <a:spcPts val="0"/>
              </a:spcAft>
            </a:pPr>
            <a:r>
              <a:rPr lang="en-US" dirty="0"/>
              <a:t>Preliminary event</a:t>
            </a:r>
          </a:p>
          <a:p>
            <a:pPr lvl="3" fontAlgn="auto">
              <a:spcAft>
                <a:spcPts val="0"/>
              </a:spcAft>
            </a:pPr>
            <a:r>
              <a:rPr lang="en-US" dirty="0"/>
              <a:t>Example 1: boat sinks</a:t>
            </a:r>
          </a:p>
          <a:p>
            <a:pPr lvl="3" fontAlgn="auto">
              <a:spcAft>
                <a:spcPts val="0"/>
              </a:spcAft>
            </a:pPr>
            <a:r>
              <a:rPr lang="en-US" dirty="0"/>
              <a:t>Example 2: Gas leak</a:t>
            </a:r>
          </a:p>
          <a:p>
            <a:pPr lvl="2" fontAlgn="auto">
              <a:spcAft>
                <a:spcPts val="0"/>
              </a:spcAft>
            </a:pPr>
            <a:r>
              <a:rPr lang="en-US" dirty="0"/>
              <a:t>“Success” or “Failure” </a:t>
            </a:r>
          </a:p>
          <a:p>
            <a:pPr lvl="3" fontAlgn="auto">
              <a:spcAft>
                <a:spcPts val="0"/>
              </a:spcAft>
            </a:pPr>
            <a:r>
              <a:rPr lang="en-US" dirty="0"/>
              <a:t>Example 1: rescue of 100% of people prior to hypothermia death</a:t>
            </a:r>
          </a:p>
          <a:p>
            <a:pPr lvl="3" fontAlgn="auto">
              <a:spcAft>
                <a:spcPts val="0"/>
              </a:spcAft>
            </a:pPr>
            <a:r>
              <a:rPr lang="en-US" dirty="0"/>
              <a:t>Example 2: Explosion </a:t>
            </a:r>
          </a:p>
        </p:txBody>
      </p:sp>
    </p:spTree>
    <p:extLst>
      <p:ext uri="{BB962C8B-B14F-4D97-AF65-F5344CB8AC3E}">
        <p14:creationId xmlns:p14="http://schemas.microsoft.com/office/powerpoint/2010/main" val="1659351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 Event Trees</a:t>
            </a:r>
          </a:p>
        </p:txBody>
      </p:sp>
      <p:sp>
        <p:nvSpPr>
          <p:cNvPr id="3" name="Content Placeholder 2"/>
          <p:cNvSpPr>
            <a:spLocks noGrp="1"/>
          </p:cNvSpPr>
          <p:nvPr>
            <p:ph idx="1"/>
          </p:nvPr>
        </p:nvSpPr>
        <p:spPr>
          <a:xfrm>
            <a:off x="685800" y="1219200"/>
            <a:ext cx="7554558" cy="5029200"/>
          </a:xfrm>
        </p:spPr>
        <p:txBody>
          <a:bodyPr>
            <a:normAutofit/>
          </a:bodyPr>
          <a:lstStyle/>
          <a:p>
            <a:pPr marL="68580" indent="0">
              <a:buNone/>
            </a:pPr>
            <a:endParaRPr lang="en-US" dirty="0"/>
          </a:p>
          <a:p>
            <a:endParaRPr lang="en-US" dirty="0"/>
          </a:p>
        </p:txBody>
      </p:sp>
      <p:sp>
        <p:nvSpPr>
          <p:cNvPr id="5" name="Content Placeholder 2"/>
          <p:cNvSpPr txBox="1">
            <a:spLocks/>
          </p:cNvSpPr>
          <p:nvPr/>
        </p:nvSpPr>
        <p:spPr>
          <a:xfrm>
            <a:off x="838200" y="1371600"/>
            <a:ext cx="7554558" cy="502920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2">
                  <a:lumMod val="50000"/>
                </a:schemeClr>
              </a:buClr>
              <a:buSzPct val="76000"/>
              <a:buFont typeface="Wingdings 2" pitchFamily="18" charset="2"/>
              <a:buChar char=""/>
              <a:defRPr sz="2000" b="1" kern="1200" baseline="0">
                <a:solidFill>
                  <a:srgbClr val="0066CC"/>
                </a:solidFill>
                <a:latin typeface="+mn-lt"/>
                <a:ea typeface="+mn-ea"/>
                <a:cs typeface="+mn-cs"/>
              </a:defRPr>
            </a:lvl1pPr>
            <a:lvl2pPr marL="640080" indent="-274320" algn="just" defTabSz="914400" rtl="0" eaLnBrk="1" latinLnBrk="0" hangingPunct="1">
              <a:spcBef>
                <a:spcPct val="20000"/>
              </a:spcBef>
              <a:buClr>
                <a:srgbClr val="8208A8"/>
              </a:buClr>
              <a:buSzPct val="76000"/>
              <a:buFont typeface="Wingdings" pitchFamily="2" charset="2"/>
              <a:buChar char="Ø"/>
              <a:defRPr sz="1800" b="1" kern="1200" baseline="0">
                <a:solidFill>
                  <a:schemeClr val="tx1"/>
                </a:solidFill>
                <a:latin typeface="+mn-lt"/>
                <a:ea typeface="+mn-ea"/>
                <a:cs typeface="+mn-cs"/>
              </a:defRPr>
            </a:lvl2pPr>
            <a:lvl3pPr marL="914400" indent="-228600" algn="just" defTabSz="914400" rtl="0" eaLnBrk="1" latinLnBrk="0" hangingPunct="1">
              <a:spcBef>
                <a:spcPct val="20000"/>
              </a:spcBef>
              <a:buClr>
                <a:srgbClr val="FF0000"/>
              </a:buClr>
              <a:buSzPct val="76000"/>
              <a:buFont typeface="Wingdings" pitchFamily="2" charset="2"/>
              <a:buChar char="v"/>
              <a:defRPr sz="1600" b="1" kern="1200" baseline="0">
                <a:solidFill>
                  <a:schemeClr val="accent6">
                    <a:lumMod val="50000"/>
                  </a:schemeClr>
                </a:solidFill>
                <a:effectLst/>
                <a:latin typeface="+mn-lt"/>
                <a:ea typeface="+mn-ea"/>
                <a:cs typeface="+mn-cs"/>
              </a:defRPr>
            </a:lvl3pPr>
            <a:lvl4pPr marL="1239012" indent="-342900" algn="just" defTabSz="914400" rtl="0" eaLnBrk="1" latinLnBrk="0" hangingPunct="1">
              <a:spcBef>
                <a:spcPct val="20000"/>
              </a:spcBef>
              <a:buClr>
                <a:srgbClr val="FF0000"/>
              </a:buClr>
              <a:buSzPct val="76000"/>
              <a:buFont typeface="+mj-lt"/>
              <a:buAutoNum type="alphaLcPeriod"/>
              <a:defRPr sz="1400" b="1" kern="1200" baseline="0">
                <a:solidFill>
                  <a:schemeClr val="tx1"/>
                </a:solidFill>
                <a:latin typeface="+mn-lt"/>
                <a:ea typeface="+mn-ea"/>
                <a:cs typeface="+mn-cs"/>
              </a:defRPr>
            </a:lvl4pPr>
            <a:lvl5pPr marL="1325880" indent="-228600" algn="just" defTabSz="914400" rtl="0" eaLnBrk="1" latinLnBrk="0" hangingPunct="1">
              <a:spcBef>
                <a:spcPct val="20000"/>
              </a:spcBef>
              <a:buClr>
                <a:srgbClr val="7030A0"/>
              </a:buClr>
              <a:buSzPct val="76000"/>
              <a:buFont typeface="Wingdings 2" pitchFamily="18" charset="2"/>
              <a:buChar char=""/>
              <a:defRPr sz="1300" kern="1200" baseline="0">
                <a:solidFill>
                  <a:srgbClr val="0070C0"/>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fontAlgn="auto">
              <a:spcAft>
                <a:spcPts val="0"/>
              </a:spcAft>
            </a:pPr>
            <a:r>
              <a:rPr lang="en-US" dirty="0"/>
              <a:t>First, we have to build out the scenario as we believe that it will occur</a:t>
            </a:r>
          </a:p>
          <a:p>
            <a:pPr lvl="1" fontAlgn="auto">
              <a:spcAft>
                <a:spcPts val="0"/>
              </a:spcAft>
            </a:pPr>
            <a:r>
              <a:rPr lang="en-US" dirty="0"/>
              <a:t>Will there be an immediate ignition?</a:t>
            </a:r>
          </a:p>
          <a:p>
            <a:pPr lvl="1" fontAlgn="auto">
              <a:spcAft>
                <a:spcPts val="0"/>
              </a:spcAft>
            </a:pPr>
            <a:r>
              <a:rPr lang="en-US" dirty="0"/>
              <a:t>Will the gas disperse, if not immediate ignition</a:t>
            </a:r>
          </a:p>
          <a:p>
            <a:pPr lvl="1" fontAlgn="auto">
              <a:spcAft>
                <a:spcPts val="0"/>
              </a:spcAft>
            </a:pPr>
            <a:r>
              <a:rPr lang="en-US" dirty="0"/>
              <a:t>Will there be a delayed ignition if the gas does not disperse</a:t>
            </a:r>
          </a:p>
          <a:p>
            <a:pPr lvl="1" fontAlgn="auto">
              <a:spcAft>
                <a:spcPts val="0"/>
              </a:spcAft>
            </a:pPr>
            <a:r>
              <a:rPr lang="en-US" dirty="0"/>
              <a:t>Will the ignition result in a fire or explosion?</a:t>
            </a:r>
          </a:p>
          <a:p>
            <a:pPr lvl="1" fontAlgn="auto">
              <a:spcAft>
                <a:spcPts val="0"/>
              </a:spcAft>
            </a:pPr>
            <a:endParaRPr lang="en-US" dirty="0"/>
          </a:p>
        </p:txBody>
      </p:sp>
    </p:spTree>
    <p:extLst>
      <p:ext uri="{BB962C8B-B14F-4D97-AF65-F5344CB8AC3E}">
        <p14:creationId xmlns:p14="http://schemas.microsoft.com/office/powerpoint/2010/main" val="35189508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 Event Trees</a:t>
            </a:r>
          </a:p>
        </p:txBody>
      </p:sp>
      <p:sp>
        <p:nvSpPr>
          <p:cNvPr id="3" name="Content Placeholder 2"/>
          <p:cNvSpPr>
            <a:spLocks noGrp="1"/>
          </p:cNvSpPr>
          <p:nvPr>
            <p:ph idx="1"/>
          </p:nvPr>
        </p:nvSpPr>
        <p:spPr>
          <a:xfrm>
            <a:off x="685800" y="1219200"/>
            <a:ext cx="7554558" cy="5029200"/>
          </a:xfrm>
        </p:spPr>
        <p:txBody>
          <a:bodyPr>
            <a:normAutofit/>
          </a:bodyPr>
          <a:lstStyle/>
          <a:p>
            <a:pPr marL="68580" indent="0">
              <a:buNone/>
            </a:pPr>
            <a:endParaRPr lang="en-US" dirty="0"/>
          </a:p>
          <a:p>
            <a:endParaRPr lang="en-US" dirty="0"/>
          </a:p>
        </p:txBody>
      </p:sp>
      <p:sp>
        <p:nvSpPr>
          <p:cNvPr id="5" name="Content Placeholder 2"/>
          <p:cNvSpPr txBox="1">
            <a:spLocks/>
          </p:cNvSpPr>
          <p:nvPr/>
        </p:nvSpPr>
        <p:spPr>
          <a:xfrm>
            <a:off x="838200" y="1371600"/>
            <a:ext cx="7554558" cy="502920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2">
                  <a:lumMod val="50000"/>
                </a:schemeClr>
              </a:buClr>
              <a:buSzPct val="76000"/>
              <a:buFont typeface="Wingdings 2" pitchFamily="18" charset="2"/>
              <a:buChar char=""/>
              <a:defRPr sz="2000" b="1" kern="1200" baseline="0">
                <a:solidFill>
                  <a:srgbClr val="0066CC"/>
                </a:solidFill>
                <a:latin typeface="+mn-lt"/>
                <a:ea typeface="+mn-ea"/>
                <a:cs typeface="+mn-cs"/>
              </a:defRPr>
            </a:lvl1pPr>
            <a:lvl2pPr marL="640080" indent="-274320" algn="just" defTabSz="914400" rtl="0" eaLnBrk="1" latinLnBrk="0" hangingPunct="1">
              <a:spcBef>
                <a:spcPct val="20000"/>
              </a:spcBef>
              <a:buClr>
                <a:srgbClr val="8208A8"/>
              </a:buClr>
              <a:buSzPct val="76000"/>
              <a:buFont typeface="Wingdings" pitchFamily="2" charset="2"/>
              <a:buChar char="Ø"/>
              <a:defRPr sz="1800" b="1" kern="1200" baseline="0">
                <a:solidFill>
                  <a:schemeClr val="tx1"/>
                </a:solidFill>
                <a:latin typeface="+mn-lt"/>
                <a:ea typeface="+mn-ea"/>
                <a:cs typeface="+mn-cs"/>
              </a:defRPr>
            </a:lvl2pPr>
            <a:lvl3pPr marL="914400" indent="-228600" algn="just" defTabSz="914400" rtl="0" eaLnBrk="1" latinLnBrk="0" hangingPunct="1">
              <a:spcBef>
                <a:spcPct val="20000"/>
              </a:spcBef>
              <a:buClr>
                <a:srgbClr val="FF0000"/>
              </a:buClr>
              <a:buSzPct val="76000"/>
              <a:buFont typeface="Wingdings" pitchFamily="2" charset="2"/>
              <a:buChar char="v"/>
              <a:defRPr sz="1600" b="1" kern="1200" baseline="0">
                <a:solidFill>
                  <a:schemeClr val="accent6">
                    <a:lumMod val="50000"/>
                  </a:schemeClr>
                </a:solidFill>
                <a:effectLst/>
                <a:latin typeface="+mn-lt"/>
                <a:ea typeface="+mn-ea"/>
                <a:cs typeface="+mn-cs"/>
              </a:defRPr>
            </a:lvl3pPr>
            <a:lvl4pPr marL="1239012" indent="-342900" algn="just" defTabSz="914400" rtl="0" eaLnBrk="1" latinLnBrk="0" hangingPunct="1">
              <a:spcBef>
                <a:spcPct val="20000"/>
              </a:spcBef>
              <a:buClr>
                <a:srgbClr val="FF0000"/>
              </a:buClr>
              <a:buSzPct val="76000"/>
              <a:buFont typeface="+mj-lt"/>
              <a:buAutoNum type="alphaLcPeriod"/>
              <a:defRPr sz="1400" b="1" kern="1200" baseline="0">
                <a:solidFill>
                  <a:schemeClr val="tx1"/>
                </a:solidFill>
                <a:latin typeface="+mn-lt"/>
                <a:ea typeface="+mn-ea"/>
                <a:cs typeface="+mn-cs"/>
              </a:defRPr>
            </a:lvl4pPr>
            <a:lvl5pPr marL="1325880" indent="-228600" algn="just" defTabSz="914400" rtl="0" eaLnBrk="1" latinLnBrk="0" hangingPunct="1">
              <a:spcBef>
                <a:spcPct val="20000"/>
              </a:spcBef>
              <a:buClr>
                <a:srgbClr val="7030A0"/>
              </a:buClr>
              <a:buSzPct val="76000"/>
              <a:buFont typeface="Wingdings 2" pitchFamily="18" charset="2"/>
              <a:buChar char=""/>
              <a:defRPr sz="1300" kern="1200" baseline="0">
                <a:solidFill>
                  <a:srgbClr val="0070C0"/>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fontAlgn="auto">
              <a:spcAft>
                <a:spcPts val="0"/>
              </a:spcAft>
            </a:pPr>
            <a:r>
              <a:rPr lang="en-US" dirty="0"/>
              <a:t>First, we might want to visualize the event as an event tree</a:t>
            </a:r>
          </a:p>
          <a:p>
            <a:pPr fontAlgn="auto">
              <a:spcAft>
                <a:spcPts val="0"/>
              </a:spcAft>
            </a:pPr>
            <a:endParaRPr lang="en-US"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29738"/>
            <a:ext cx="8999220" cy="38996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33766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89616"/>
            <a:ext cx="7772400" cy="541467"/>
          </a:xfrm>
        </p:spPr>
        <p:txBody>
          <a:bodyPr/>
          <a:lstStyle/>
          <a:p>
            <a:r>
              <a:rPr lang="en-US" dirty="0"/>
              <a:t>Normal Accident Theory</a:t>
            </a:r>
          </a:p>
        </p:txBody>
      </p:sp>
      <p:sp>
        <p:nvSpPr>
          <p:cNvPr id="3" name="Content Placeholder 2"/>
          <p:cNvSpPr>
            <a:spLocks noGrp="1"/>
          </p:cNvSpPr>
          <p:nvPr>
            <p:ph idx="1"/>
          </p:nvPr>
        </p:nvSpPr>
        <p:spPr/>
        <p:txBody>
          <a:bodyPr>
            <a:normAutofit lnSpcReduction="10000"/>
          </a:bodyPr>
          <a:lstStyle/>
          <a:p>
            <a:r>
              <a:rPr lang="en-US" dirty="0"/>
              <a:t>Normal Accident Theory </a:t>
            </a:r>
          </a:p>
          <a:p>
            <a:pPr lvl="1"/>
            <a:r>
              <a:rPr lang="en-US" i="1" dirty="0" err="1"/>
              <a:t>Perrow</a:t>
            </a:r>
            <a:r>
              <a:rPr lang="en-US" i="1" dirty="0"/>
              <a:t> identifies two conditions that make a system likely to be susceptible to Normal Accidents</a:t>
            </a:r>
          </a:p>
          <a:p>
            <a:pPr lvl="2"/>
            <a:r>
              <a:rPr lang="en-US" i="1" dirty="0"/>
              <a:t>The system is complex</a:t>
            </a:r>
          </a:p>
          <a:p>
            <a:pPr lvl="3"/>
            <a:r>
              <a:rPr lang="en-US" i="1" dirty="0"/>
              <a:t>Not a linear system</a:t>
            </a:r>
          </a:p>
          <a:p>
            <a:pPr lvl="3"/>
            <a:r>
              <a:rPr lang="en-US" i="1" dirty="0"/>
              <a:t>Includes feedback loops where small input yields disproportional output</a:t>
            </a:r>
          </a:p>
          <a:p>
            <a:pPr lvl="3"/>
            <a:r>
              <a:rPr lang="en-US" i="1" dirty="0"/>
              <a:t>extent to which interactions among such components are unexpected, unplanned, or not visible</a:t>
            </a:r>
          </a:p>
          <a:p>
            <a:pPr lvl="2"/>
            <a:r>
              <a:rPr lang="en-US" i="1" dirty="0"/>
              <a:t>The system is tightly coupled</a:t>
            </a:r>
          </a:p>
          <a:p>
            <a:pPr lvl="3"/>
            <a:r>
              <a:rPr lang="en-US" i="1" dirty="0"/>
              <a:t>Degree of dependence among system components</a:t>
            </a:r>
          </a:p>
          <a:p>
            <a:pPr lvl="3"/>
            <a:r>
              <a:rPr lang="en-US" i="1" dirty="0"/>
              <a:t>Rate at which system components respond is high</a:t>
            </a:r>
          </a:p>
          <a:p>
            <a:pPr lvl="3"/>
            <a:endParaRPr lang="en-US" i="1" dirty="0"/>
          </a:p>
          <a:p>
            <a:pPr marL="754380" lvl="1" indent="-342900"/>
            <a:r>
              <a:rPr lang="en-US" i="1" dirty="0"/>
              <a:t>The more complex and tightly coupled a system is, the more likely the accident will be</a:t>
            </a:r>
          </a:p>
          <a:p>
            <a:pPr marL="1028700" lvl="2" indent="-342900"/>
            <a:r>
              <a:rPr lang="en-US" i="1" dirty="0"/>
              <a:t>Not necessarily because of failure of the system itself</a:t>
            </a:r>
          </a:p>
          <a:p>
            <a:pPr marL="1028700" lvl="2" indent="-342900"/>
            <a:r>
              <a:rPr lang="en-US" i="1" dirty="0"/>
              <a:t>Instead, because of the failure of the human to </a:t>
            </a:r>
          </a:p>
          <a:p>
            <a:pPr marL="1353312" lvl="3"/>
            <a:r>
              <a:rPr lang="en-US" i="1" dirty="0"/>
              <a:t>Foresee all potential outcomes of design inputs</a:t>
            </a:r>
          </a:p>
          <a:p>
            <a:pPr marL="1353312" lvl="3"/>
            <a:r>
              <a:rPr lang="en-US" i="1" dirty="0"/>
              <a:t>Comprehend the impact of an action</a:t>
            </a:r>
          </a:p>
          <a:p>
            <a:pPr marL="1353312" lvl="3"/>
            <a:r>
              <a:rPr lang="en-US" i="1" dirty="0"/>
              <a:t>Absorb and respond all visual and auditory stimuli in a rational manner</a:t>
            </a:r>
          </a:p>
        </p:txBody>
      </p:sp>
    </p:spTree>
    <p:extLst>
      <p:ext uri="{BB962C8B-B14F-4D97-AF65-F5344CB8AC3E}">
        <p14:creationId xmlns:p14="http://schemas.microsoft.com/office/powerpoint/2010/main" val="14143099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 Event Trees</a:t>
            </a:r>
          </a:p>
        </p:txBody>
      </p:sp>
      <p:sp>
        <p:nvSpPr>
          <p:cNvPr id="3" name="Content Placeholder 2"/>
          <p:cNvSpPr>
            <a:spLocks noGrp="1"/>
          </p:cNvSpPr>
          <p:nvPr>
            <p:ph idx="1"/>
          </p:nvPr>
        </p:nvSpPr>
        <p:spPr>
          <a:xfrm>
            <a:off x="685800" y="1219200"/>
            <a:ext cx="7554558" cy="5029200"/>
          </a:xfrm>
        </p:spPr>
        <p:txBody>
          <a:bodyPr>
            <a:normAutofit/>
          </a:bodyPr>
          <a:lstStyle/>
          <a:p>
            <a:pPr marL="68580" indent="0">
              <a:buNone/>
            </a:pPr>
            <a:endParaRPr lang="en-US" dirty="0"/>
          </a:p>
          <a:p>
            <a:endParaRPr lang="en-US" dirty="0"/>
          </a:p>
        </p:txBody>
      </p:sp>
      <p:sp>
        <p:nvSpPr>
          <p:cNvPr id="5" name="Content Placeholder 2"/>
          <p:cNvSpPr txBox="1">
            <a:spLocks/>
          </p:cNvSpPr>
          <p:nvPr/>
        </p:nvSpPr>
        <p:spPr>
          <a:xfrm>
            <a:off x="838200" y="1371600"/>
            <a:ext cx="7554558" cy="502920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2">
                  <a:lumMod val="50000"/>
                </a:schemeClr>
              </a:buClr>
              <a:buSzPct val="76000"/>
              <a:buFont typeface="Wingdings 2" pitchFamily="18" charset="2"/>
              <a:buChar char=""/>
              <a:defRPr sz="2000" b="1" kern="1200" baseline="0">
                <a:solidFill>
                  <a:srgbClr val="0066CC"/>
                </a:solidFill>
                <a:latin typeface="+mn-lt"/>
                <a:ea typeface="+mn-ea"/>
                <a:cs typeface="+mn-cs"/>
              </a:defRPr>
            </a:lvl1pPr>
            <a:lvl2pPr marL="640080" indent="-274320" algn="just" defTabSz="914400" rtl="0" eaLnBrk="1" latinLnBrk="0" hangingPunct="1">
              <a:spcBef>
                <a:spcPct val="20000"/>
              </a:spcBef>
              <a:buClr>
                <a:srgbClr val="8208A8"/>
              </a:buClr>
              <a:buSzPct val="76000"/>
              <a:buFont typeface="Wingdings" pitchFamily="2" charset="2"/>
              <a:buChar char="Ø"/>
              <a:defRPr sz="1800" b="1" kern="1200" baseline="0">
                <a:solidFill>
                  <a:schemeClr val="tx1"/>
                </a:solidFill>
                <a:latin typeface="+mn-lt"/>
                <a:ea typeface="+mn-ea"/>
                <a:cs typeface="+mn-cs"/>
              </a:defRPr>
            </a:lvl2pPr>
            <a:lvl3pPr marL="914400" indent="-228600" algn="just" defTabSz="914400" rtl="0" eaLnBrk="1" latinLnBrk="0" hangingPunct="1">
              <a:spcBef>
                <a:spcPct val="20000"/>
              </a:spcBef>
              <a:buClr>
                <a:srgbClr val="FF0000"/>
              </a:buClr>
              <a:buSzPct val="76000"/>
              <a:buFont typeface="Wingdings" pitchFamily="2" charset="2"/>
              <a:buChar char="v"/>
              <a:defRPr sz="1600" b="1" kern="1200" baseline="0">
                <a:solidFill>
                  <a:schemeClr val="accent6">
                    <a:lumMod val="50000"/>
                  </a:schemeClr>
                </a:solidFill>
                <a:effectLst/>
                <a:latin typeface="+mn-lt"/>
                <a:ea typeface="+mn-ea"/>
                <a:cs typeface="+mn-cs"/>
              </a:defRPr>
            </a:lvl3pPr>
            <a:lvl4pPr marL="1239012" indent="-342900" algn="just" defTabSz="914400" rtl="0" eaLnBrk="1" latinLnBrk="0" hangingPunct="1">
              <a:spcBef>
                <a:spcPct val="20000"/>
              </a:spcBef>
              <a:buClr>
                <a:srgbClr val="FF0000"/>
              </a:buClr>
              <a:buSzPct val="76000"/>
              <a:buFont typeface="+mj-lt"/>
              <a:buAutoNum type="alphaLcPeriod"/>
              <a:defRPr sz="1400" b="1" kern="1200" baseline="0">
                <a:solidFill>
                  <a:schemeClr val="tx1"/>
                </a:solidFill>
                <a:latin typeface="+mn-lt"/>
                <a:ea typeface="+mn-ea"/>
                <a:cs typeface="+mn-cs"/>
              </a:defRPr>
            </a:lvl4pPr>
            <a:lvl5pPr marL="1325880" indent="-228600" algn="just" defTabSz="914400" rtl="0" eaLnBrk="1" latinLnBrk="0" hangingPunct="1">
              <a:spcBef>
                <a:spcPct val="20000"/>
              </a:spcBef>
              <a:buClr>
                <a:srgbClr val="7030A0"/>
              </a:buClr>
              <a:buSzPct val="76000"/>
              <a:buFont typeface="Wingdings 2" pitchFamily="18" charset="2"/>
              <a:buChar char=""/>
              <a:defRPr sz="1300" kern="1200" baseline="0">
                <a:solidFill>
                  <a:srgbClr val="0070C0"/>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fontAlgn="auto">
              <a:spcAft>
                <a:spcPts val="0"/>
              </a:spcAft>
            </a:pPr>
            <a:r>
              <a:rPr lang="en-US" dirty="0"/>
              <a:t>Second we determine or estimate the probabilities of each event</a:t>
            </a:r>
          </a:p>
          <a:p>
            <a:pPr lvl="1" fontAlgn="auto">
              <a:spcAft>
                <a:spcPts val="0"/>
              </a:spcAft>
            </a:pPr>
            <a:r>
              <a:rPr lang="en-US" dirty="0"/>
              <a:t>Given a Gas Leak, what is the probability of Fire and Explosion in a residence?</a:t>
            </a:r>
          </a:p>
          <a:p>
            <a:pPr lvl="2" fontAlgn="auto">
              <a:spcAft>
                <a:spcPts val="0"/>
              </a:spcAft>
            </a:pPr>
            <a:r>
              <a:rPr lang="en-US" dirty="0"/>
              <a:t>21% chance of a immediate ignition given leak</a:t>
            </a:r>
          </a:p>
          <a:p>
            <a:pPr lvl="3" fontAlgn="auto">
              <a:spcAft>
                <a:spcPts val="0"/>
              </a:spcAft>
            </a:pPr>
            <a:r>
              <a:rPr lang="en-US" dirty="0"/>
              <a:t>82% chance of Explosion</a:t>
            </a:r>
          </a:p>
          <a:p>
            <a:pPr lvl="3" fontAlgn="auto">
              <a:spcAft>
                <a:spcPts val="0"/>
              </a:spcAft>
            </a:pPr>
            <a:r>
              <a:rPr lang="en-US" dirty="0"/>
              <a:t>18% chance of fire</a:t>
            </a:r>
          </a:p>
          <a:p>
            <a:pPr lvl="2" fontAlgn="auto">
              <a:spcAft>
                <a:spcPts val="0"/>
              </a:spcAft>
            </a:pPr>
            <a:r>
              <a:rPr lang="en-US" dirty="0"/>
              <a:t>79% of no immediate ignition, given leak</a:t>
            </a:r>
          </a:p>
          <a:p>
            <a:pPr lvl="3" fontAlgn="auto">
              <a:spcAft>
                <a:spcPts val="0"/>
              </a:spcAft>
            </a:pPr>
            <a:r>
              <a:rPr lang="en-US" dirty="0"/>
              <a:t>44% chance of gas dispersion in confined space</a:t>
            </a:r>
          </a:p>
          <a:p>
            <a:pPr lvl="4" fontAlgn="auto">
              <a:spcAft>
                <a:spcPts val="0"/>
              </a:spcAft>
            </a:pPr>
            <a:r>
              <a:rPr lang="en-US" dirty="0"/>
              <a:t>89% chance of delayed ignition</a:t>
            </a:r>
          </a:p>
          <a:p>
            <a:pPr lvl="5"/>
            <a:r>
              <a:rPr lang="en-US" dirty="0"/>
              <a:t>22% chance of explosion</a:t>
            </a:r>
          </a:p>
          <a:p>
            <a:pPr lvl="5"/>
            <a:r>
              <a:rPr lang="en-US" dirty="0"/>
              <a:t>78% chance of fire</a:t>
            </a:r>
          </a:p>
          <a:p>
            <a:pPr lvl="4" fontAlgn="auto">
              <a:spcAft>
                <a:spcPts val="0"/>
              </a:spcAft>
            </a:pPr>
            <a:r>
              <a:rPr lang="en-US" dirty="0"/>
              <a:t>11% chance of safe dispersion</a:t>
            </a:r>
          </a:p>
          <a:p>
            <a:pPr lvl="3" fontAlgn="auto">
              <a:spcAft>
                <a:spcPts val="0"/>
              </a:spcAft>
            </a:pPr>
            <a:r>
              <a:rPr lang="en-US" dirty="0"/>
              <a:t>56% chance of safe dispersion</a:t>
            </a:r>
          </a:p>
        </p:txBody>
      </p:sp>
    </p:spTree>
    <p:extLst>
      <p:ext uri="{BB962C8B-B14F-4D97-AF65-F5344CB8AC3E}">
        <p14:creationId xmlns:p14="http://schemas.microsoft.com/office/powerpoint/2010/main" val="5859609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250238" cy="609600"/>
          </a:xfrm>
        </p:spPr>
        <p:txBody>
          <a:bodyPr/>
          <a:lstStyle/>
          <a:p>
            <a:r>
              <a:rPr lang="en-US" dirty="0">
                <a:solidFill>
                  <a:srgbClr val="C00000"/>
                </a:solidFill>
              </a:rPr>
              <a:t>An event tree with probability and consequence</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5334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400800" y="1981200"/>
            <a:ext cx="2743200" cy="449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23424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 Event Trees</a:t>
            </a:r>
          </a:p>
        </p:txBody>
      </p:sp>
      <p:sp>
        <p:nvSpPr>
          <p:cNvPr id="3" name="Content Placeholder 2"/>
          <p:cNvSpPr>
            <a:spLocks noGrp="1"/>
          </p:cNvSpPr>
          <p:nvPr>
            <p:ph idx="1"/>
          </p:nvPr>
        </p:nvSpPr>
        <p:spPr>
          <a:xfrm>
            <a:off x="685800" y="1219200"/>
            <a:ext cx="7554558" cy="5029200"/>
          </a:xfrm>
        </p:spPr>
        <p:txBody>
          <a:bodyPr>
            <a:normAutofit/>
          </a:bodyPr>
          <a:lstStyle/>
          <a:p>
            <a:pPr marL="68580" indent="0">
              <a:buNone/>
            </a:pPr>
            <a:endParaRPr lang="en-US" dirty="0"/>
          </a:p>
          <a:p>
            <a:endParaRPr lang="en-US" dirty="0"/>
          </a:p>
        </p:txBody>
      </p:sp>
      <p:sp>
        <p:nvSpPr>
          <p:cNvPr id="5" name="Content Placeholder 2"/>
          <p:cNvSpPr txBox="1">
            <a:spLocks/>
          </p:cNvSpPr>
          <p:nvPr/>
        </p:nvSpPr>
        <p:spPr>
          <a:xfrm>
            <a:off x="838200" y="1371600"/>
            <a:ext cx="7554558" cy="502920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2">
                  <a:lumMod val="50000"/>
                </a:schemeClr>
              </a:buClr>
              <a:buSzPct val="76000"/>
              <a:buFont typeface="Wingdings 2" pitchFamily="18" charset="2"/>
              <a:buChar char=""/>
              <a:defRPr sz="2000" b="1" kern="1200" baseline="0">
                <a:solidFill>
                  <a:srgbClr val="0066CC"/>
                </a:solidFill>
                <a:latin typeface="+mn-lt"/>
                <a:ea typeface="+mn-ea"/>
                <a:cs typeface="+mn-cs"/>
              </a:defRPr>
            </a:lvl1pPr>
            <a:lvl2pPr marL="640080" indent="-274320" algn="just" defTabSz="914400" rtl="0" eaLnBrk="1" latinLnBrk="0" hangingPunct="1">
              <a:spcBef>
                <a:spcPct val="20000"/>
              </a:spcBef>
              <a:buClr>
                <a:srgbClr val="8208A8"/>
              </a:buClr>
              <a:buSzPct val="76000"/>
              <a:buFont typeface="Wingdings" pitchFamily="2" charset="2"/>
              <a:buChar char="Ø"/>
              <a:defRPr sz="1800" b="1" kern="1200" baseline="0">
                <a:solidFill>
                  <a:schemeClr val="tx1"/>
                </a:solidFill>
                <a:latin typeface="+mn-lt"/>
                <a:ea typeface="+mn-ea"/>
                <a:cs typeface="+mn-cs"/>
              </a:defRPr>
            </a:lvl2pPr>
            <a:lvl3pPr marL="914400" indent="-228600" algn="just" defTabSz="914400" rtl="0" eaLnBrk="1" latinLnBrk="0" hangingPunct="1">
              <a:spcBef>
                <a:spcPct val="20000"/>
              </a:spcBef>
              <a:buClr>
                <a:srgbClr val="FF0000"/>
              </a:buClr>
              <a:buSzPct val="76000"/>
              <a:buFont typeface="Wingdings" pitchFamily="2" charset="2"/>
              <a:buChar char="v"/>
              <a:defRPr sz="1600" b="1" kern="1200" baseline="0">
                <a:solidFill>
                  <a:schemeClr val="accent6">
                    <a:lumMod val="50000"/>
                  </a:schemeClr>
                </a:solidFill>
                <a:effectLst/>
                <a:latin typeface="+mn-lt"/>
                <a:ea typeface="+mn-ea"/>
                <a:cs typeface="+mn-cs"/>
              </a:defRPr>
            </a:lvl3pPr>
            <a:lvl4pPr marL="1239012" indent="-342900" algn="just" defTabSz="914400" rtl="0" eaLnBrk="1" latinLnBrk="0" hangingPunct="1">
              <a:spcBef>
                <a:spcPct val="20000"/>
              </a:spcBef>
              <a:buClr>
                <a:srgbClr val="FF0000"/>
              </a:buClr>
              <a:buSzPct val="76000"/>
              <a:buFont typeface="+mj-lt"/>
              <a:buAutoNum type="alphaLcPeriod"/>
              <a:defRPr sz="1400" b="1" kern="1200" baseline="0">
                <a:solidFill>
                  <a:schemeClr val="tx1"/>
                </a:solidFill>
                <a:latin typeface="+mn-lt"/>
                <a:ea typeface="+mn-ea"/>
                <a:cs typeface="+mn-cs"/>
              </a:defRPr>
            </a:lvl4pPr>
            <a:lvl5pPr marL="1325880" indent="-228600" algn="just" defTabSz="914400" rtl="0" eaLnBrk="1" latinLnBrk="0" hangingPunct="1">
              <a:spcBef>
                <a:spcPct val="20000"/>
              </a:spcBef>
              <a:buClr>
                <a:srgbClr val="7030A0"/>
              </a:buClr>
              <a:buSzPct val="76000"/>
              <a:buFont typeface="Wingdings 2" pitchFamily="18" charset="2"/>
              <a:buChar char=""/>
              <a:defRPr sz="1300" kern="1200" baseline="0">
                <a:solidFill>
                  <a:srgbClr val="0070C0"/>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fontAlgn="auto">
              <a:spcAft>
                <a:spcPts val="0"/>
              </a:spcAft>
            </a:pPr>
            <a:r>
              <a:rPr lang="en-US" dirty="0"/>
              <a:t>Third we calculate the probability of the “Success” or “Failure” that we are seeking.</a:t>
            </a:r>
          </a:p>
          <a:p>
            <a:pPr lvl="1" fontAlgn="auto">
              <a:spcAft>
                <a:spcPts val="0"/>
              </a:spcAft>
            </a:pP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364" y="2482849"/>
            <a:ext cx="7467600" cy="4356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620000" y="2895600"/>
            <a:ext cx="971550" cy="37071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08546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 Event Trees</a:t>
            </a:r>
          </a:p>
        </p:txBody>
      </p:sp>
      <p:sp>
        <p:nvSpPr>
          <p:cNvPr id="3" name="Content Placeholder 2"/>
          <p:cNvSpPr>
            <a:spLocks noGrp="1"/>
          </p:cNvSpPr>
          <p:nvPr>
            <p:ph idx="1"/>
          </p:nvPr>
        </p:nvSpPr>
        <p:spPr>
          <a:xfrm>
            <a:off x="685800" y="1219200"/>
            <a:ext cx="7554558" cy="5029200"/>
          </a:xfrm>
        </p:spPr>
        <p:txBody>
          <a:bodyPr>
            <a:normAutofit/>
          </a:bodyPr>
          <a:lstStyle/>
          <a:p>
            <a:pPr marL="68580" indent="0">
              <a:buNone/>
            </a:pPr>
            <a:endParaRPr lang="en-US" dirty="0"/>
          </a:p>
          <a:p>
            <a:endParaRPr lang="en-US" dirty="0"/>
          </a:p>
        </p:txBody>
      </p:sp>
      <p:sp>
        <p:nvSpPr>
          <p:cNvPr id="5" name="Content Placeholder 2"/>
          <p:cNvSpPr txBox="1">
            <a:spLocks/>
          </p:cNvSpPr>
          <p:nvPr/>
        </p:nvSpPr>
        <p:spPr>
          <a:xfrm>
            <a:off x="838200" y="1371600"/>
            <a:ext cx="7554558" cy="502920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2">
                  <a:lumMod val="50000"/>
                </a:schemeClr>
              </a:buClr>
              <a:buSzPct val="76000"/>
              <a:buFont typeface="Wingdings 2" pitchFamily="18" charset="2"/>
              <a:buChar char=""/>
              <a:defRPr sz="2000" b="1" kern="1200" baseline="0">
                <a:solidFill>
                  <a:srgbClr val="0066CC"/>
                </a:solidFill>
                <a:latin typeface="+mn-lt"/>
                <a:ea typeface="+mn-ea"/>
                <a:cs typeface="+mn-cs"/>
              </a:defRPr>
            </a:lvl1pPr>
            <a:lvl2pPr marL="640080" indent="-274320" algn="just" defTabSz="914400" rtl="0" eaLnBrk="1" latinLnBrk="0" hangingPunct="1">
              <a:spcBef>
                <a:spcPct val="20000"/>
              </a:spcBef>
              <a:buClr>
                <a:srgbClr val="8208A8"/>
              </a:buClr>
              <a:buSzPct val="76000"/>
              <a:buFont typeface="Wingdings" pitchFamily="2" charset="2"/>
              <a:buChar char="Ø"/>
              <a:defRPr sz="1800" b="1" kern="1200" baseline="0">
                <a:solidFill>
                  <a:schemeClr val="tx1"/>
                </a:solidFill>
                <a:latin typeface="+mn-lt"/>
                <a:ea typeface="+mn-ea"/>
                <a:cs typeface="+mn-cs"/>
              </a:defRPr>
            </a:lvl2pPr>
            <a:lvl3pPr marL="914400" indent="-228600" algn="just" defTabSz="914400" rtl="0" eaLnBrk="1" latinLnBrk="0" hangingPunct="1">
              <a:spcBef>
                <a:spcPct val="20000"/>
              </a:spcBef>
              <a:buClr>
                <a:srgbClr val="FF0000"/>
              </a:buClr>
              <a:buSzPct val="76000"/>
              <a:buFont typeface="Wingdings" pitchFamily="2" charset="2"/>
              <a:buChar char="v"/>
              <a:defRPr sz="1600" b="1" kern="1200" baseline="0">
                <a:solidFill>
                  <a:schemeClr val="accent6">
                    <a:lumMod val="50000"/>
                  </a:schemeClr>
                </a:solidFill>
                <a:effectLst/>
                <a:latin typeface="+mn-lt"/>
                <a:ea typeface="+mn-ea"/>
                <a:cs typeface="+mn-cs"/>
              </a:defRPr>
            </a:lvl3pPr>
            <a:lvl4pPr marL="1239012" indent="-342900" algn="just" defTabSz="914400" rtl="0" eaLnBrk="1" latinLnBrk="0" hangingPunct="1">
              <a:spcBef>
                <a:spcPct val="20000"/>
              </a:spcBef>
              <a:buClr>
                <a:srgbClr val="FF0000"/>
              </a:buClr>
              <a:buSzPct val="76000"/>
              <a:buFont typeface="+mj-lt"/>
              <a:buAutoNum type="alphaLcPeriod"/>
              <a:defRPr sz="1400" b="1" kern="1200" baseline="0">
                <a:solidFill>
                  <a:schemeClr val="tx1"/>
                </a:solidFill>
                <a:latin typeface="+mn-lt"/>
                <a:ea typeface="+mn-ea"/>
                <a:cs typeface="+mn-cs"/>
              </a:defRPr>
            </a:lvl4pPr>
            <a:lvl5pPr marL="1325880" indent="-228600" algn="just" defTabSz="914400" rtl="0" eaLnBrk="1" latinLnBrk="0" hangingPunct="1">
              <a:spcBef>
                <a:spcPct val="20000"/>
              </a:spcBef>
              <a:buClr>
                <a:srgbClr val="7030A0"/>
              </a:buClr>
              <a:buSzPct val="76000"/>
              <a:buFont typeface="Wingdings 2" pitchFamily="18" charset="2"/>
              <a:buChar char=""/>
              <a:defRPr sz="1300" kern="1200" baseline="0">
                <a:solidFill>
                  <a:srgbClr val="0070C0"/>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fontAlgn="auto">
              <a:spcAft>
                <a:spcPts val="0"/>
              </a:spcAft>
            </a:pPr>
            <a:r>
              <a:rPr lang="en-US" dirty="0"/>
              <a:t>Third we calculate the probability of the “Success” or “Failure” that we are seeking.</a:t>
            </a:r>
          </a:p>
          <a:p>
            <a:pPr lvl="1" fontAlgn="auto">
              <a:spcAft>
                <a:spcPts val="0"/>
              </a:spcAft>
            </a:pPr>
            <a:r>
              <a:rPr lang="en-US" dirty="0"/>
              <a:t>Explosion = 17.2+6.8 = 24%</a:t>
            </a:r>
          </a:p>
          <a:p>
            <a:pPr lvl="1" fontAlgn="auto">
              <a:spcAft>
                <a:spcPts val="0"/>
              </a:spcAft>
            </a:pPr>
            <a:r>
              <a:rPr lang="en-US" dirty="0"/>
              <a:t>Fire = 4.6+24.1 = 28.7%</a:t>
            </a:r>
          </a:p>
          <a:p>
            <a:pPr lvl="1" fontAlgn="auto">
              <a:spcAft>
                <a:spcPts val="0"/>
              </a:spcAft>
            </a:pPr>
            <a:r>
              <a:rPr lang="en-US" dirty="0"/>
              <a:t>No fire or explosion = 100 – 24 – 28.7 = 57.2%</a:t>
            </a:r>
          </a:p>
          <a:p>
            <a:pPr lvl="1" fontAlgn="auto">
              <a:spcAft>
                <a:spcPts val="0"/>
              </a:spcAft>
            </a:pP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7634"/>
            <a:ext cx="6015318" cy="3508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181600" y="3657600"/>
            <a:ext cx="860388" cy="297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94550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 Event Trees</a:t>
            </a:r>
          </a:p>
        </p:txBody>
      </p:sp>
      <p:sp>
        <p:nvSpPr>
          <p:cNvPr id="3" name="Content Placeholder 2"/>
          <p:cNvSpPr>
            <a:spLocks noGrp="1"/>
          </p:cNvSpPr>
          <p:nvPr>
            <p:ph idx="1"/>
          </p:nvPr>
        </p:nvSpPr>
        <p:spPr>
          <a:xfrm>
            <a:off x="685800" y="1219200"/>
            <a:ext cx="7554558" cy="5029200"/>
          </a:xfrm>
        </p:spPr>
        <p:txBody>
          <a:bodyPr>
            <a:normAutofit/>
          </a:bodyPr>
          <a:lstStyle/>
          <a:p>
            <a:r>
              <a:rPr lang="en-US" dirty="0"/>
              <a:t>Event Trees are excellent for building up an initial event into a defined “success” or “failure” outcome</a:t>
            </a:r>
          </a:p>
          <a:p>
            <a:r>
              <a:rPr lang="en-US" dirty="0"/>
              <a:t>But, as you could imagine, this can get complicated quickly with all the perceived events that might occur from the initial trigger event, and subsequent follow-on events</a:t>
            </a:r>
          </a:p>
          <a:p>
            <a:pPr lvl="1"/>
            <a:endParaRPr lang="en-US" dirty="0"/>
          </a:p>
        </p:txBody>
      </p:sp>
    </p:spTree>
    <p:extLst>
      <p:ext uri="{BB962C8B-B14F-4D97-AF65-F5344CB8AC3E}">
        <p14:creationId xmlns:p14="http://schemas.microsoft.com/office/powerpoint/2010/main" val="29121624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 Event Trees</a:t>
            </a:r>
          </a:p>
        </p:txBody>
      </p:sp>
      <p:sp>
        <p:nvSpPr>
          <p:cNvPr id="3" name="Content Placeholder 2"/>
          <p:cNvSpPr>
            <a:spLocks noGrp="1"/>
          </p:cNvSpPr>
          <p:nvPr>
            <p:ph idx="1"/>
          </p:nvPr>
        </p:nvSpPr>
        <p:spPr>
          <a:xfrm>
            <a:off x="685800" y="1219200"/>
            <a:ext cx="7554558" cy="5029200"/>
          </a:xfrm>
        </p:spPr>
        <p:txBody>
          <a:bodyPr>
            <a:normAutofit/>
          </a:bodyPr>
          <a:lstStyle/>
          <a:p>
            <a:r>
              <a:rPr lang="en-US" dirty="0"/>
              <a:t>Now… the burning question is….</a:t>
            </a:r>
          </a:p>
          <a:p>
            <a:pPr lvl="1"/>
            <a:r>
              <a:rPr lang="en-US" dirty="0"/>
              <a:t>What is the probability of</a:t>
            </a:r>
          </a:p>
          <a:p>
            <a:pPr lvl="2"/>
            <a:r>
              <a:rPr lang="en-US" dirty="0"/>
              <a:t>Boat sinking</a:t>
            </a:r>
          </a:p>
          <a:p>
            <a:pPr lvl="2"/>
            <a:r>
              <a:rPr lang="en-US" dirty="0"/>
              <a:t>Gas leak</a:t>
            </a:r>
          </a:p>
          <a:p>
            <a:pPr lvl="1"/>
            <a:r>
              <a:rPr lang="en-US" dirty="0"/>
              <a:t>For that…we introduce…</a:t>
            </a:r>
          </a:p>
        </p:txBody>
      </p:sp>
    </p:spTree>
    <p:extLst>
      <p:ext uri="{BB962C8B-B14F-4D97-AF65-F5344CB8AC3E}">
        <p14:creationId xmlns:p14="http://schemas.microsoft.com/office/powerpoint/2010/main" val="38315589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endParaRPr lang="en-US" dirty="0"/>
          </a:p>
        </p:txBody>
      </p:sp>
      <p:sp>
        <p:nvSpPr>
          <p:cNvPr id="3" name="Content Placeholder 2"/>
          <p:cNvSpPr>
            <a:spLocks noGrp="1"/>
          </p:cNvSpPr>
          <p:nvPr>
            <p:ph idx="1"/>
          </p:nvPr>
        </p:nvSpPr>
        <p:spPr>
          <a:xfrm>
            <a:off x="685800" y="1219200"/>
            <a:ext cx="7554558" cy="5029200"/>
          </a:xfrm>
        </p:spPr>
        <p:txBody>
          <a:bodyPr>
            <a:normAutofit/>
          </a:bodyPr>
          <a:lstStyle/>
          <a:p>
            <a:endParaRPr lang="en-US" dirty="0"/>
          </a:p>
          <a:p>
            <a:endParaRPr lang="en-US" dirty="0"/>
          </a:p>
          <a:p>
            <a:endParaRPr lang="en-US" dirty="0"/>
          </a:p>
          <a:p>
            <a:endParaRPr lang="en-US" dirty="0"/>
          </a:p>
          <a:p>
            <a:endParaRPr lang="en-US" dirty="0"/>
          </a:p>
          <a:p>
            <a:endParaRPr lang="en-US" dirty="0"/>
          </a:p>
          <a:p>
            <a:pPr marL="68580" indent="0">
              <a:buNone/>
            </a:pPr>
            <a:r>
              <a:rPr lang="en-US" dirty="0"/>
              <a:t>			Fault Tree Analysis</a:t>
            </a: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1A1AA8ED-8B4F-4ABD-A431-65E1BB29C6FE}"/>
                  </a:ext>
                </a:extLst>
              </p:cNvPr>
              <p:cNvGraphicFramePr>
                <a:graphicFrameLocks noChangeAspect="1"/>
              </p:cNvGraphicFramePr>
              <p:nvPr>
                <p:extLst>
                  <p:ext uri="{D42A27DB-BD31-4B8C-83A1-F6EECF244321}">
                    <p14:modId xmlns:p14="http://schemas.microsoft.com/office/powerpoint/2010/main" val="1512072932"/>
                  </p:ext>
                </p:extLst>
              </p:nvPr>
            </p:nvGraphicFramePr>
            <p:xfrm>
              <a:off x="-170234" y="3812027"/>
              <a:ext cx="2286000" cy="1714500"/>
            </p:xfrm>
            <a:graphic>
              <a:graphicData uri="http://schemas.microsoft.com/office/powerpoint/2016/slidezoom">
                <pslz:sldZm>
                  <pslz:sldZmObj sldId="812" cId="3534600355">
                    <pslz:zmPr id="{21BCA8F8-F2D5-482C-9645-AEF2779D27CC}"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5" name="Slide Zoom 4">
                <a:hlinkClick r:id="rId3" action="ppaction://hlinksldjump"/>
                <a:extLst>
                  <a:ext uri="{FF2B5EF4-FFF2-40B4-BE49-F238E27FC236}">
                    <a16:creationId xmlns:a16="http://schemas.microsoft.com/office/drawing/2014/main" id="{1A1AA8ED-8B4F-4ABD-A431-65E1BB29C6FE}"/>
                  </a:ext>
                </a:extLst>
              </p:cNvPr>
              <p:cNvPicPr>
                <a:picLocks noGrp="1" noRot="1" noChangeAspect="1" noMove="1" noResize="1" noEditPoints="1" noAdjustHandles="1" noChangeArrowheads="1" noChangeShapeType="1"/>
              </p:cNvPicPr>
              <p:nvPr/>
            </p:nvPicPr>
            <p:blipFill>
              <a:blip r:embed="rId4"/>
              <a:stretch>
                <a:fillRect/>
              </a:stretch>
            </p:blipFill>
            <p:spPr>
              <a:xfrm>
                <a:off x="-170234" y="3812027"/>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5346003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Fault Tree Analysis</a:t>
            </a:r>
          </a:p>
        </p:txBody>
      </p:sp>
      <p:sp>
        <p:nvSpPr>
          <p:cNvPr id="3" name="Content Placeholder 2"/>
          <p:cNvSpPr>
            <a:spLocks noGrp="1"/>
          </p:cNvSpPr>
          <p:nvPr>
            <p:ph idx="1"/>
          </p:nvPr>
        </p:nvSpPr>
        <p:spPr>
          <a:xfrm>
            <a:off x="685800" y="1219200"/>
            <a:ext cx="7772400" cy="5029200"/>
          </a:xfrm>
        </p:spPr>
        <p:txBody>
          <a:bodyPr>
            <a:normAutofit/>
          </a:bodyPr>
          <a:lstStyle/>
          <a:p>
            <a:r>
              <a:rPr lang="en-US" dirty="0"/>
              <a:t>Remember this?</a:t>
            </a:r>
          </a:p>
          <a:p>
            <a:pPr lvl="1"/>
            <a:r>
              <a:rPr lang="en-US" dirty="0"/>
              <a:t>Well, here is a question for you….  </a:t>
            </a:r>
          </a:p>
          <a:p>
            <a:pPr lvl="2"/>
            <a:r>
              <a:rPr lang="en-US" dirty="0"/>
              <a:t>What is the probability that people will end up in the water? </a:t>
            </a:r>
          </a:p>
          <a:p>
            <a:pPr lvl="2"/>
            <a:endParaRPr lang="en-US" dirty="0"/>
          </a:p>
        </p:txBody>
      </p:sp>
      <p:pic>
        <p:nvPicPr>
          <p:cNvPr id="5" name="Picture 4"/>
          <p:cNvPicPr>
            <a:picLocks noChangeAspect="1"/>
          </p:cNvPicPr>
          <p:nvPr/>
        </p:nvPicPr>
        <p:blipFill>
          <a:blip r:embed="rId2"/>
          <a:stretch>
            <a:fillRect/>
          </a:stretch>
        </p:blipFill>
        <p:spPr>
          <a:xfrm>
            <a:off x="3581401" y="2332130"/>
            <a:ext cx="5532120" cy="4525870"/>
          </a:xfrm>
          <a:prstGeom prst="rect">
            <a:avLst/>
          </a:prstGeom>
        </p:spPr>
      </p:pic>
    </p:spTree>
    <p:extLst>
      <p:ext uri="{BB962C8B-B14F-4D97-AF65-F5344CB8AC3E}">
        <p14:creationId xmlns:p14="http://schemas.microsoft.com/office/powerpoint/2010/main" val="8957112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Fault Tree Analysis</a:t>
            </a:r>
          </a:p>
        </p:txBody>
      </p:sp>
      <p:sp>
        <p:nvSpPr>
          <p:cNvPr id="3" name="Content Placeholder 2"/>
          <p:cNvSpPr>
            <a:spLocks noGrp="1"/>
          </p:cNvSpPr>
          <p:nvPr>
            <p:ph idx="1"/>
          </p:nvPr>
        </p:nvSpPr>
        <p:spPr>
          <a:xfrm>
            <a:off x="685800" y="1219200"/>
            <a:ext cx="7772400" cy="5029200"/>
          </a:xfrm>
        </p:spPr>
        <p:txBody>
          <a:bodyPr>
            <a:normAutofit/>
          </a:bodyPr>
          <a:lstStyle/>
          <a:p>
            <a:r>
              <a:rPr lang="en-US" dirty="0"/>
              <a:t>Good question…..</a:t>
            </a:r>
          </a:p>
          <a:p>
            <a:pPr lvl="1"/>
            <a:r>
              <a:rPr lang="en-US" dirty="0"/>
              <a:t>What IS the probability that the will end up in the water?!</a:t>
            </a:r>
          </a:p>
          <a:p>
            <a:pPr lvl="1"/>
            <a:r>
              <a:rPr lang="en-US" dirty="0"/>
              <a:t>And how do we figure it out????</a:t>
            </a:r>
          </a:p>
          <a:p>
            <a:r>
              <a:rPr lang="en-US" dirty="0"/>
              <a:t>Well… it </a:t>
            </a:r>
            <a:r>
              <a:rPr lang="en-US" dirty="0" err="1"/>
              <a:t>ain’t</a:t>
            </a:r>
            <a:r>
              <a:rPr lang="en-US" dirty="0"/>
              <a:t> easy, I can tell you that.</a:t>
            </a:r>
          </a:p>
          <a:p>
            <a:pPr lvl="1"/>
            <a:r>
              <a:rPr lang="en-US" dirty="0"/>
              <a:t>There is an underlying concept of a “</a:t>
            </a:r>
            <a:r>
              <a:rPr lang="en-US" dirty="0">
                <a:hlinkClick r:id="rId2" action="ppaction://hlinkfile"/>
              </a:rPr>
              <a:t>Causal Model</a:t>
            </a:r>
            <a:r>
              <a:rPr lang="en-US" dirty="0"/>
              <a:t>”, wherein</a:t>
            </a:r>
          </a:p>
          <a:p>
            <a:pPr lvl="2"/>
            <a:r>
              <a:rPr lang="en-US" dirty="0"/>
              <a:t>The entire operating environment is modeled </a:t>
            </a:r>
          </a:p>
          <a:p>
            <a:pPr lvl="2"/>
            <a:r>
              <a:rPr lang="en-US" dirty="0"/>
              <a:t>Failure likelihoods of each component in that system is determined through </a:t>
            </a:r>
          </a:p>
          <a:p>
            <a:pPr lvl="3"/>
            <a:r>
              <a:rPr lang="en-US" dirty="0"/>
              <a:t>Data </a:t>
            </a:r>
          </a:p>
          <a:p>
            <a:pPr lvl="3"/>
            <a:r>
              <a:rPr lang="en-US" dirty="0"/>
              <a:t>Structured interview with SME</a:t>
            </a:r>
          </a:p>
          <a:p>
            <a:pPr lvl="2"/>
            <a:r>
              <a:rPr lang="en-US" dirty="0"/>
              <a:t>The consequence of that component failure is determined</a:t>
            </a:r>
          </a:p>
          <a:p>
            <a:pPr lvl="2"/>
            <a:r>
              <a:rPr lang="en-US" dirty="0"/>
              <a:t>And so on through the system </a:t>
            </a:r>
          </a:p>
          <a:p>
            <a:pPr lvl="2"/>
            <a:r>
              <a:rPr lang="en-US" dirty="0"/>
              <a:t>Until some overall probability of system failure (such as the boat sinking) is determined</a:t>
            </a:r>
          </a:p>
          <a:p>
            <a:pPr lvl="2"/>
            <a:endParaRPr lang="en-US" dirty="0"/>
          </a:p>
        </p:txBody>
      </p:sp>
    </p:spTree>
    <p:extLst>
      <p:ext uri="{BB962C8B-B14F-4D97-AF65-F5344CB8AC3E}">
        <p14:creationId xmlns:p14="http://schemas.microsoft.com/office/powerpoint/2010/main" val="798077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Fault Tree Analysis</a:t>
            </a:r>
          </a:p>
        </p:txBody>
      </p:sp>
      <p:sp>
        <p:nvSpPr>
          <p:cNvPr id="3" name="Content Placeholder 2"/>
          <p:cNvSpPr>
            <a:spLocks noGrp="1"/>
          </p:cNvSpPr>
          <p:nvPr>
            <p:ph idx="1"/>
          </p:nvPr>
        </p:nvSpPr>
        <p:spPr>
          <a:xfrm>
            <a:off x="685800" y="1219200"/>
            <a:ext cx="7772400" cy="5029200"/>
          </a:xfrm>
        </p:spPr>
        <p:txBody>
          <a:bodyPr>
            <a:normAutofit/>
          </a:bodyPr>
          <a:lstStyle/>
          <a:p>
            <a:r>
              <a:rPr lang="en-US" dirty="0"/>
              <a:t>One form of this ‘causal model’ commonly used by industry is the Fault Tree</a:t>
            </a:r>
          </a:p>
          <a:p>
            <a:pPr lvl="1"/>
            <a:r>
              <a:rPr lang="en-US" dirty="0"/>
              <a:t>A common definition is “a deconstruction of a failure to basic causal components”</a:t>
            </a:r>
          </a:p>
          <a:p>
            <a:pPr lvl="1"/>
            <a:endParaRPr lang="en-US" dirty="0"/>
          </a:p>
        </p:txBody>
      </p:sp>
      <p:pic>
        <p:nvPicPr>
          <p:cNvPr id="7" name="Picture 6"/>
          <p:cNvPicPr>
            <a:picLocks noChangeAspect="1"/>
          </p:cNvPicPr>
          <p:nvPr/>
        </p:nvPicPr>
        <p:blipFill>
          <a:blip r:embed="rId2"/>
          <a:stretch>
            <a:fillRect/>
          </a:stretch>
        </p:blipFill>
        <p:spPr>
          <a:xfrm>
            <a:off x="3587448" y="2971800"/>
            <a:ext cx="5300687" cy="3724275"/>
          </a:xfrm>
          <a:prstGeom prst="rect">
            <a:avLst/>
          </a:prstGeom>
          <a:solidFill>
            <a:schemeClr val="accent1"/>
          </a:solidFill>
          <a:ln>
            <a:solidFill>
              <a:schemeClr val="tx1"/>
            </a:solidFill>
          </a:ln>
        </p:spPr>
      </p:pic>
    </p:spTree>
    <p:extLst>
      <p:ext uri="{BB962C8B-B14F-4D97-AF65-F5344CB8AC3E}">
        <p14:creationId xmlns:p14="http://schemas.microsoft.com/office/powerpoint/2010/main" val="1907930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89616"/>
            <a:ext cx="7772400" cy="541467"/>
          </a:xfrm>
        </p:spPr>
        <p:txBody>
          <a:bodyPr/>
          <a:lstStyle/>
          <a:p>
            <a:r>
              <a:rPr lang="en-US" dirty="0"/>
              <a:t>Normal Accident Theory</a:t>
            </a:r>
          </a:p>
        </p:txBody>
      </p:sp>
      <p:sp>
        <p:nvSpPr>
          <p:cNvPr id="3" name="Content Placeholder 2"/>
          <p:cNvSpPr>
            <a:spLocks noGrp="1"/>
          </p:cNvSpPr>
          <p:nvPr>
            <p:ph idx="1"/>
          </p:nvPr>
        </p:nvSpPr>
        <p:spPr/>
        <p:txBody>
          <a:bodyPr>
            <a:normAutofit/>
          </a:bodyPr>
          <a:lstStyle/>
          <a:p>
            <a:r>
              <a:rPr lang="en-US" dirty="0"/>
              <a:t>Older example:</a:t>
            </a:r>
          </a:p>
          <a:p>
            <a:pPr lvl="1"/>
            <a:r>
              <a:rPr lang="en-US" dirty="0"/>
              <a:t>Control room of 1980’s Nuclear </a:t>
            </a:r>
            <a:r>
              <a:rPr lang="en-US" dirty="0" err="1"/>
              <a:t>Powerplant</a:t>
            </a:r>
            <a:endParaRPr lang="en-US" dirty="0"/>
          </a:p>
        </p:txBody>
      </p:sp>
      <p:pic>
        <p:nvPicPr>
          <p:cNvPr id="5" name="Picture 4"/>
          <p:cNvPicPr>
            <a:picLocks noChangeAspect="1"/>
          </p:cNvPicPr>
          <p:nvPr/>
        </p:nvPicPr>
        <p:blipFill>
          <a:blip r:embed="rId2"/>
          <a:stretch>
            <a:fillRect/>
          </a:stretch>
        </p:blipFill>
        <p:spPr>
          <a:xfrm>
            <a:off x="1192923" y="2057400"/>
            <a:ext cx="7086601" cy="4629913"/>
          </a:xfrm>
          <a:prstGeom prst="rect">
            <a:avLst/>
          </a:prstGeom>
        </p:spPr>
      </p:pic>
    </p:spTree>
    <p:extLst>
      <p:ext uri="{BB962C8B-B14F-4D97-AF65-F5344CB8AC3E}">
        <p14:creationId xmlns:p14="http://schemas.microsoft.com/office/powerpoint/2010/main" val="9204116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Fault Tree Analysis</a:t>
            </a:r>
          </a:p>
        </p:txBody>
      </p:sp>
      <p:sp>
        <p:nvSpPr>
          <p:cNvPr id="3" name="Content Placeholder 2"/>
          <p:cNvSpPr>
            <a:spLocks noGrp="1"/>
          </p:cNvSpPr>
          <p:nvPr>
            <p:ph idx="1"/>
          </p:nvPr>
        </p:nvSpPr>
        <p:spPr>
          <a:xfrm>
            <a:off x="685800" y="1219200"/>
            <a:ext cx="7772400" cy="5029200"/>
          </a:xfrm>
        </p:spPr>
        <p:txBody>
          <a:bodyPr>
            <a:normAutofit/>
          </a:bodyPr>
          <a:lstStyle/>
          <a:p>
            <a:r>
              <a:rPr lang="en-US" dirty="0"/>
              <a:t>One form of this ‘causal model’ commonly used by industry is the Fault Tree</a:t>
            </a:r>
          </a:p>
          <a:p>
            <a:pPr lvl="1"/>
            <a:r>
              <a:rPr lang="en-US" dirty="0"/>
              <a:t>A common definition is “a deconstruction of a failure to basic causal components”</a:t>
            </a:r>
          </a:p>
          <a:p>
            <a:pPr lvl="1"/>
            <a:endParaRPr lang="en-US" dirty="0"/>
          </a:p>
        </p:txBody>
      </p:sp>
      <p:pic>
        <p:nvPicPr>
          <p:cNvPr id="7" name="Picture 6"/>
          <p:cNvPicPr>
            <a:picLocks noChangeAspect="1"/>
          </p:cNvPicPr>
          <p:nvPr/>
        </p:nvPicPr>
        <p:blipFill>
          <a:blip r:embed="rId2"/>
          <a:stretch>
            <a:fillRect/>
          </a:stretch>
        </p:blipFill>
        <p:spPr>
          <a:xfrm>
            <a:off x="196934" y="589616"/>
            <a:ext cx="8691202" cy="6106459"/>
          </a:xfrm>
          <a:prstGeom prst="rect">
            <a:avLst/>
          </a:prstGeom>
          <a:solidFill>
            <a:schemeClr val="accent1"/>
          </a:solidFill>
          <a:ln>
            <a:solidFill>
              <a:schemeClr val="tx1"/>
            </a:solidFill>
          </a:ln>
        </p:spPr>
      </p:pic>
    </p:spTree>
    <p:extLst>
      <p:ext uri="{BB962C8B-B14F-4D97-AF65-F5344CB8AC3E}">
        <p14:creationId xmlns:p14="http://schemas.microsoft.com/office/powerpoint/2010/main" val="41278901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Fault Tree Analysis</a:t>
            </a:r>
          </a:p>
        </p:txBody>
      </p:sp>
      <p:sp>
        <p:nvSpPr>
          <p:cNvPr id="3" name="Content Placeholder 2"/>
          <p:cNvSpPr>
            <a:spLocks noGrp="1"/>
          </p:cNvSpPr>
          <p:nvPr>
            <p:ph idx="1"/>
          </p:nvPr>
        </p:nvSpPr>
        <p:spPr>
          <a:xfrm>
            <a:off x="685800" y="1219200"/>
            <a:ext cx="7772400" cy="5029200"/>
          </a:xfrm>
        </p:spPr>
        <p:txBody>
          <a:bodyPr>
            <a:normAutofit/>
          </a:bodyPr>
          <a:lstStyle/>
          <a:p>
            <a:r>
              <a:rPr lang="en-US" dirty="0"/>
              <a:t>In the general sense, FTA is a framework for deconstructing a complex system in order to </a:t>
            </a:r>
          </a:p>
          <a:p>
            <a:pPr lvl="1"/>
            <a:r>
              <a:rPr lang="en-US" dirty="0"/>
              <a:t>Identify root causal factor of a failure</a:t>
            </a:r>
          </a:p>
          <a:p>
            <a:pPr lvl="1"/>
            <a:r>
              <a:rPr lang="en-US" dirty="0"/>
              <a:t>Find pathways to failure</a:t>
            </a:r>
          </a:p>
          <a:p>
            <a:pPr lvl="1"/>
            <a:r>
              <a:rPr lang="en-US" dirty="0"/>
              <a:t>Determine probability that a failure will occur</a:t>
            </a:r>
          </a:p>
          <a:p>
            <a:pPr lvl="1"/>
            <a:r>
              <a:rPr lang="en-US" dirty="0"/>
              <a:t>Simplifying a complex system through Boolean Logic to identify “Minimal Cut Sets” in order to determine more relevant failure mitigation strategies</a:t>
            </a:r>
          </a:p>
        </p:txBody>
      </p:sp>
    </p:spTree>
    <p:extLst>
      <p:ext uri="{BB962C8B-B14F-4D97-AF65-F5344CB8AC3E}">
        <p14:creationId xmlns:p14="http://schemas.microsoft.com/office/powerpoint/2010/main" val="25229149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Fault Tree Analysis</a:t>
            </a:r>
          </a:p>
        </p:txBody>
      </p:sp>
      <p:sp>
        <p:nvSpPr>
          <p:cNvPr id="3" name="Content Placeholder 2"/>
          <p:cNvSpPr>
            <a:spLocks noGrp="1"/>
          </p:cNvSpPr>
          <p:nvPr>
            <p:ph idx="1"/>
          </p:nvPr>
        </p:nvSpPr>
        <p:spPr>
          <a:xfrm>
            <a:off x="685800" y="1219200"/>
            <a:ext cx="7554558" cy="5029200"/>
          </a:xfrm>
        </p:spPr>
        <p:txBody>
          <a:bodyPr>
            <a:normAutofit/>
          </a:bodyPr>
          <a:lstStyle/>
          <a:p>
            <a:r>
              <a:rPr lang="en-US" dirty="0"/>
              <a:t>Wikipedia:</a:t>
            </a:r>
          </a:p>
          <a:p>
            <a:pPr lvl="1"/>
            <a:r>
              <a:rPr lang="en-US" i="1" dirty="0"/>
              <a:t>Fault tree analysis (FTA) is a top down, deductive failure analysis in which an undesired state of a system is analyzed using Boolean logic to combine a series of lower-level events. </a:t>
            </a:r>
          </a:p>
          <a:p>
            <a:pPr lvl="1"/>
            <a:r>
              <a:rPr lang="en-US" i="1" dirty="0"/>
              <a:t>This analysis method is mainly used in the fields of safety engineering and reliability engineering to understand how systems can fail, to identify the best ways to reduce risk or to determine (or get a feeling for) event rates of a safety accident or a particular system level (functional) failure.</a:t>
            </a:r>
          </a:p>
          <a:p>
            <a:pPr lvl="1"/>
            <a:r>
              <a:rPr lang="en-US" i="1" dirty="0"/>
              <a:t>FTA is used in the aerospace, nuclear power, chemical and process, pharmaceutical, petrochemical and other high-hazard industries</a:t>
            </a:r>
          </a:p>
          <a:p>
            <a:pPr lvl="1"/>
            <a:r>
              <a:rPr lang="en-US" i="1" dirty="0"/>
              <a:t>but is also used in fields as diverse as risk factor identification relating to social service system failure</a:t>
            </a:r>
          </a:p>
          <a:p>
            <a:pPr lvl="1"/>
            <a:endParaRPr lang="en-US" i="1" dirty="0"/>
          </a:p>
        </p:txBody>
      </p:sp>
    </p:spTree>
    <p:extLst>
      <p:ext uri="{BB962C8B-B14F-4D97-AF65-F5344CB8AC3E}">
        <p14:creationId xmlns:p14="http://schemas.microsoft.com/office/powerpoint/2010/main" val="16895794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1252" y="3868598"/>
            <a:ext cx="3137906" cy="2930804"/>
          </a:xfrm>
          <a:prstGeom prst="rect">
            <a:avLst/>
          </a:prstGeom>
          <a:ln>
            <a:solidFill>
              <a:schemeClr val="tx1"/>
            </a:solidFill>
          </a:ln>
        </p:spPr>
      </p:pic>
      <p:sp>
        <p:nvSpPr>
          <p:cNvPr id="2" name="Title 1"/>
          <p:cNvSpPr>
            <a:spLocks noGrp="1"/>
          </p:cNvSpPr>
          <p:nvPr>
            <p:ph type="title"/>
          </p:nvPr>
        </p:nvSpPr>
        <p:spPr>
          <a:xfrm>
            <a:off x="533400" y="685800"/>
            <a:ext cx="8077200" cy="457200"/>
          </a:xfrm>
        </p:spPr>
        <p:txBody>
          <a:bodyPr/>
          <a:lstStyle/>
          <a:p>
            <a:r>
              <a:rPr lang="en-US" dirty="0"/>
              <a:t>Fault Tree Analysis</a:t>
            </a:r>
          </a:p>
        </p:txBody>
      </p:sp>
      <p:sp>
        <p:nvSpPr>
          <p:cNvPr id="3" name="Content Placeholder 2"/>
          <p:cNvSpPr>
            <a:spLocks noGrp="1"/>
          </p:cNvSpPr>
          <p:nvPr>
            <p:ph idx="1"/>
          </p:nvPr>
        </p:nvSpPr>
        <p:spPr>
          <a:xfrm>
            <a:off x="762000" y="1219200"/>
            <a:ext cx="5219252" cy="5029200"/>
          </a:xfrm>
        </p:spPr>
        <p:txBody>
          <a:bodyPr>
            <a:normAutofit/>
          </a:bodyPr>
          <a:lstStyle/>
          <a:p>
            <a:r>
              <a:rPr lang="en-US" dirty="0"/>
              <a:t>A very basic Fault Tree Analysis might look like this </a:t>
            </a:r>
          </a:p>
          <a:p>
            <a:pPr lvl="1" algn="l"/>
            <a:r>
              <a:rPr lang="en-US" dirty="0"/>
              <a:t>An “Event” (failure of some system) is deconstructed into </a:t>
            </a:r>
          </a:p>
          <a:p>
            <a:pPr lvl="2" algn="l"/>
            <a:r>
              <a:rPr lang="en-US" dirty="0"/>
              <a:t>Preceding events</a:t>
            </a:r>
          </a:p>
          <a:p>
            <a:pPr lvl="3" algn="l"/>
            <a:r>
              <a:rPr lang="en-US" dirty="0"/>
              <a:t>Failure of process</a:t>
            </a:r>
          </a:p>
          <a:p>
            <a:pPr lvl="3" algn="l"/>
            <a:r>
              <a:rPr lang="en-US" dirty="0"/>
              <a:t>Failure of component</a:t>
            </a:r>
          </a:p>
          <a:p>
            <a:pPr lvl="3" algn="l"/>
            <a:r>
              <a:rPr lang="en-US" dirty="0"/>
              <a:t>Failure of design</a:t>
            </a:r>
          </a:p>
          <a:p>
            <a:pPr lvl="3" algn="l"/>
            <a:r>
              <a:rPr lang="en-US" dirty="0"/>
              <a:t>Failure of safety system</a:t>
            </a:r>
          </a:p>
          <a:p>
            <a:pPr lvl="1" algn="l"/>
            <a:r>
              <a:rPr lang="en-US" dirty="0"/>
              <a:t>Each of these are then deconstructed into preceding events</a:t>
            </a:r>
          </a:p>
          <a:p>
            <a:pPr lvl="2" algn="l"/>
            <a:r>
              <a:rPr lang="en-US" dirty="0"/>
              <a:t>This is continued until we get to basic root causal “basic” events  </a:t>
            </a:r>
          </a:p>
          <a:p>
            <a:pPr lvl="3" algn="l"/>
            <a:r>
              <a:rPr lang="en-US" dirty="0"/>
              <a:t>Basic Events</a:t>
            </a:r>
          </a:p>
          <a:p>
            <a:pPr lvl="3" algn="l"/>
            <a:r>
              <a:rPr lang="en-US" dirty="0"/>
              <a:t>“AND” Gates</a:t>
            </a:r>
          </a:p>
          <a:p>
            <a:pPr lvl="3" algn="l"/>
            <a:r>
              <a:rPr lang="en-US" dirty="0"/>
              <a:t>“OR” Gates</a:t>
            </a:r>
          </a:p>
          <a:p>
            <a:pPr lvl="2"/>
            <a:endParaRPr lang="en-US" dirty="0"/>
          </a:p>
          <a:p>
            <a:pPr lvl="1"/>
            <a:endParaRPr lang="en-US" dirty="0"/>
          </a:p>
        </p:txBody>
      </p:sp>
      <p:cxnSp>
        <p:nvCxnSpPr>
          <p:cNvPr id="7" name="Straight Arrow Connector 6"/>
          <p:cNvCxnSpPr/>
          <p:nvPr/>
        </p:nvCxnSpPr>
        <p:spPr>
          <a:xfrm>
            <a:off x="3200400" y="5105400"/>
            <a:ext cx="2843927"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276600" y="4475816"/>
            <a:ext cx="3886200" cy="858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124200" y="5638800"/>
            <a:ext cx="3962400" cy="5803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23133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Fault Tree Analysis</a:t>
            </a:r>
          </a:p>
        </p:txBody>
      </p:sp>
      <p:sp>
        <p:nvSpPr>
          <p:cNvPr id="3" name="Content Placeholder 2"/>
          <p:cNvSpPr>
            <a:spLocks noGrp="1"/>
          </p:cNvSpPr>
          <p:nvPr>
            <p:ph idx="1"/>
          </p:nvPr>
        </p:nvSpPr>
        <p:spPr>
          <a:xfrm>
            <a:off x="762000" y="1219200"/>
            <a:ext cx="5219252" cy="5029200"/>
          </a:xfrm>
        </p:spPr>
        <p:txBody>
          <a:bodyPr>
            <a:normAutofit/>
          </a:bodyPr>
          <a:lstStyle/>
          <a:p>
            <a:pPr lvl="1"/>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9284" y="0"/>
            <a:ext cx="7279874" cy="6799402"/>
          </a:xfrm>
          <a:prstGeom prst="rect">
            <a:avLst/>
          </a:prstGeom>
          <a:ln>
            <a:solidFill>
              <a:schemeClr val="tx1"/>
            </a:solidFill>
          </a:ln>
        </p:spPr>
      </p:pic>
      <p:sp>
        <p:nvSpPr>
          <p:cNvPr id="5" name="Rounded Rectangle 4"/>
          <p:cNvSpPr/>
          <p:nvPr/>
        </p:nvSpPr>
        <p:spPr>
          <a:xfrm>
            <a:off x="6781800" y="112245"/>
            <a:ext cx="2184958" cy="11471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The “event” or “failure”</a:t>
            </a:r>
          </a:p>
        </p:txBody>
      </p:sp>
      <p:cxnSp>
        <p:nvCxnSpPr>
          <p:cNvPr id="7" name="Straight Arrow Connector 6"/>
          <p:cNvCxnSpPr/>
          <p:nvPr/>
        </p:nvCxnSpPr>
        <p:spPr>
          <a:xfrm flipH="1" flipV="1">
            <a:off x="5943600" y="457200"/>
            <a:ext cx="838200" cy="2286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9657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Fault Tree Analysis</a:t>
            </a:r>
          </a:p>
        </p:txBody>
      </p:sp>
      <p:sp>
        <p:nvSpPr>
          <p:cNvPr id="3" name="Content Placeholder 2"/>
          <p:cNvSpPr>
            <a:spLocks noGrp="1"/>
          </p:cNvSpPr>
          <p:nvPr>
            <p:ph idx="1"/>
          </p:nvPr>
        </p:nvSpPr>
        <p:spPr>
          <a:xfrm>
            <a:off x="762000" y="1219200"/>
            <a:ext cx="2743200" cy="5029200"/>
          </a:xfrm>
        </p:spPr>
        <p:txBody>
          <a:bodyPr>
            <a:normAutofit/>
          </a:bodyPr>
          <a:lstStyle/>
          <a:p>
            <a:r>
              <a:rPr lang="en-US" dirty="0"/>
              <a:t>In reality, there are many more </a:t>
            </a:r>
          </a:p>
          <a:p>
            <a:pPr lvl="1"/>
            <a:r>
              <a:rPr lang="en-US" dirty="0"/>
              <a:t>Events</a:t>
            </a:r>
          </a:p>
          <a:p>
            <a:pPr lvl="1"/>
            <a:r>
              <a:rPr lang="en-US" dirty="0"/>
              <a:t>Gates</a:t>
            </a:r>
          </a:p>
          <a:p>
            <a:pPr lvl="1"/>
            <a:r>
              <a:rPr lang="en-US" dirty="0"/>
              <a:t>Conditions</a:t>
            </a:r>
          </a:p>
          <a:p>
            <a:r>
              <a:rPr lang="en-US" dirty="0"/>
              <a:t>But we will stick with simple examples</a:t>
            </a:r>
          </a:p>
          <a:p>
            <a:r>
              <a:rPr lang="en-US" dirty="0"/>
              <a:t>The remainder can be self-studied in a NASA Fault Tree Analysis Guidebook posted to Kodiak</a:t>
            </a:r>
          </a:p>
        </p:txBody>
      </p:sp>
      <p:cxnSp>
        <p:nvCxnSpPr>
          <p:cNvPr id="7" name="Straight Arrow Connector 6"/>
          <p:cNvCxnSpPr/>
          <p:nvPr/>
        </p:nvCxnSpPr>
        <p:spPr>
          <a:xfrm>
            <a:off x="3200400" y="5105400"/>
            <a:ext cx="2843927"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276600" y="4267200"/>
            <a:ext cx="3810000" cy="1066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124200" y="5638800"/>
            <a:ext cx="37338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3668588" y="73439"/>
            <a:ext cx="5439001" cy="6784561"/>
          </a:xfrm>
          <a:prstGeom prst="rect">
            <a:avLst/>
          </a:prstGeom>
          <a:ln>
            <a:solidFill>
              <a:schemeClr val="tx1"/>
            </a:solidFill>
          </a:ln>
        </p:spPr>
      </p:pic>
    </p:spTree>
    <p:extLst>
      <p:ext uri="{BB962C8B-B14F-4D97-AF65-F5344CB8AC3E}">
        <p14:creationId xmlns:p14="http://schemas.microsoft.com/office/powerpoint/2010/main" val="31032371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Fault Tree Analysis</a:t>
            </a:r>
          </a:p>
        </p:txBody>
      </p:sp>
      <p:sp>
        <p:nvSpPr>
          <p:cNvPr id="3" name="Content Placeholder 2"/>
          <p:cNvSpPr>
            <a:spLocks noGrp="1"/>
          </p:cNvSpPr>
          <p:nvPr>
            <p:ph idx="1"/>
          </p:nvPr>
        </p:nvSpPr>
        <p:spPr>
          <a:xfrm>
            <a:off x="762000" y="1219200"/>
            <a:ext cx="7543800" cy="5029200"/>
          </a:xfrm>
        </p:spPr>
        <p:txBody>
          <a:bodyPr>
            <a:normAutofit/>
          </a:bodyPr>
          <a:lstStyle/>
          <a:p>
            <a:r>
              <a:rPr lang="en-US" dirty="0"/>
              <a:t>Lets repeat that with an example of the USCG with the “vessel taking on water” as “the event”</a:t>
            </a:r>
          </a:p>
          <a:p>
            <a:endParaRPr lang="en-US" dirty="0"/>
          </a:p>
        </p:txBody>
      </p:sp>
    </p:spTree>
    <p:extLst>
      <p:ext uri="{BB962C8B-B14F-4D97-AF65-F5344CB8AC3E}">
        <p14:creationId xmlns:p14="http://schemas.microsoft.com/office/powerpoint/2010/main" val="22450359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Fault Tree Analysis</a:t>
            </a:r>
          </a:p>
        </p:txBody>
      </p:sp>
      <p:sp>
        <p:nvSpPr>
          <p:cNvPr id="3" name="Content Placeholder 2"/>
          <p:cNvSpPr>
            <a:spLocks noGrp="1"/>
          </p:cNvSpPr>
          <p:nvPr>
            <p:ph idx="1"/>
          </p:nvPr>
        </p:nvSpPr>
        <p:spPr>
          <a:xfrm>
            <a:off x="762000" y="1219200"/>
            <a:ext cx="3352800" cy="5029200"/>
          </a:xfrm>
        </p:spPr>
        <p:txBody>
          <a:bodyPr>
            <a:normAutofit/>
          </a:bodyPr>
          <a:lstStyle/>
          <a:p>
            <a:r>
              <a:rPr lang="en-US" dirty="0"/>
              <a:t>Looking at it a bit cleaner</a:t>
            </a:r>
          </a:p>
          <a:p>
            <a:pPr lvl="1"/>
            <a:r>
              <a:rPr lang="en-US" dirty="0"/>
              <a:t>This is just the first few steps.  </a:t>
            </a:r>
          </a:p>
          <a:p>
            <a:pPr lvl="1"/>
            <a:r>
              <a:rPr lang="en-US" dirty="0"/>
              <a:t>More complete FTA might have more layer</a:t>
            </a:r>
          </a:p>
          <a:p>
            <a:pPr lvl="1"/>
            <a:r>
              <a:rPr lang="en-US" dirty="0"/>
              <a:t>And clearly it can get complicated…and needs high level expertise  </a:t>
            </a:r>
          </a:p>
          <a:p>
            <a:pPr lvl="1"/>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0" y="1314946"/>
            <a:ext cx="4517815" cy="5490003"/>
          </a:xfrm>
          <a:prstGeom prst="rect">
            <a:avLst/>
          </a:prstGeom>
          <a:ln>
            <a:solidFill>
              <a:schemeClr val="tx1"/>
            </a:solidFill>
          </a:ln>
        </p:spPr>
      </p:pic>
    </p:spTree>
    <p:extLst>
      <p:ext uri="{BB962C8B-B14F-4D97-AF65-F5344CB8AC3E}">
        <p14:creationId xmlns:p14="http://schemas.microsoft.com/office/powerpoint/2010/main" val="5342524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Fault Tree Analysis</a:t>
            </a:r>
          </a:p>
        </p:txBody>
      </p:sp>
      <p:sp>
        <p:nvSpPr>
          <p:cNvPr id="3" name="Content Placeholder 2"/>
          <p:cNvSpPr>
            <a:spLocks noGrp="1"/>
          </p:cNvSpPr>
          <p:nvPr>
            <p:ph idx="1"/>
          </p:nvPr>
        </p:nvSpPr>
        <p:spPr>
          <a:xfrm>
            <a:off x="685800" y="1219200"/>
            <a:ext cx="7554558" cy="5029200"/>
          </a:xfrm>
        </p:spPr>
        <p:txBody>
          <a:bodyPr>
            <a:normAutofit/>
          </a:bodyPr>
          <a:lstStyle/>
          <a:p>
            <a:r>
              <a:rPr lang="en-US" dirty="0"/>
              <a:t>Lets take a look at another example:</a:t>
            </a:r>
          </a:p>
          <a:p>
            <a:pPr lvl="1"/>
            <a:r>
              <a:rPr lang="en-US" dirty="0"/>
              <a:t>Event (T) = “Freon released into a confined space where individuals are at risk due to inhalation hazard and oxygen displacement hazard” </a:t>
            </a:r>
          </a:p>
          <a:p>
            <a:pPr lvl="2"/>
            <a:r>
              <a:rPr lang="en-US" dirty="0"/>
              <a:t>Remember Week 2 HAZOP example</a:t>
            </a:r>
          </a:p>
          <a:p>
            <a:pPr lvl="2"/>
            <a:r>
              <a:rPr lang="en-US" dirty="0"/>
              <a:t>Freon is an refrigerant that: </a:t>
            </a:r>
          </a:p>
          <a:p>
            <a:pPr lvl="3"/>
            <a:r>
              <a:rPr lang="en-US" dirty="0"/>
              <a:t>Displaces oxygen in the space if not vented</a:t>
            </a:r>
          </a:p>
          <a:p>
            <a:pPr lvl="3"/>
            <a:r>
              <a:rPr lang="en-US" dirty="0"/>
              <a:t>Can freeze lung innards if inhaled</a:t>
            </a:r>
          </a:p>
          <a:p>
            <a:pPr lvl="3"/>
            <a:r>
              <a:rPr lang="en-US" dirty="0"/>
              <a:t>Carries secondary substances (oil particulates) that can cause breathing distress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6929" y="3733800"/>
            <a:ext cx="3282229" cy="3065602"/>
          </a:xfrm>
          <a:prstGeom prst="rect">
            <a:avLst/>
          </a:prstGeom>
          <a:ln>
            <a:solidFill>
              <a:schemeClr val="tx1"/>
            </a:solidFill>
          </a:ln>
        </p:spPr>
      </p:pic>
    </p:spTree>
    <p:extLst>
      <p:ext uri="{BB962C8B-B14F-4D97-AF65-F5344CB8AC3E}">
        <p14:creationId xmlns:p14="http://schemas.microsoft.com/office/powerpoint/2010/main" val="21152282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4638"/>
            <a:ext cx="5638800" cy="685800"/>
          </a:xfrm>
        </p:spPr>
        <p:txBody>
          <a:bodyPr/>
          <a:lstStyle/>
          <a:p>
            <a:r>
              <a:rPr lang="en-US" dirty="0"/>
              <a:t>Fault Tree Analysis</a:t>
            </a:r>
          </a:p>
        </p:txBody>
      </p:sp>
      <p:sp>
        <p:nvSpPr>
          <p:cNvPr id="7" name="Content Placeholder 6"/>
          <p:cNvSpPr>
            <a:spLocks noGrp="1"/>
          </p:cNvSpPr>
          <p:nvPr>
            <p:ph idx="1"/>
          </p:nvPr>
        </p:nvSpPr>
        <p:spPr>
          <a:xfrm>
            <a:off x="533400" y="1219200"/>
            <a:ext cx="7772400" cy="5033787"/>
          </a:xfrm>
        </p:spPr>
        <p:txBody>
          <a:bodyPr>
            <a:normAutofit/>
          </a:bodyPr>
          <a:lstStyle/>
          <a:p>
            <a:r>
              <a:rPr lang="en-US" dirty="0"/>
              <a:t>Why a Freon leak?...because they kill.</a:t>
            </a:r>
          </a:p>
          <a:p>
            <a:pPr lvl="1"/>
            <a:r>
              <a:rPr lang="en-US" dirty="0"/>
              <a:t>First, here is my cheesy schematic of a fishing boat</a:t>
            </a:r>
          </a:p>
          <a:p>
            <a:pPr lvl="1"/>
            <a:r>
              <a:rPr lang="en-US" dirty="0"/>
              <a:t>Refrigeration system is in the same compartment as the engineroom, on the same deck as the crew’s quarters</a:t>
            </a:r>
          </a:p>
          <a:p>
            <a:pPr lvl="1"/>
            <a:r>
              <a:rPr lang="en-US" dirty="0"/>
              <a:t>Freon displace oxygen…the stuff we need to breath</a:t>
            </a:r>
          </a:p>
          <a:p>
            <a:pPr lvl="1"/>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057400" y="3124200"/>
            <a:ext cx="7010400" cy="3733800"/>
          </a:xfrm>
          <a:prstGeom prst="rect">
            <a:avLst/>
          </a:prstGeom>
        </p:spPr>
      </p:pic>
    </p:spTree>
    <p:extLst>
      <p:ext uri="{BB962C8B-B14F-4D97-AF65-F5344CB8AC3E}">
        <p14:creationId xmlns:p14="http://schemas.microsoft.com/office/powerpoint/2010/main" val="473912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89616"/>
            <a:ext cx="7772400" cy="541467"/>
          </a:xfrm>
        </p:spPr>
        <p:txBody>
          <a:bodyPr/>
          <a:lstStyle/>
          <a:p>
            <a:r>
              <a:rPr lang="en-US" dirty="0"/>
              <a:t>Normal Accident Theory</a:t>
            </a:r>
          </a:p>
        </p:txBody>
      </p:sp>
      <p:sp>
        <p:nvSpPr>
          <p:cNvPr id="3" name="Content Placeholder 2"/>
          <p:cNvSpPr>
            <a:spLocks noGrp="1"/>
          </p:cNvSpPr>
          <p:nvPr>
            <p:ph idx="1"/>
          </p:nvPr>
        </p:nvSpPr>
        <p:spPr/>
        <p:txBody>
          <a:bodyPr>
            <a:normAutofit/>
          </a:bodyPr>
          <a:lstStyle/>
          <a:p>
            <a:r>
              <a:rPr lang="en-US" dirty="0"/>
              <a:t>What Characterizes a Complex System?</a:t>
            </a:r>
          </a:p>
          <a:p>
            <a:pPr lvl="1"/>
            <a:r>
              <a:rPr lang="en-US" dirty="0"/>
              <a:t>A system is complex if interactions between components are:</a:t>
            </a:r>
          </a:p>
          <a:p>
            <a:pPr lvl="2"/>
            <a:r>
              <a:rPr lang="en-US" dirty="0"/>
              <a:t>Unfamiliar, unplanned, or unexpected sequences which are not visible or not immediately comprehensible</a:t>
            </a:r>
          </a:p>
          <a:p>
            <a:pPr lvl="2"/>
            <a:r>
              <a:rPr lang="en-US" dirty="0"/>
              <a:t>Design features such as branching, feedback loops</a:t>
            </a:r>
          </a:p>
          <a:p>
            <a:pPr lvl="2"/>
            <a:r>
              <a:rPr lang="en-US" dirty="0"/>
              <a:t>Opportunities for failures to jump across subsystem boundaries.</a:t>
            </a:r>
          </a:p>
          <a:p>
            <a:pPr lvl="1"/>
            <a:r>
              <a:rPr lang="en-US" dirty="0"/>
              <a:t>A complex system is tightly coupled when it has:</a:t>
            </a:r>
          </a:p>
          <a:p>
            <a:pPr lvl="2"/>
            <a:r>
              <a:rPr lang="en-US" dirty="0"/>
              <a:t>Time-dependent processes which cannot wait</a:t>
            </a:r>
          </a:p>
          <a:p>
            <a:pPr lvl="2"/>
            <a:r>
              <a:rPr lang="en-US" dirty="0"/>
              <a:t>Rigidly ordered processes (as in sequence A must follow B)</a:t>
            </a:r>
          </a:p>
          <a:p>
            <a:pPr lvl="2"/>
            <a:r>
              <a:rPr lang="en-US" dirty="0"/>
              <a:t>One or few pathways to a successful outcome</a:t>
            </a:r>
          </a:p>
          <a:p>
            <a:pPr lvl="2"/>
            <a:r>
              <a:rPr lang="en-US" dirty="0"/>
              <a:t>Very little slack (requiring precise quantities of specific resources for successful operation).</a:t>
            </a:r>
          </a:p>
        </p:txBody>
      </p:sp>
    </p:spTree>
    <p:extLst>
      <p:ext uri="{BB962C8B-B14F-4D97-AF65-F5344CB8AC3E}">
        <p14:creationId xmlns:p14="http://schemas.microsoft.com/office/powerpoint/2010/main" val="21706010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4638"/>
            <a:ext cx="5638800" cy="685800"/>
          </a:xfrm>
        </p:spPr>
        <p:txBody>
          <a:bodyPr/>
          <a:lstStyle/>
          <a:p>
            <a:r>
              <a:rPr lang="en-US" dirty="0"/>
              <a:t>Fault Tree Analysis</a:t>
            </a:r>
          </a:p>
        </p:txBody>
      </p:sp>
      <p:sp>
        <p:nvSpPr>
          <p:cNvPr id="7" name="Content Placeholder 6"/>
          <p:cNvSpPr>
            <a:spLocks noGrp="1"/>
          </p:cNvSpPr>
          <p:nvPr>
            <p:ph idx="1"/>
          </p:nvPr>
        </p:nvSpPr>
        <p:spPr>
          <a:xfrm>
            <a:off x="533400" y="1219200"/>
            <a:ext cx="7772400" cy="5033787"/>
          </a:xfrm>
        </p:spPr>
        <p:txBody>
          <a:bodyPr>
            <a:normAutofit/>
          </a:bodyPr>
          <a:lstStyle/>
          <a:p>
            <a:r>
              <a:rPr lang="en-US" dirty="0"/>
              <a:t>Refrigeration system functional decomposition</a:t>
            </a:r>
          </a:p>
          <a:p>
            <a:pPr lvl="1"/>
            <a:r>
              <a:rPr lang="en-US" dirty="0"/>
              <a:t>Can be envisioned as three separate systems</a:t>
            </a:r>
          </a:p>
          <a:p>
            <a:pPr lvl="2"/>
            <a:r>
              <a:rPr lang="en-US" dirty="0"/>
              <a:t>System 1: Refrigeration system</a:t>
            </a:r>
          </a:p>
          <a:p>
            <a:pPr lvl="3"/>
            <a:r>
              <a:rPr lang="en-US" dirty="0"/>
              <a:t>Evaporator</a:t>
            </a:r>
          </a:p>
          <a:p>
            <a:pPr lvl="3"/>
            <a:r>
              <a:rPr lang="en-US" dirty="0"/>
              <a:t>Compressor</a:t>
            </a:r>
          </a:p>
          <a:p>
            <a:pPr lvl="3"/>
            <a:r>
              <a:rPr lang="en-US" dirty="0"/>
              <a:t>Condenser</a:t>
            </a:r>
          </a:p>
          <a:p>
            <a:pPr lvl="3"/>
            <a:r>
              <a:rPr lang="en-US" dirty="0"/>
              <a:t>Expansion </a:t>
            </a:r>
          </a:p>
          <a:p>
            <a:pPr lvl="2"/>
            <a:r>
              <a:rPr lang="en-US" dirty="0"/>
              <a:t>System 2: Hold-water Circulating systems</a:t>
            </a:r>
          </a:p>
          <a:p>
            <a:pPr lvl="3"/>
            <a:r>
              <a:rPr lang="en-US" dirty="0"/>
              <a:t>Pump</a:t>
            </a:r>
          </a:p>
          <a:p>
            <a:pPr lvl="3"/>
            <a:r>
              <a:rPr lang="en-US" dirty="0"/>
              <a:t>Values</a:t>
            </a:r>
          </a:p>
          <a:p>
            <a:pPr lvl="3"/>
            <a:r>
              <a:rPr lang="en-US" dirty="0"/>
              <a:t>Pipes</a:t>
            </a:r>
          </a:p>
          <a:p>
            <a:pPr lvl="2"/>
            <a:r>
              <a:rPr lang="en-US" dirty="0"/>
              <a:t>System 3: Condenser-water Circulating system</a:t>
            </a:r>
          </a:p>
          <a:p>
            <a:pPr lvl="3"/>
            <a:r>
              <a:rPr lang="en-US" dirty="0"/>
              <a:t>Pump</a:t>
            </a:r>
          </a:p>
          <a:p>
            <a:pPr lvl="3"/>
            <a:r>
              <a:rPr lang="en-US" dirty="0"/>
              <a:t>Values</a:t>
            </a:r>
          </a:p>
          <a:p>
            <a:pPr lvl="3"/>
            <a:r>
              <a:rPr lang="en-US" dirty="0"/>
              <a:t>Pipes</a:t>
            </a:r>
          </a:p>
          <a:p>
            <a:endParaRPr lang="en-US" dirty="0"/>
          </a:p>
          <a:p>
            <a:pPr lvl="1"/>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9096" y="4595574"/>
            <a:ext cx="4462666" cy="2195369"/>
          </a:xfrm>
          <a:prstGeom prst="rect">
            <a:avLst/>
          </a:prstGeom>
        </p:spPr>
      </p:pic>
    </p:spTree>
    <p:extLst>
      <p:ext uri="{BB962C8B-B14F-4D97-AF65-F5344CB8AC3E}">
        <p14:creationId xmlns:p14="http://schemas.microsoft.com/office/powerpoint/2010/main" val="13875594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Fault Tree Analysis</a:t>
            </a:r>
          </a:p>
        </p:txBody>
      </p:sp>
      <p:sp>
        <p:nvSpPr>
          <p:cNvPr id="3" name="Content Placeholder 2"/>
          <p:cNvSpPr>
            <a:spLocks noGrp="1"/>
          </p:cNvSpPr>
          <p:nvPr>
            <p:ph idx="1"/>
          </p:nvPr>
        </p:nvSpPr>
        <p:spPr>
          <a:xfrm>
            <a:off x="685800" y="1219200"/>
            <a:ext cx="7554558" cy="5029200"/>
          </a:xfrm>
        </p:spPr>
        <p:txBody>
          <a:bodyPr>
            <a:normAutofit/>
          </a:bodyPr>
          <a:lstStyle/>
          <a:p>
            <a:r>
              <a:rPr lang="en-US" dirty="0"/>
              <a:t>Lets work through a simple example:</a:t>
            </a:r>
          </a:p>
          <a:p>
            <a:pPr lvl="1"/>
            <a:r>
              <a:rPr lang="en-US" dirty="0">
                <a:solidFill>
                  <a:srgbClr val="C00000"/>
                </a:solidFill>
              </a:rPr>
              <a:t>Event (T) = “Freon is released into a confined space where individuals are at risk due to inhalation hazard” </a:t>
            </a:r>
          </a:p>
          <a:p>
            <a:pPr lvl="1"/>
            <a:r>
              <a:rPr lang="en-US" dirty="0"/>
              <a:t>Step 1: “Deconstruct” this event as a series of preceding/antecedent events that must occur in order for Event (T) to occur</a:t>
            </a:r>
          </a:p>
          <a:p>
            <a:pPr lvl="2"/>
            <a:r>
              <a:rPr lang="en-US" dirty="0"/>
              <a:t>Clearly there must be high quality knowledge of the system in order for this to be done</a:t>
            </a:r>
          </a:p>
          <a:p>
            <a:pPr lvl="2"/>
            <a:r>
              <a:rPr lang="en-US" dirty="0"/>
              <a:t>Only possible with very knowledgeable Expert Judges</a:t>
            </a:r>
          </a:p>
          <a:p>
            <a:pPr lvl="2"/>
            <a:r>
              <a:rPr lang="en-US" dirty="0"/>
              <a:t>Hopefully you will see from this just how important Subject Matter Experts (SME) are to Risk Analysis…</a:t>
            </a:r>
          </a:p>
          <a:p>
            <a:pPr lvl="2"/>
            <a:r>
              <a:rPr lang="en-US" dirty="0"/>
              <a:t>…simple because the only “data” we have is the knowledge that experts have in the system</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200" y="4758650"/>
            <a:ext cx="2184958" cy="2040751"/>
          </a:xfrm>
          <a:prstGeom prst="rect">
            <a:avLst/>
          </a:prstGeom>
          <a:ln>
            <a:solidFill>
              <a:schemeClr val="tx1"/>
            </a:solidFill>
          </a:ln>
        </p:spPr>
      </p:pic>
    </p:spTree>
    <p:extLst>
      <p:ext uri="{BB962C8B-B14F-4D97-AF65-F5344CB8AC3E}">
        <p14:creationId xmlns:p14="http://schemas.microsoft.com/office/powerpoint/2010/main" val="17348123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Fault Tree Analysis</a:t>
            </a:r>
          </a:p>
        </p:txBody>
      </p:sp>
      <p:sp>
        <p:nvSpPr>
          <p:cNvPr id="3" name="Content Placeholder 2"/>
          <p:cNvSpPr>
            <a:spLocks noGrp="1"/>
          </p:cNvSpPr>
          <p:nvPr>
            <p:ph idx="1"/>
          </p:nvPr>
        </p:nvSpPr>
        <p:spPr>
          <a:xfrm>
            <a:off x="685800" y="1219200"/>
            <a:ext cx="7554558" cy="5029200"/>
          </a:xfrm>
        </p:spPr>
        <p:txBody>
          <a:bodyPr>
            <a:normAutofit/>
          </a:bodyPr>
          <a:lstStyle/>
          <a:p>
            <a:r>
              <a:rPr lang="en-US" dirty="0"/>
              <a:t>Lets work through a simple example:</a:t>
            </a:r>
          </a:p>
          <a:p>
            <a:pPr lvl="1"/>
            <a:r>
              <a:rPr lang="en-US" dirty="0">
                <a:solidFill>
                  <a:srgbClr val="C00000"/>
                </a:solidFill>
              </a:rPr>
              <a:t>Event (T) = “Freon is released into a confined space where individuals are at risk due to inhalation hazard” </a:t>
            </a:r>
          </a:p>
          <a:p>
            <a:pPr lvl="1"/>
            <a:r>
              <a:rPr lang="en-US" dirty="0"/>
              <a:t>Step 1: “Deconstruct” this event as a series of preceding/antecedent events that must occur in order for Event (T) to occur</a:t>
            </a:r>
          </a:p>
          <a:p>
            <a:pPr lvl="2"/>
            <a:r>
              <a:rPr lang="en-US" dirty="0">
                <a:latin typeface="Cambria Math"/>
              </a:rPr>
              <a:t>Lets use our “Expert Judgement” to map these events as they must occur in order for Event (T) to occur</a:t>
            </a:r>
          </a:p>
          <a:p>
            <a:pPr lvl="3"/>
            <a:r>
              <a:rPr lang="en-US" dirty="0"/>
              <a:t>Event 1 (E1)= Pressure in system increases to 300 psi</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1252" y="3868598"/>
            <a:ext cx="3137906" cy="2930804"/>
          </a:xfrm>
          <a:prstGeom prst="rect">
            <a:avLst/>
          </a:prstGeom>
          <a:ln>
            <a:solidFill>
              <a:schemeClr val="tx1"/>
            </a:solidFill>
          </a:ln>
        </p:spPr>
      </p:pic>
      <p:cxnSp>
        <p:nvCxnSpPr>
          <p:cNvPr id="9" name="Straight Arrow Connector 8"/>
          <p:cNvCxnSpPr/>
          <p:nvPr/>
        </p:nvCxnSpPr>
        <p:spPr>
          <a:xfrm>
            <a:off x="2667000" y="3868598"/>
            <a:ext cx="3733800" cy="85580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8913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Fault Tree Analysis</a:t>
            </a:r>
          </a:p>
        </p:txBody>
      </p:sp>
      <p:sp>
        <p:nvSpPr>
          <p:cNvPr id="3" name="Content Placeholder 2"/>
          <p:cNvSpPr>
            <a:spLocks noGrp="1"/>
          </p:cNvSpPr>
          <p:nvPr>
            <p:ph idx="1"/>
          </p:nvPr>
        </p:nvSpPr>
        <p:spPr>
          <a:xfrm>
            <a:off x="685800" y="1219200"/>
            <a:ext cx="7554558" cy="5029200"/>
          </a:xfrm>
        </p:spPr>
        <p:txBody>
          <a:bodyPr>
            <a:normAutofit/>
          </a:bodyPr>
          <a:lstStyle/>
          <a:p>
            <a:r>
              <a:rPr lang="en-US" dirty="0"/>
              <a:t>Lets work through a simple example:</a:t>
            </a:r>
          </a:p>
          <a:p>
            <a:pPr lvl="1"/>
            <a:r>
              <a:rPr lang="en-US" dirty="0">
                <a:solidFill>
                  <a:srgbClr val="C00000"/>
                </a:solidFill>
              </a:rPr>
              <a:t>Event (T) = “Freon is released into a confined space where individuals are at risk due to inhalation hazard” </a:t>
            </a:r>
          </a:p>
          <a:p>
            <a:pPr lvl="1"/>
            <a:r>
              <a:rPr lang="en-US" dirty="0"/>
              <a:t>Step 1: “Deconstruct” this event as a series of preceding/antecedent events that must occur in order for Event (T) to occur</a:t>
            </a:r>
          </a:p>
          <a:p>
            <a:pPr lvl="2"/>
            <a:r>
              <a:rPr lang="en-US" dirty="0"/>
              <a:t>Event 1 (E1)</a:t>
            </a:r>
          </a:p>
          <a:p>
            <a:pPr lvl="3"/>
            <a:r>
              <a:rPr lang="en-US" dirty="0"/>
              <a:t>Pressure in system increases to 300 psi</a:t>
            </a:r>
          </a:p>
          <a:p>
            <a:pPr lvl="2"/>
            <a:r>
              <a:rPr lang="en-US" dirty="0"/>
              <a:t>Basic Event A</a:t>
            </a:r>
          </a:p>
          <a:p>
            <a:pPr lvl="3"/>
            <a:r>
              <a:rPr lang="en-US" dirty="0"/>
              <a:t>High Water Temp</a:t>
            </a:r>
          </a:p>
          <a:p>
            <a:pPr lvl="4"/>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1252" y="3868598"/>
            <a:ext cx="3137906" cy="2930804"/>
          </a:xfrm>
          <a:prstGeom prst="rect">
            <a:avLst/>
          </a:prstGeom>
          <a:ln>
            <a:solidFill>
              <a:schemeClr val="tx1"/>
            </a:solidFill>
          </a:ln>
        </p:spPr>
      </p:pic>
      <p:sp>
        <p:nvSpPr>
          <p:cNvPr id="5" name="Rounded Rectangle 4"/>
          <p:cNvSpPr/>
          <p:nvPr/>
        </p:nvSpPr>
        <p:spPr>
          <a:xfrm>
            <a:off x="228600" y="5257800"/>
            <a:ext cx="5410200" cy="15416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We call this a “basic event” because from our knowledge of the system, we do not find benefit from exploring this pathway further…it might just be a natural state which we can not impact</a:t>
            </a:r>
          </a:p>
        </p:txBody>
      </p:sp>
      <p:cxnSp>
        <p:nvCxnSpPr>
          <p:cNvPr id="8" name="Straight Arrow Connector 7"/>
          <p:cNvCxnSpPr/>
          <p:nvPr/>
        </p:nvCxnSpPr>
        <p:spPr>
          <a:xfrm>
            <a:off x="3276600" y="4191000"/>
            <a:ext cx="2704652" cy="15240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40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Fault Tree Analysis</a:t>
            </a:r>
          </a:p>
        </p:txBody>
      </p:sp>
      <p:sp>
        <p:nvSpPr>
          <p:cNvPr id="3" name="Content Placeholder 2"/>
          <p:cNvSpPr>
            <a:spLocks noGrp="1"/>
          </p:cNvSpPr>
          <p:nvPr>
            <p:ph idx="1"/>
          </p:nvPr>
        </p:nvSpPr>
        <p:spPr>
          <a:xfrm>
            <a:off x="685800" y="1219200"/>
            <a:ext cx="7554558" cy="5257800"/>
          </a:xfrm>
        </p:spPr>
        <p:txBody>
          <a:bodyPr>
            <a:normAutofit/>
          </a:bodyPr>
          <a:lstStyle/>
          <a:p>
            <a:r>
              <a:rPr lang="en-US" dirty="0"/>
              <a:t>Lets work through a simple example:</a:t>
            </a:r>
          </a:p>
          <a:p>
            <a:pPr lvl="1"/>
            <a:r>
              <a:rPr lang="en-US" dirty="0">
                <a:solidFill>
                  <a:srgbClr val="C00000"/>
                </a:solidFill>
              </a:rPr>
              <a:t>Event (T) = “Freon is released into a confined space where individuals are at risk due to inhalation hazard” </a:t>
            </a:r>
          </a:p>
          <a:p>
            <a:pPr lvl="1"/>
            <a:r>
              <a:rPr lang="en-US" dirty="0"/>
              <a:t>Step 1: “Deconstruct” this event as a series of preceding/antecedent events that must occur in order for Event (T) to occur</a:t>
            </a:r>
          </a:p>
          <a:p>
            <a:pPr lvl="2"/>
            <a:r>
              <a:rPr lang="en-US" dirty="0"/>
              <a:t>Event 1 (E1)</a:t>
            </a:r>
          </a:p>
          <a:p>
            <a:pPr lvl="3"/>
            <a:r>
              <a:rPr lang="en-US" dirty="0"/>
              <a:t>Pressure in system increases to 300 psi</a:t>
            </a:r>
          </a:p>
          <a:p>
            <a:pPr lvl="2"/>
            <a:r>
              <a:rPr lang="en-US" dirty="0"/>
              <a:t>Basic Event A</a:t>
            </a:r>
          </a:p>
          <a:p>
            <a:pPr lvl="3"/>
            <a:r>
              <a:rPr lang="en-US" dirty="0"/>
              <a:t>High Water Temp</a:t>
            </a:r>
          </a:p>
          <a:p>
            <a:pPr lvl="2"/>
            <a:r>
              <a:rPr lang="en-US" dirty="0"/>
              <a:t>Event 3 (E3)</a:t>
            </a:r>
          </a:p>
          <a:p>
            <a:pPr lvl="3"/>
            <a:r>
              <a:rPr lang="en-US" dirty="0"/>
              <a:t>To much Freon in system</a:t>
            </a:r>
          </a:p>
          <a:p>
            <a:pPr lvl="4"/>
            <a:r>
              <a:rPr lang="en-US" dirty="0"/>
              <a:t>Basic Event B</a:t>
            </a:r>
          </a:p>
          <a:p>
            <a:pPr lvl="5"/>
            <a:r>
              <a:rPr lang="en-US" dirty="0"/>
              <a:t>Maintenance Failure 1</a:t>
            </a:r>
          </a:p>
          <a:p>
            <a:pPr lvl="4"/>
            <a:r>
              <a:rPr lang="en-US" dirty="0"/>
              <a:t>Basic Event C</a:t>
            </a:r>
          </a:p>
          <a:p>
            <a:pPr lvl="5"/>
            <a:r>
              <a:rPr lang="en-US" dirty="0"/>
              <a:t>Maintenance Failure 2</a:t>
            </a:r>
          </a:p>
          <a:p>
            <a:pPr lvl="6"/>
            <a:endParaRPr lang="en-US" dirty="0"/>
          </a:p>
          <a:p>
            <a:pPr lvl="4"/>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1252" y="3868598"/>
            <a:ext cx="3137906" cy="2930804"/>
          </a:xfrm>
          <a:prstGeom prst="rect">
            <a:avLst/>
          </a:prstGeom>
          <a:ln>
            <a:solidFill>
              <a:schemeClr val="tx1"/>
            </a:solidFill>
          </a:ln>
        </p:spPr>
      </p:pic>
      <p:cxnSp>
        <p:nvCxnSpPr>
          <p:cNvPr id="7" name="Straight Arrow Connector 6"/>
          <p:cNvCxnSpPr/>
          <p:nvPr/>
        </p:nvCxnSpPr>
        <p:spPr>
          <a:xfrm>
            <a:off x="3962400" y="4648200"/>
            <a:ext cx="2895600" cy="10668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6404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1252" y="3868598"/>
            <a:ext cx="3137906" cy="2930804"/>
          </a:xfrm>
          <a:prstGeom prst="rect">
            <a:avLst/>
          </a:prstGeom>
          <a:ln>
            <a:solidFill>
              <a:schemeClr val="tx1"/>
            </a:solidFill>
          </a:ln>
        </p:spPr>
      </p:pic>
      <p:sp>
        <p:nvSpPr>
          <p:cNvPr id="2" name="Title 1"/>
          <p:cNvSpPr>
            <a:spLocks noGrp="1"/>
          </p:cNvSpPr>
          <p:nvPr>
            <p:ph type="title"/>
          </p:nvPr>
        </p:nvSpPr>
        <p:spPr>
          <a:xfrm>
            <a:off x="533400" y="685800"/>
            <a:ext cx="8077200" cy="457200"/>
          </a:xfrm>
        </p:spPr>
        <p:txBody>
          <a:bodyPr/>
          <a:lstStyle/>
          <a:p>
            <a:r>
              <a:rPr lang="en-US" dirty="0"/>
              <a:t>Fault Tree Analysis</a:t>
            </a:r>
          </a:p>
        </p:txBody>
      </p:sp>
      <p:sp>
        <p:nvSpPr>
          <p:cNvPr id="3" name="Content Placeholder 2"/>
          <p:cNvSpPr>
            <a:spLocks noGrp="1"/>
          </p:cNvSpPr>
          <p:nvPr>
            <p:ph idx="1"/>
          </p:nvPr>
        </p:nvSpPr>
        <p:spPr>
          <a:xfrm>
            <a:off x="685800" y="1219200"/>
            <a:ext cx="7554558" cy="5257800"/>
          </a:xfrm>
        </p:spPr>
        <p:txBody>
          <a:bodyPr>
            <a:normAutofit/>
          </a:bodyPr>
          <a:lstStyle/>
          <a:p>
            <a:r>
              <a:rPr lang="en-US" dirty="0"/>
              <a:t>Lets work through a simple example:</a:t>
            </a:r>
          </a:p>
          <a:p>
            <a:pPr lvl="1"/>
            <a:r>
              <a:rPr lang="en-US" dirty="0">
                <a:solidFill>
                  <a:srgbClr val="C00000"/>
                </a:solidFill>
              </a:rPr>
              <a:t>Event (T) = “Freon is released into a confined space where individuals are at risk due to inhalation hazard” </a:t>
            </a:r>
          </a:p>
          <a:p>
            <a:pPr lvl="1"/>
            <a:r>
              <a:rPr lang="en-US" dirty="0"/>
              <a:t>Step 1: “Deconstruct” this event as a series of preceding/antecedent events that must occur in order for Event (T) to occur</a:t>
            </a:r>
          </a:p>
          <a:p>
            <a:pPr lvl="2"/>
            <a:r>
              <a:rPr lang="en-US" dirty="0"/>
              <a:t>Event 2 (E2)</a:t>
            </a:r>
          </a:p>
          <a:p>
            <a:pPr lvl="3"/>
            <a:r>
              <a:rPr lang="en-US" dirty="0"/>
              <a:t>System Over Pressure Safety Cut-Off Switch Fails</a:t>
            </a:r>
          </a:p>
        </p:txBody>
      </p:sp>
      <p:cxnSp>
        <p:nvCxnSpPr>
          <p:cNvPr id="7" name="Straight Arrow Connector 6"/>
          <p:cNvCxnSpPr/>
          <p:nvPr/>
        </p:nvCxnSpPr>
        <p:spPr>
          <a:xfrm>
            <a:off x="4495800" y="3581400"/>
            <a:ext cx="3429000" cy="11430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8913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1252" y="3868598"/>
            <a:ext cx="3137906" cy="2930804"/>
          </a:xfrm>
          <a:prstGeom prst="rect">
            <a:avLst/>
          </a:prstGeom>
          <a:ln>
            <a:solidFill>
              <a:schemeClr val="tx1"/>
            </a:solidFill>
          </a:ln>
        </p:spPr>
      </p:pic>
      <p:sp>
        <p:nvSpPr>
          <p:cNvPr id="2" name="Title 1"/>
          <p:cNvSpPr>
            <a:spLocks noGrp="1"/>
          </p:cNvSpPr>
          <p:nvPr>
            <p:ph type="title"/>
          </p:nvPr>
        </p:nvSpPr>
        <p:spPr>
          <a:xfrm>
            <a:off x="533400" y="685800"/>
            <a:ext cx="8077200" cy="457200"/>
          </a:xfrm>
        </p:spPr>
        <p:txBody>
          <a:bodyPr/>
          <a:lstStyle/>
          <a:p>
            <a:r>
              <a:rPr lang="en-US" dirty="0"/>
              <a:t>Fault Tree Analysis</a:t>
            </a:r>
          </a:p>
        </p:txBody>
      </p:sp>
      <p:sp>
        <p:nvSpPr>
          <p:cNvPr id="3" name="Content Placeholder 2"/>
          <p:cNvSpPr>
            <a:spLocks noGrp="1"/>
          </p:cNvSpPr>
          <p:nvPr>
            <p:ph idx="1"/>
          </p:nvPr>
        </p:nvSpPr>
        <p:spPr>
          <a:xfrm>
            <a:off x="685800" y="1219200"/>
            <a:ext cx="7554558" cy="5257800"/>
          </a:xfrm>
        </p:spPr>
        <p:txBody>
          <a:bodyPr>
            <a:normAutofit/>
          </a:bodyPr>
          <a:lstStyle/>
          <a:p>
            <a:r>
              <a:rPr lang="en-US" dirty="0"/>
              <a:t>Lets work through a simple example:</a:t>
            </a:r>
          </a:p>
          <a:p>
            <a:pPr lvl="1"/>
            <a:r>
              <a:rPr lang="en-US" dirty="0">
                <a:solidFill>
                  <a:srgbClr val="C00000"/>
                </a:solidFill>
              </a:rPr>
              <a:t>Event (T) = “Freon is released into a confined space where individuals are at risk due to inhalation hazard” </a:t>
            </a:r>
          </a:p>
          <a:p>
            <a:pPr lvl="1"/>
            <a:r>
              <a:rPr lang="en-US" dirty="0"/>
              <a:t>Step 1: “Deconstruct” this event as a series of preceding/antecedent events that must occur in order for Event (T) to occur</a:t>
            </a:r>
          </a:p>
          <a:p>
            <a:pPr lvl="2"/>
            <a:r>
              <a:rPr lang="en-US" dirty="0"/>
              <a:t>Event 2 (E2)</a:t>
            </a:r>
          </a:p>
          <a:p>
            <a:pPr lvl="3"/>
            <a:r>
              <a:rPr lang="en-US" dirty="0"/>
              <a:t>System Over Pressure Safety Switch Failure</a:t>
            </a:r>
          </a:p>
          <a:p>
            <a:pPr lvl="2"/>
            <a:r>
              <a:rPr lang="en-US" dirty="0"/>
              <a:t>Basic Event D</a:t>
            </a:r>
          </a:p>
          <a:p>
            <a:pPr lvl="3"/>
            <a:r>
              <a:rPr lang="en-US" dirty="0"/>
              <a:t>Mechanical Failure (age related)</a:t>
            </a:r>
          </a:p>
        </p:txBody>
      </p:sp>
      <p:cxnSp>
        <p:nvCxnSpPr>
          <p:cNvPr id="7" name="Straight Arrow Connector 6"/>
          <p:cNvCxnSpPr/>
          <p:nvPr/>
        </p:nvCxnSpPr>
        <p:spPr>
          <a:xfrm>
            <a:off x="4953000" y="4114800"/>
            <a:ext cx="2743200" cy="16002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32686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1252" y="3868598"/>
            <a:ext cx="3137906" cy="2930804"/>
          </a:xfrm>
          <a:prstGeom prst="rect">
            <a:avLst/>
          </a:prstGeom>
          <a:ln>
            <a:solidFill>
              <a:schemeClr val="tx1"/>
            </a:solidFill>
          </a:ln>
        </p:spPr>
      </p:pic>
      <p:sp>
        <p:nvSpPr>
          <p:cNvPr id="2" name="Title 1"/>
          <p:cNvSpPr>
            <a:spLocks noGrp="1"/>
          </p:cNvSpPr>
          <p:nvPr>
            <p:ph type="title"/>
          </p:nvPr>
        </p:nvSpPr>
        <p:spPr>
          <a:xfrm>
            <a:off x="533400" y="685800"/>
            <a:ext cx="8077200" cy="457200"/>
          </a:xfrm>
        </p:spPr>
        <p:txBody>
          <a:bodyPr/>
          <a:lstStyle/>
          <a:p>
            <a:r>
              <a:rPr lang="en-US" dirty="0"/>
              <a:t>Fault Tree Analysis</a:t>
            </a:r>
          </a:p>
        </p:txBody>
      </p:sp>
      <p:sp>
        <p:nvSpPr>
          <p:cNvPr id="3" name="Content Placeholder 2"/>
          <p:cNvSpPr>
            <a:spLocks noGrp="1"/>
          </p:cNvSpPr>
          <p:nvPr>
            <p:ph idx="1"/>
          </p:nvPr>
        </p:nvSpPr>
        <p:spPr>
          <a:xfrm>
            <a:off x="685800" y="1219200"/>
            <a:ext cx="7554558" cy="5257800"/>
          </a:xfrm>
        </p:spPr>
        <p:txBody>
          <a:bodyPr>
            <a:normAutofit/>
          </a:bodyPr>
          <a:lstStyle/>
          <a:p>
            <a:r>
              <a:rPr lang="en-US" dirty="0"/>
              <a:t>Lets work through a simple example:</a:t>
            </a:r>
          </a:p>
          <a:p>
            <a:pPr lvl="1"/>
            <a:r>
              <a:rPr lang="en-US" dirty="0">
                <a:solidFill>
                  <a:srgbClr val="C00000"/>
                </a:solidFill>
              </a:rPr>
              <a:t>Event (T) = “Freon is released into a confined space where individuals are at risk due to inhalation hazard” </a:t>
            </a:r>
          </a:p>
          <a:p>
            <a:pPr lvl="1"/>
            <a:r>
              <a:rPr lang="en-US" dirty="0"/>
              <a:t>Step 1: “Deconstruct” this event as a series of preceding/antecedent events that must occur in order for Event (T) to occur</a:t>
            </a:r>
          </a:p>
          <a:p>
            <a:pPr lvl="2"/>
            <a:r>
              <a:rPr lang="en-US" dirty="0"/>
              <a:t>Event 2 (E2)</a:t>
            </a:r>
          </a:p>
          <a:p>
            <a:pPr lvl="3"/>
            <a:r>
              <a:rPr lang="en-US" dirty="0"/>
              <a:t>System Over Pressure Safety Switch Failure</a:t>
            </a:r>
          </a:p>
          <a:p>
            <a:pPr lvl="2"/>
            <a:r>
              <a:rPr lang="en-US" dirty="0"/>
              <a:t>Basic Event D</a:t>
            </a:r>
          </a:p>
          <a:p>
            <a:pPr lvl="3"/>
            <a:r>
              <a:rPr lang="en-US" dirty="0"/>
              <a:t>Mechanical Failure (age related)</a:t>
            </a:r>
          </a:p>
          <a:p>
            <a:pPr lvl="2"/>
            <a:r>
              <a:rPr lang="en-US" dirty="0"/>
              <a:t>Event 4 (E4)</a:t>
            </a:r>
          </a:p>
          <a:p>
            <a:pPr lvl="3"/>
            <a:r>
              <a:rPr lang="en-US" dirty="0"/>
              <a:t>Maintenance Failure</a:t>
            </a:r>
          </a:p>
          <a:p>
            <a:pPr lvl="4"/>
            <a:r>
              <a:rPr lang="en-US" dirty="0"/>
              <a:t>Basic Event E</a:t>
            </a:r>
          </a:p>
          <a:p>
            <a:pPr lvl="5"/>
            <a:r>
              <a:rPr lang="en-US" dirty="0"/>
              <a:t>System Bypassed by Operator (intentional)</a:t>
            </a:r>
          </a:p>
          <a:p>
            <a:pPr lvl="4"/>
            <a:r>
              <a:rPr lang="en-US" dirty="0"/>
              <a:t>Basic Event F</a:t>
            </a:r>
          </a:p>
          <a:p>
            <a:pPr lvl="5"/>
            <a:r>
              <a:rPr lang="en-US" dirty="0"/>
              <a:t>System Damaged by operator (not intentional)</a:t>
            </a:r>
          </a:p>
          <a:p>
            <a:pPr lvl="5"/>
            <a:endParaRPr lang="en-US" dirty="0"/>
          </a:p>
        </p:txBody>
      </p:sp>
      <p:cxnSp>
        <p:nvCxnSpPr>
          <p:cNvPr id="7" name="Straight Arrow Connector 6"/>
          <p:cNvCxnSpPr/>
          <p:nvPr/>
        </p:nvCxnSpPr>
        <p:spPr>
          <a:xfrm>
            <a:off x="3886200" y="4648200"/>
            <a:ext cx="4419600" cy="10668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31080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Fault Tree Analysis</a:t>
            </a:r>
          </a:p>
        </p:txBody>
      </p:sp>
      <p:sp>
        <p:nvSpPr>
          <p:cNvPr id="3" name="Content Placeholder 2"/>
          <p:cNvSpPr>
            <a:spLocks noGrp="1"/>
          </p:cNvSpPr>
          <p:nvPr>
            <p:ph idx="1"/>
          </p:nvPr>
        </p:nvSpPr>
        <p:spPr>
          <a:xfrm>
            <a:off x="685800" y="1219200"/>
            <a:ext cx="7554558" cy="5257800"/>
          </a:xfrm>
        </p:spPr>
        <p:txBody>
          <a:bodyPr>
            <a:normAutofit/>
          </a:bodyPr>
          <a:lstStyle/>
          <a:p>
            <a:r>
              <a:rPr lang="en-US" dirty="0"/>
              <a:t>Lets work through a simple example:</a:t>
            </a:r>
          </a:p>
          <a:p>
            <a:pPr lvl="1"/>
            <a:r>
              <a:rPr lang="en-US" dirty="0">
                <a:solidFill>
                  <a:srgbClr val="C00000"/>
                </a:solidFill>
              </a:rPr>
              <a:t>Event (T) = “Freon is released into a confined space where individuals are at risk due to inhalation hazard” </a:t>
            </a:r>
          </a:p>
          <a:p>
            <a:pPr lvl="2"/>
            <a:r>
              <a:rPr lang="en-US" dirty="0"/>
              <a:t>The result is the “failure” mapped as a series of events that must occur in order for the primary failure (T) to occur</a:t>
            </a:r>
          </a:p>
        </p:txBody>
      </p:sp>
      <p:pic>
        <p:nvPicPr>
          <p:cNvPr id="5" name="Picture 4"/>
          <p:cNvPicPr>
            <a:picLocks noChangeAspect="1"/>
          </p:cNvPicPr>
          <p:nvPr/>
        </p:nvPicPr>
        <p:blipFill>
          <a:blip r:embed="rId2"/>
          <a:stretch>
            <a:fillRect/>
          </a:stretch>
        </p:blipFill>
        <p:spPr>
          <a:xfrm>
            <a:off x="4071688" y="3352800"/>
            <a:ext cx="5072312" cy="2755631"/>
          </a:xfrm>
          <a:prstGeom prst="rect">
            <a:avLst/>
          </a:prstGeom>
          <a:solidFill>
            <a:schemeClr val="bg1"/>
          </a:solidFill>
          <a:ln>
            <a:solidFill>
              <a:schemeClr val="tx1"/>
            </a:solidFill>
          </a:ln>
        </p:spPr>
      </p:pic>
      <p:pic>
        <p:nvPicPr>
          <p:cNvPr id="7" name="Picture 6"/>
          <p:cNvPicPr>
            <a:picLocks noChangeAspect="1"/>
          </p:cNvPicPr>
          <p:nvPr/>
        </p:nvPicPr>
        <p:blipFill>
          <a:blip r:embed="rId3"/>
          <a:stretch>
            <a:fillRect/>
          </a:stretch>
        </p:blipFill>
        <p:spPr>
          <a:xfrm>
            <a:off x="0" y="3352800"/>
            <a:ext cx="3987076" cy="2916322"/>
          </a:xfrm>
          <a:prstGeom prst="rect">
            <a:avLst/>
          </a:prstGeom>
          <a:solidFill>
            <a:schemeClr val="bg1"/>
          </a:solidFill>
          <a:ln>
            <a:solidFill>
              <a:schemeClr val="tx1"/>
            </a:solidFill>
          </a:ln>
        </p:spPr>
      </p:pic>
    </p:spTree>
    <p:extLst>
      <p:ext uri="{BB962C8B-B14F-4D97-AF65-F5344CB8AC3E}">
        <p14:creationId xmlns:p14="http://schemas.microsoft.com/office/powerpoint/2010/main" val="34179813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Fault Tree Analysis</a:t>
            </a:r>
          </a:p>
        </p:txBody>
      </p:sp>
      <p:sp>
        <p:nvSpPr>
          <p:cNvPr id="3" name="Content Placeholder 2"/>
          <p:cNvSpPr>
            <a:spLocks noGrp="1"/>
          </p:cNvSpPr>
          <p:nvPr>
            <p:ph idx="1"/>
          </p:nvPr>
        </p:nvSpPr>
        <p:spPr>
          <a:xfrm>
            <a:off x="685800" y="1219200"/>
            <a:ext cx="7554558" cy="5257800"/>
          </a:xfrm>
        </p:spPr>
        <p:txBody>
          <a:bodyPr>
            <a:normAutofit/>
          </a:bodyPr>
          <a:lstStyle/>
          <a:p>
            <a:r>
              <a:rPr lang="en-US" dirty="0"/>
              <a:t>Lets work through a simple example:</a:t>
            </a:r>
          </a:p>
          <a:p>
            <a:pPr lvl="1"/>
            <a:r>
              <a:rPr lang="en-US" dirty="0">
                <a:solidFill>
                  <a:srgbClr val="C00000"/>
                </a:solidFill>
              </a:rPr>
              <a:t>Step 2: Construct the Fault Tree</a:t>
            </a:r>
          </a:p>
          <a:p>
            <a:pPr lvl="2"/>
            <a:r>
              <a:rPr lang="en-US" dirty="0"/>
              <a:t>In reality, we started with the Fault Tree, </a:t>
            </a:r>
          </a:p>
          <a:p>
            <a:pPr lvl="2"/>
            <a:r>
              <a:rPr lang="en-US" dirty="0"/>
              <a:t>But in a normal analysis, the process starts with a deep discussion about the preceding events…</a:t>
            </a:r>
          </a:p>
          <a:p>
            <a:pPr lvl="2"/>
            <a:r>
              <a:rPr lang="en-US" dirty="0"/>
              <a:t>…followed by a deep discussion about the nature of </a:t>
            </a:r>
          </a:p>
          <a:p>
            <a:pPr lvl="3"/>
            <a:r>
              <a:rPr lang="en-US" dirty="0"/>
              <a:t>AND</a:t>
            </a:r>
          </a:p>
          <a:p>
            <a:pPr lvl="3"/>
            <a:r>
              <a:rPr lang="en-US" dirty="0"/>
              <a:t>OR</a:t>
            </a:r>
          </a:p>
          <a:p>
            <a:pPr lvl="3"/>
            <a:r>
              <a:rPr lang="en-US" dirty="0"/>
              <a:t>Exclusive OR</a:t>
            </a:r>
          </a:p>
          <a:p>
            <a:pPr lvl="3"/>
            <a:r>
              <a:rPr lang="en-US" dirty="0"/>
              <a:t>And other gate options</a:t>
            </a:r>
          </a:p>
        </p:txBody>
      </p:sp>
      <p:pic>
        <p:nvPicPr>
          <p:cNvPr id="5" name="Picture 4"/>
          <p:cNvPicPr>
            <a:picLocks noChangeAspect="1"/>
          </p:cNvPicPr>
          <p:nvPr/>
        </p:nvPicPr>
        <p:blipFill>
          <a:blip r:embed="rId2"/>
          <a:stretch>
            <a:fillRect/>
          </a:stretch>
        </p:blipFill>
        <p:spPr>
          <a:xfrm>
            <a:off x="2553449" y="5029200"/>
            <a:ext cx="3380311" cy="1836419"/>
          </a:xfrm>
          <a:prstGeom prst="rect">
            <a:avLst/>
          </a:prstGeom>
          <a:solidFill>
            <a:schemeClr val="bg1"/>
          </a:solidFill>
          <a:ln>
            <a:solidFill>
              <a:schemeClr val="tx1"/>
            </a:solidFill>
          </a:ln>
        </p:spPr>
      </p:pic>
      <p:pic>
        <p:nvPicPr>
          <p:cNvPr id="7" name="Picture 6"/>
          <p:cNvPicPr>
            <a:picLocks noChangeAspect="1"/>
          </p:cNvPicPr>
          <p:nvPr/>
        </p:nvPicPr>
        <p:blipFill>
          <a:blip r:embed="rId3"/>
          <a:stretch>
            <a:fillRect/>
          </a:stretch>
        </p:blipFill>
        <p:spPr>
          <a:xfrm>
            <a:off x="26670" y="5029200"/>
            <a:ext cx="2510677" cy="1836419"/>
          </a:xfrm>
          <a:prstGeom prst="rect">
            <a:avLst/>
          </a:prstGeom>
          <a:solidFill>
            <a:schemeClr val="bg1"/>
          </a:solidFill>
          <a:ln>
            <a:solidFill>
              <a:schemeClr val="tx1"/>
            </a:solidFill>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3121723"/>
            <a:ext cx="3937558" cy="3677679"/>
          </a:xfrm>
          <a:prstGeom prst="rect">
            <a:avLst/>
          </a:prstGeom>
          <a:ln>
            <a:solidFill>
              <a:schemeClr val="tx1"/>
            </a:solidFill>
          </a:ln>
        </p:spPr>
      </p:pic>
    </p:spTree>
    <p:extLst>
      <p:ext uri="{BB962C8B-B14F-4D97-AF65-F5344CB8AC3E}">
        <p14:creationId xmlns:p14="http://schemas.microsoft.com/office/powerpoint/2010/main" val="294216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89616"/>
            <a:ext cx="7772400" cy="541467"/>
          </a:xfrm>
        </p:spPr>
        <p:txBody>
          <a:bodyPr/>
          <a:lstStyle/>
          <a:p>
            <a:r>
              <a:rPr lang="en-US" dirty="0"/>
              <a:t>Normal Accident Theory</a:t>
            </a:r>
          </a:p>
        </p:txBody>
      </p:sp>
      <p:sp>
        <p:nvSpPr>
          <p:cNvPr id="3" name="Content Placeholder 2"/>
          <p:cNvSpPr>
            <a:spLocks noGrp="1"/>
          </p:cNvSpPr>
          <p:nvPr>
            <p:ph idx="1"/>
          </p:nvPr>
        </p:nvSpPr>
        <p:spPr/>
        <p:txBody>
          <a:bodyPr>
            <a:normAutofit/>
          </a:bodyPr>
          <a:lstStyle/>
          <a:p>
            <a:r>
              <a:rPr lang="en-US" dirty="0"/>
              <a:t>So…we have lots of complex and coupled systems around us </a:t>
            </a:r>
          </a:p>
          <a:p>
            <a:pPr lvl="1"/>
            <a:r>
              <a:rPr lang="en-US" dirty="0"/>
              <a:t>Nuclear Plants</a:t>
            </a:r>
          </a:p>
          <a:p>
            <a:pPr lvl="1"/>
            <a:r>
              <a:rPr lang="en-US" dirty="0"/>
              <a:t>Financial systems</a:t>
            </a:r>
          </a:p>
          <a:p>
            <a:pPr lvl="1"/>
            <a:r>
              <a:rPr lang="en-US" dirty="0"/>
              <a:t>Chemical processing plants</a:t>
            </a:r>
          </a:p>
          <a:p>
            <a:pPr lvl="1"/>
            <a:r>
              <a:rPr lang="en-US" dirty="0"/>
              <a:t>Cities </a:t>
            </a:r>
          </a:p>
          <a:p>
            <a:r>
              <a:rPr lang="en-US" dirty="0"/>
              <a:t>….there must be lots of ‘accidents’ happening all the time…right?</a:t>
            </a:r>
          </a:p>
        </p:txBody>
      </p:sp>
    </p:spTree>
    <p:extLst>
      <p:ext uri="{BB962C8B-B14F-4D97-AF65-F5344CB8AC3E}">
        <p14:creationId xmlns:p14="http://schemas.microsoft.com/office/powerpoint/2010/main" val="4602578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Fault Tree Analysis</a:t>
            </a:r>
          </a:p>
        </p:txBody>
      </p:sp>
      <p:sp>
        <p:nvSpPr>
          <p:cNvPr id="3" name="Content Placeholder 2"/>
          <p:cNvSpPr>
            <a:spLocks noGrp="1"/>
          </p:cNvSpPr>
          <p:nvPr>
            <p:ph idx="1"/>
          </p:nvPr>
        </p:nvSpPr>
        <p:spPr>
          <a:xfrm>
            <a:off x="685800" y="1219200"/>
            <a:ext cx="7554558" cy="5257800"/>
          </a:xfrm>
        </p:spPr>
        <p:txBody>
          <a:bodyPr>
            <a:normAutofit/>
          </a:bodyPr>
          <a:lstStyle/>
          <a:p>
            <a:r>
              <a:rPr lang="en-US" dirty="0"/>
              <a:t>Lets work through a simple example:</a:t>
            </a:r>
          </a:p>
          <a:p>
            <a:pPr lvl="1"/>
            <a:r>
              <a:rPr lang="en-US" dirty="0">
                <a:solidFill>
                  <a:srgbClr val="C00000"/>
                </a:solidFill>
              </a:rPr>
              <a:t>Step 2: Construct the Fault Tree</a:t>
            </a:r>
          </a:p>
          <a:p>
            <a:pPr lvl="2"/>
            <a:r>
              <a:rPr lang="en-US" dirty="0"/>
              <a:t>To this point, we now have just repeated what we did for the USCG FTA from the point of people in the water</a:t>
            </a:r>
          </a:p>
          <a:p>
            <a:pPr lvl="2"/>
            <a:r>
              <a:rPr lang="en-US" dirty="0"/>
              <a:t>Next, we are going to add in the layer of probability</a:t>
            </a:r>
          </a:p>
          <a:p>
            <a:pPr lvl="3"/>
            <a:r>
              <a:rPr lang="en-US" dirty="0"/>
              <a:t>In ETA, this was binary</a:t>
            </a:r>
          </a:p>
          <a:p>
            <a:pPr lvl="4"/>
            <a:r>
              <a:rPr lang="en-US" dirty="0"/>
              <a:t>Probability that Yes it will occur</a:t>
            </a:r>
          </a:p>
          <a:p>
            <a:pPr lvl="4"/>
            <a:r>
              <a:rPr lang="en-US" dirty="0"/>
              <a:t>Probability that No it will not occur</a:t>
            </a:r>
          </a:p>
          <a:p>
            <a:pPr lvl="3"/>
            <a:r>
              <a:rPr lang="en-US" dirty="0"/>
              <a:t>In FTA, this CAN be the same…but doesn’t have to be</a:t>
            </a:r>
          </a:p>
          <a:p>
            <a:pPr lvl="4"/>
            <a:r>
              <a:rPr lang="en-US" dirty="0"/>
              <a:t>We still estimate probability but does not have to equal 1</a:t>
            </a:r>
          </a:p>
          <a:p>
            <a:pPr lvl="5"/>
            <a:r>
              <a:rPr lang="en-US" dirty="0"/>
              <a:t>Will demonstrate why not = 1 later</a:t>
            </a:r>
          </a:p>
          <a:p>
            <a:pPr lvl="4"/>
            <a:endParaRPr lang="en-US" dirty="0"/>
          </a:p>
          <a:p>
            <a:pPr lvl="4"/>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1682" y="3962400"/>
            <a:ext cx="3037476" cy="2837002"/>
          </a:xfrm>
          <a:prstGeom prst="rect">
            <a:avLst/>
          </a:prstGeom>
          <a:ln>
            <a:solidFill>
              <a:schemeClr val="tx1"/>
            </a:solidFill>
          </a:ln>
        </p:spPr>
      </p:pic>
    </p:spTree>
    <p:extLst>
      <p:ext uri="{BB962C8B-B14F-4D97-AF65-F5344CB8AC3E}">
        <p14:creationId xmlns:p14="http://schemas.microsoft.com/office/powerpoint/2010/main" val="14751479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Fault Tree Analysis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219200"/>
                <a:ext cx="7554558" cy="5029200"/>
              </a:xfrm>
            </p:spPr>
            <p:txBody>
              <a:bodyPr>
                <a:normAutofit/>
              </a:bodyPr>
              <a:lstStyle/>
              <a:p>
                <a:r>
                  <a:rPr lang="en-US" dirty="0"/>
                  <a:t>Step 3: Convert Fault Tree to Boolean Logical mathematics representation</a:t>
                </a:r>
              </a:p>
              <a:p>
                <a:pPr lvl="1"/>
                <a:r>
                  <a:rPr lang="en-US" b="1" i="1" dirty="0">
                    <a:latin typeface="Cambria Math"/>
                  </a:rPr>
                  <a:t>Note: </a:t>
                </a:r>
              </a:p>
              <a:p>
                <a:pPr lvl="2"/>
                <a:r>
                  <a:rPr lang="en-US" b="1" i="1" dirty="0">
                    <a:latin typeface="Cambria Math"/>
                  </a:rPr>
                  <a:t>AND Gate = Multiplication</a:t>
                </a:r>
              </a:p>
              <a:p>
                <a:pPr lvl="2"/>
                <a:r>
                  <a:rPr lang="en-US" i="1" dirty="0">
                    <a:latin typeface="Cambria Math"/>
                  </a:rPr>
                  <a:t>OR Gate = Addition</a:t>
                </a:r>
                <a:endParaRPr lang="en-US" b="1" i="1" dirty="0">
                  <a:latin typeface="Cambria Math"/>
                </a:endParaRPr>
              </a:p>
              <a:p>
                <a:pPr lvl="1"/>
                <a14:m>
                  <m:oMath xmlns:m="http://schemas.openxmlformats.org/officeDocument/2006/math">
                    <m:r>
                      <a:rPr lang="en-US" b="1" i="1" smtClean="0">
                        <a:latin typeface="Cambria Math"/>
                      </a:rPr>
                      <m:t>𝑻</m:t>
                    </m:r>
                    <m:r>
                      <a:rPr lang="en-US" b="1" i="1" smtClean="0">
                        <a:latin typeface="Cambria Math"/>
                      </a:rPr>
                      <m:t>=</m:t>
                    </m:r>
                    <m:r>
                      <a:rPr lang="en-US" b="1" i="1" smtClean="0">
                        <a:latin typeface="Cambria Math" panose="02040503050406030204" pitchFamily="18" charset="0"/>
                      </a:rPr>
                      <m:t>𝑬</m:t>
                    </m:r>
                    <m:r>
                      <a:rPr lang="en-US" b="1" i="1" smtClean="0">
                        <a:latin typeface="Cambria Math" panose="02040503050406030204" pitchFamily="18" charset="0"/>
                      </a:rPr>
                      <m:t>𝟏</m:t>
                    </m:r>
                    <m:r>
                      <a:rPr lang="en-US" b="1" i="1" smtClean="0">
                        <a:latin typeface="Cambria Math"/>
                      </a:rPr>
                      <m:t>∗</m:t>
                    </m:r>
                    <m:r>
                      <a:rPr lang="en-US" b="1" i="1" smtClean="0">
                        <a:latin typeface="Cambria Math" panose="02040503050406030204" pitchFamily="18" charset="0"/>
                      </a:rPr>
                      <m:t>𝑬</m:t>
                    </m:r>
                    <m:r>
                      <a:rPr lang="en-US" b="1" i="1" smtClean="0">
                        <a:latin typeface="Cambria Math" panose="02040503050406030204" pitchFamily="18" charset="0"/>
                      </a:rPr>
                      <m:t>𝟐</m:t>
                    </m:r>
                  </m:oMath>
                </a14:m>
                <a:endParaRPr lang="en-US" dirty="0"/>
              </a:p>
              <a:p>
                <a:pPr lvl="1"/>
                <a14:m>
                  <m:oMath xmlns:m="http://schemas.openxmlformats.org/officeDocument/2006/math">
                    <m:r>
                      <a:rPr lang="en-US" b="1" i="1" smtClean="0">
                        <a:latin typeface="Cambria Math" panose="02040503050406030204" pitchFamily="18" charset="0"/>
                      </a:rPr>
                      <m:t>𝑬</m:t>
                    </m:r>
                    <m:r>
                      <a:rPr lang="en-US" b="1" i="1" smtClean="0">
                        <a:latin typeface="Cambria Math" panose="02040503050406030204" pitchFamily="18" charset="0"/>
                      </a:rPr>
                      <m:t>𝟏</m:t>
                    </m:r>
                    <m:r>
                      <a:rPr lang="en-US" b="1" i="1" smtClean="0">
                        <a:latin typeface="Cambria Math"/>
                      </a:rPr>
                      <m:t>=</m:t>
                    </m:r>
                    <m:r>
                      <a:rPr lang="en-US" b="1" i="1" smtClean="0">
                        <a:latin typeface="Cambria Math" panose="02040503050406030204" pitchFamily="18" charset="0"/>
                      </a:rPr>
                      <m:t>𝒂</m:t>
                    </m:r>
                    <m:r>
                      <a:rPr lang="en-US" b="1" i="1" smtClean="0">
                        <a:latin typeface="Cambria Math"/>
                      </a:rPr>
                      <m:t>+</m:t>
                    </m:r>
                    <m:r>
                      <a:rPr lang="en-US" b="1" i="1" smtClean="0">
                        <a:latin typeface="Cambria Math" panose="02040503050406030204" pitchFamily="18" charset="0"/>
                      </a:rPr>
                      <m:t>𝑬</m:t>
                    </m:r>
                    <m:r>
                      <a:rPr lang="en-US" b="1" i="1" smtClean="0">
                        <a:latin typeface="Cambria Math" panose="02040503050406030204" pitchFamily="18" charset="0"/>
                      </a:rPr>
                      <m:t>𝟑</m:t>
                    </m:r>
                  </m:oMath>
                </a14:m>
                <a:endParaRPr lang="en-US" b="1" dirty="0"/>
              </a:p>
              <a:p>
                <a:pPr lvl="1"/>
                <a14:m>
                  <m:oMath xmlns:m="http://schemas.openxmlformats.org/officeDocument/2006/math">
                    <m:r>
                      <a:rPr lang="en-US" b="1" i="1" smtClean="0">
                        <a:latin typeface="Cambria Math" panose="02040503050406030204" pitchFamily="18" charset="0"/>
                      </a:rPr>
                      <m:t>𝑬</m:t>
                    </m:r>
                    <m:r>
                      <a:rPr lang="en-US" b="1" i="1" smtClean="0">
                        <a:latin typeface="Cambria Math" panose="02040503050406030204" pitchFamily="18" charset="0"/>
                      </a:rPr>
                      <m:t>𝟐</m:t>
                    </m:r>
                    <m:r>
                      <a:rPr lang="en-US" b="1" i="1" smtClean="0">
                        <a:latin typeface="Cambria Math"/>
                      </a:rPr>
                      <m:t>=</m:t>
                    </m:r>
                    <m:r>
                      <a:rPr lang="en-US" b="1" i="1" smtClean="0">
                        <a:latin typeface="Cambria Math" panose="02040503050406030204" pitchFamily="18" charset="0"/>
                      </a:rPr>
                      <m:t>𝒅</m:t>
                    </m:r>
                    <m:r>
                      <a:rPr lang="en-US" b="1" i="1" smtClean="0">
                        <a:latin typeface="Cambria Math"/>
                      </a:rPr>
                      <m:t>+</m:t>
                    </m:r>
                    <m:r>
                      <a:rPr lang="en-US" b="1" i="1" smtClean="0">
                        <a:latin typeface="Cambria Math" panose="02040503050406030204" pitchFamily="18" charset="0"/>
                      </a:rPr>
                      <m:t>𝑬</m:t>
                    </m:r>
                    <m:r>
                      <a:rPr lang="en-US" b="1" i="1" smtClean="0">
                        <a:latin typeface="Cambria Math" panose="02040503050406030204" pitchFamily="18" charset="0"/>
                      </a:rPr>
                      <m:t>𝟒</m:t>
                    </m:r>
                  </m:oMath>
                </a14:m>
                <a:endParaRPr lang="en-US" b="1" dirty="0"/>
              </a:p>
              <a:p>
                <a:pPr lvl="1"/>
                <a14:m>
                  <m:oMath xmlns:m="http://schemas.openxmlformats.org/officeDocument/2006/math">
                    <m:r>
                      <a:rPr lang="en-US" b="1" i="1" smtClean="0">
                        <a:latin typeface="Cambria Math" panose="02040503050406030204" pitchFamily="18" charset="0"/>
                      </a:rPr>
                      <m:t>𝑬</m:t>
                    </m:r>
                    <m:r>
                      <a:rPr lang="en-US" b="1" i="1" smtClean="0">
                        <a:latin typeface="Cambria Math" panose="02040503050406030204" pitchFamily="18" charset="0"/>
                      </a:rPr>
                      <m:t>𝟑</m:t>
                    </m:r>
                    <m:r>
                      <a:rPr lang="en-US" b="1" i="1" smtClean="0">
                        <a:latin typeface="Cambria Math"/>
                      </a:rPr>
                      <m:t>=</m:t>
                    </m:r>
                    <m:r>
                      <a:rPr lang="en-US" b="1" i="1" smtClean="0">
                        <a:latin typeface="Cambria Math" panose="02040503050406030204" pitchFamily="18" charset="0"/>
                      </a:rPr>
                      <m:t>𝒃</m:t>
                    </m:r>
                    <m:r>
                      <a:rPr lang="en-US" b="1" i="1" smtClean="0">
                        <a:latin typeface="Cambria Math"/>
                      </a:rPr>
                      <m:t>+</m:t>
                    </m:r>
                    <m:r>
                      <a:rPr lang="en-US" b="1" i="1" smtClean="0">
                        <a:latin typeface="Cambria Math" panose="02040503050406030204" pitchFamily="18" charset="0"/>
                      </a:rPr>
                      <m:t>𝒄</m:t>
                    </m:r>
                    <m:r>
                      <a:rPr lang="en-US" b="1" i="1" smtClean="0">
                        <a:latin typeface="Cambria Math"/>
                      </a:rPr>
                      <m:t> </m:t>
                    </m:r>
                  </m:oMath>
                </a14:m>
                <a:endParaRPr lang="en-US" b="1" dirty="0"/>
              </a:p>
              <a:p>
                <a:pPr lvl="1"/>
                <a14:m>
                  <m:oMath xmlns:m="http://schemas.openxmlformats.org/officeDocument/2006/math">
                    <m:r>
                      <a:rPr lang="en-US" b="1" i="1" smtClean="0">
                        <a:latin typeface="Cambria Math" panose="02040503050406030204" pitchFamily="18" charset="0"/>
                      </a:rPr>
                      <m:t>𝑬</m:t>
                    </m:r>
                    <m:r>
                      <a:rPr lang="en-US" b="1" i="1" smtClean="0">
                        <a:latin typeface="Cambria Math" panose="02040503050406030204" pitchFamily="18" charset="0"/>
                      </a:rPr>
                      <m:t>𝟒</m:t>
                    </m:r>
                    <m:r>
                      <a:rPr lang="en-US" b="1" i="1" smtClean="0">
                        <a:latin typeface="Cambria Math"/>
                      </a:rPr>
                      <m:t>=</m:t>
                    </m:r>
                    <m:r>
                      <a:rPr lang="en-US" b="1" i="1" smtClean="0">
                        <a:latin typeface="Cambria Math" panose="02040503050406030204" pitchFamily="18" charset="0"/>
                      </a:rPr>
                      <m:t>𝒆</m:t>
                    </m:r>
                    <m:r>
                      <a:rPr lang="en-US" b="1" i="1" smtClean="0">
                        <a:latin typeface="Cambria Math"/>
                      </a:rPr>
                      <m:t>∗</m:t>
                    </m:r>
                    <m:r>
                      <a:rPr lang="en-US" b="1" i="1" smtClean="0">
                        <a:latin typeface="Cambria Math" panose="02040503050406030204" pitchFamily="18" charset="0"/>
                      </a:rPr>
                      <m:t>𝒇</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219200"/>
                <a:ext cx="7554558" cy="5029200"/>
              </a:xfrm>
              <a:blipFill>
                <a:blip r:embed="rId2"/>
                <a:stretch>
                  <a:fillRect t="-606"/>
                </a:stretch>
              </a:blipFill>
            </p:spPr>
            <p:txBody>
              <a:bodyPr/>
              <a:lstStyle/>
              <a:p>
                <a:r>
                  <a:rPr lang="en-US">
                    <a:noFill/>
                  </a:rPr>
                  <a:t> </a:t>
                </a:r>
              </a:p>
            </p:txBody>
          </p:sp>
        </mc:Fallback>
      </mc:AlternateContent>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2067" y="2057400"/>
            <a:ext cx="5077090" cy="4742002"/>
          </a:xfrm>
          <a:prstGeom prst="rect">
            <a:avLst/>
          </a:prstGeom>
          <a:ln>
            <a:solidFill>
              <a:schemeClr val="tx1"/>
            </a:solidFill>
          </a:ln>
        </p:spPr>
      </p:pic>
    </p:spTree>
    <p:extLst>
      <p:ext uri="{BB962C8B-B14F-4D97-AF65-F5344CB8AC3E}">
        <p14:creationId xmlns:p14="http://schemas.microsoft.com/office/powerpoint/2010/main" val="21907002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Fault Tree Analysis</a:t>
            </a:r>
          </a:p>
        </p:txBody>
      </p:sp>
      <p:sp>
        <p:nvSpPr>
          <p:cNvPr id="3" name="Content Placeholder 2"/>
          <p:cNvSpPr>
            <a:spLocks noGrp="1"/>
          </p:cNvSpPr>
          <p:nvPr>
            <p:ph idx="1"/>
          </p:nvPr>
        </p:nvSpPr>
        <p:spPr>
          <a:xfrm>
            <a:off x="685800" y="1219200"/>
            <a:ext cx="7554558" cy="5029200"/>
          </a:xfrm>
        </p:spPr>
        <p:txBody>
          <a:bodyPr>
            <a:normAutofit/>
          </a:bodyPr>
          <a:lstStyle/>
          <a:p>
            <a:r>
              <a:rPr lang="en-US" dirty="0"/>
              <a:t>Step 4: Determine through research, or estimate through SME-EJE probability of each Basic Event occurring</a:t>
            </a:r>
            <a:endParaRPr lang="en-US" b="1" dirty="0">
              <a:latin typeface="Cambria Math"/>
            </a:endParaRPr>
          </a:p>
          <a:p>
            <a:pPr lvl="1"/>
            <a:r>
              <a:rPr lang="en-US" dirty="0">
                <a:latin typeface="+mj-lt"/>
              </a:rPr>
              <a:t>This is very interesting, because we …</a:t>
            </a:r>
          </a:p>
          <a:p>
            <a:pPr lvl="2"/>
            <a:r>
              <a:rPr lang="en-US" b="1" dirty="0">
                <a:latin typeface="+mj-lt"/>
              </a:rPr>
              <a:t>…Might have Quality Engineering data on </a:t>
            </a:r>
          </a:p>
          <a:p>
            <a:pPr lvl="2"/>
            <a:r>
              <a:rPr lang="en-US" dirty="0">
                <a:latin typeface="+mj-lt"/>
              </a:rPr>
              <a:t>Switch Pump Failure Rates</a:t>
            </a:r>
          </a:p>
          <a:p>
            <a:pPr lvl="2"/>
            <a:r>
              <a:rPr lang="en-US" b="1" dirty="0">
                <a:latin typeface="+mj-lt"/>
              </a:rPr>
              <a:t>Human Failure Rates</a:t>
            </a:r>
          </a:p>
          <a:p>
            <a:pPr lvl="1"/>
            <a:r>
              <a:rPr lang="en-US" dirty="0">
                <a:latin typeface="+mj-lt"/>
              </a:rPr>
              <a:t>…But, we might only have our experts to estimate these possibilities</a:t>
            </a:r>
          </a:p>
          <a:p>
            <a:pPr lvl="2"/>
            <a:r>
              <a:rPr lang="en-US" b="1" dirty="0">
                <a:latin typeface="+mj-lt"/>
              </a:rPr>
              <a:t>So again, we can see that SME’s are critical </a:t>
            </a:r>
          </a:p>
          <a:p>
            <a:r>
              <a:rPr lang="en-US" b="1" dirty="0">
                <a:latin typeface="+mj-lt"/>
              </a:rPr>
              <a:t>Note that FTA can be </a:t>
            </a:r>
          </a:p>
          <a:p>
            <a:pPr lvl="1"/>
            <a:r>
              <a:rPr lang="en-US" dirty="0">
                <a:latin typeface="+mj-lt"/>
              </a:rPr>
              <a:t>Purely Quantitative</a:t>
            </a:r>
          </a:p>
          <a:p>
            <a:pPr lvl="1"/>
            <a:r>
              <a:rPr lang="en-US" b="1" dirty="0">
                <a:latin typeface="+mj-lt"/>
              </a:rPr>
              <a:t>Purely Qualitative</a:t>
            </a:r>
          </a:p>
          <a:p>
            <a:pPr lvl="1"/>
            <a:r>
              <a:rPr lang="en-US" dirty="0">
                <a:latin typeface="+mj-lt"/>
              </a:rPr>
              <a:t>Or combination of </a:t>
            </a:r>
            <a:r>
              <a:rPr lang="en-US" dirty="0" err="1">
                <a:latin typeface="+mj-lt"/>
              </a:rPr>
              <a:t>Qual</a:t>
            </a:r>
            <a:r>
              <a:rPr lang="en-US" dirty="0">
                <a:latin typeface="+mj-lt"/>
              </a:rPr>
              <a:t> and Quant</a:t>
            </a:r>
            <a:endParaRPr lang="en-US" b="1" dirty="0">
              <a:latin typeface="+mj-lt"/>
            </a:endParaRPr>
          </a:p>
          <a:p>
            <a:endParaRPr lang="en-US" b="1" i="1" dirty="0">
              <a:latin typeface="+mj-lt"/>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3266" y="4038600"/>
            <a:ext cx="2955891" cy="2760802"/>
          </a:xfrm>
          <a:prstGeom prst="rect">
            <a:avLst/>
          </a:prstGeom>
          <a:ln>
            <a:solidFill>
              <a:schemeClr val="tx1"/>
            </a:solidFill>
          </a:ln>
        </p:spPr>
      </p:pic>
    </p:spTree>
    <p:extLst>
      <p:ext uri="{BB962C8B-B14F-4D97-AF65-F5344CB8AC3E}">
        <p14:creationId xmlns:p14="http://schemas.microsoft.com/office/powerpoint/2010/main" val="19540854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Fault Tree Analysis</a:t>
            </a:r>
          </a:p>
        </p:txBody>
      </p:sp>
      <p:sp>
        <p:nvSpPr>
          <p:cNvPr id="3" name="Content Placeholder 2"/>
          <p:cNvSpPr>
            <a:spLocks noGrp="1"/>
          </p:cNvSpPr>
          <p:nvPr>
            <p:ph idx="1"/>
          </p:nvPr>
        </p:nvSpPr>
        <p:spPr>
          <a:xfrm>
            <a:off x="685800" y="1219200"/>
            <a:ext cx="7554558" cy="5029200"/>
          </a:xfrm>
        </p:spPr>
        <p:txBody>
          <a:bodyPr>
            <a:normAutofit/>
          </a:bodyPr>
          <a:lstStyle/>
          <a:p>
            <a:r>
              <a:rPr lang="en-US" dirty="0"/>
              <a:t>Step 4: Determine through research, or estimate through SME-EJE that probability of each Basic Event occurring</a:t>
            </a:r>
            <a:endParaRPr lang="en-US" dirty="0">
              <a:latin typeface="Cambria Math"/>
            </a:endParaRPr>
          </a:p>
          <a:p>
            <a:pPr lvl="1"/>
            <a:r>
              <a:rPr lang="en-US" dirty="0">
                <a:latin typeface="+mj-lt"/>
              </a:rPr>
              <a:t>Lets say that we do have some solid Quality Engineering Data and Expert Judgement</a:t>
            </a:r>
          </a:p>
          <a:p>
            <a:pPr lvl="2"/>
            <a:r>
              <a:rPr lang="en-US" dirty="0">
                <a:latin typeface="+mj-lt"/>
              </a:rPr>
              <a:t>P(a) = 0.00023 </a:t>
            </a:r>
          </a:p>
          <a:p>
            <a:pPr lvl="3"/>
            <a:r>
              <a:rPr lang="en-US" dirty="0">
                <a:latin typeface="+mj-lt"/>
              </a:rPr>
              <a:t>based on SME Judgement</a:t>
            </a:r>
          </a:p>
          <a:p>
            <a:pPr lvl="2"/>
            <a:r>
              <a:rPr lang="en-US" dirty="0">
                <a:latin typeface="+mj-lt"/>
              </a:rPr>
              <a:t>P(b) = 0.002 </a:t>
            </a:r>
          </a:p>
          <a:p>
            <a:pPr lvl="3"/>
            <a:r>
              <a:rPr lang="en-US" dirty="0">
                <a:latin typeface="+mj-lt"/>
              </a:rPr>
              <a:t>based on Quality Engineering Data</a:t>
            </a:r>
          </a:p>
          <a:p>
            <a:pPr lvl="2"/>
            <a:r>
              <a:rPr lang="en-US" dirty="0">
                <a:latin typeface="+mj-lt"/>
              </a:rPr>
              <a:t>P(c) = 0.2 </a:t>
            </a:r>
          </a:p>
          <a:p>
            <a:pPr lvl="3"/>
            <a:r>
              <a:rPr lang="en-US" dirty="0">
                <a:latin typeface="+mj-lt"/>
              </a:rPr>
              <a:t>based on SME Judgement</a:t>
            </a:r>
          </a:p>
          <a:p>
            <a:pPr lvl="2"/>
            <a:r>
              <a:rPr lang="en-US" dirty="0">
                <a:latin typeface="+mj-lt"/>
              </a:rPr>
              <a:t>P(d) = 0.02 </a:t>
            </a:r>
          </a:p>
          <a:p>
            <a:pPr lvl="3"/>
            <a:r>
              <a:rPr lang="en-US" dirty="0">
                <a:latin typeface="+mj-lt"/>
              </a:rPr>
              <a:t>based on Quality Engineering Data</a:t>
            </a:r>
          </a:p>
          <a:p>
            <a:pPr lvl="2"/>
            <a:r>
              <a:rPr lang="en-US" dirty="0">
                <a:latin typeface="+mj-lt"/>
              </a:rPr>
              <a:t>P(e) = 0.01 </a:t>
            </a:r>
          </a:p>
          <a:p>
            <a:pPr lvl="3"/>
            <a:r>
              <a:rPr lang="en-US" dirty="0">
                <a:latin typeface="+mj-lt"/>
              </a:rPr>
              <a:t>based on Quality Engineering Data</a:t>
            </a:r>
          </a:p>
          <a:p>
            <a:pPr lvl="2"/>
            <a:r>
              <a:rPr lang="en-US" dirty="0">
                <a:latin typeface="+mj-lt"/>
              </a:rPr>
              <a:t> P(f) = 0.001</a:t>
            </a:r>
          </a:p>
          <a:p>
            <a:pPr lvl="3"/>
            <a:r>
              <a:rPr lang="en-US" dirty="0">
                <a:latin typeface="+mj-lt"/>
              </a:rPr>
              <a:t>based on Quality Engineering Data</a:t>
            </a:r>
            <a:endParaRPr lang="en-US" b="1" dirty="0">
              <a:latin typeface="+mj-lt"/>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4402796"/>
            <a:ext cx="2565958" cy="2396605"/>
          </a:xfrm>
          <a:prstGeom prst="rect">
            <a:avLst/>
          </a:prstGeom>
          <a:ln>
            <a:solidFill>
              <a:schemeClr val="tx1"/>
            </a:solidFill>
          </a:ln>
        </p:spPr>
      </p:pic>
      <p:sp>
        <p:nvSpPr>
          <p:cNvPr id="5" name="Rounded Rectangle 4"/>
          <p:cNvSpPr/>
          <p:nvPr/>
        </p:nvSpPr>
        <p:spPr>
          <a:xfrm>
            <a:off x="5791200" y="2494616"/>
            <a:ext cx="3200400" cy="12785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Let’s assume that these probabilities are from maintenance records , and so are quantitative </a:t>
            </a:r>
          </a:p>
        </p:txBody>
      </p:sp>
      <p:cxnSp>
        <p:nvCxnSpPr>
          <p:cNvPr id="7" name="Straight Arrow Connector 6"/>
          <p:cNvCxnSpPr/>
          <p:nvPr/>
        </p:nvCxnSpPr>
        <p:spPr>
          <a:xfrm flipH="1" flipV="1">
            <a:off x="4463079" y="2743200"/>
            <a:ext cx="1328121" cy="39071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127139" y="3133914"/>
            <a:ext cx="664061" cy="246718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127139" y="3133914"/>
            <a:ext cx="664061" cy="105708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6995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Fault Tree Analysis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219200"/>
                <a:ext cx="7554558" cy="5029200"/>
              </a:xfrm>
            </p:spPr>
            <p:txBody>
              <a:bodyPr>
                <a:normAutofit/>
              </a:bodyPr>
              <a:lstStyle/>
              <a:p>
                <a:r>
                  <a:rPr lang="en-US" dirty="0"/>
                  <a:t>Now watch….</a:t>
                </a:r>
              </a:p>
              <a:p>
                <a:pPr lvl="1"/>
                <a:r>
                  <a:rPr lang="en-US" dirty="0"/>
                  <a:t>With these data, we could calculate the probability of the “Event T” occurring</a:t>
                </a:r>
              </a:p>
              <a:p>
                <a:pPr lvl="2"/>
                <a14:m>
                  <m:oMath xmlns:m="http://schemas.openxmlformats.org/officeDocument/2006/math">
                    <m:r>
                      <a:rPr lang="en-US" i="1">
                        <a:latin typeface="Cambria Math"/>
                      </a:rPr>
                      <m:t>𝑻</m:t>
                    </m:r>
                    <m:r>
                      <a:rPr lang="en-US" i="1">
                        <a:latin typeface="Cambria Math"/>
                      </a:rPr>
                      <m:t>=</m:t>
                    </m:r>
                    <m:sSup>
                      <m:sSupPr>
                        <m:ctrlPr>
                          <a:rPr lang="en-US" i="1">
                            <a:latin typeface="Cambria Math" panose="02040503050406030204" pitchFamily="18" charset="0"/>
                          </a:rPr>
                        </m:ctrlPr>
                      </m:sSupPr>
                      <m:e>
                        <m:r>
                          <a:rPr lang="en-US" i="1">
                            <a:latin typeface="Cambria Math"/>
                          </a:rPr>
                          <m:t>𝑬</m:t>
                        </m:r>
                      </m:e>
                      <m:sup>
                        <m:r>
                          <a:rPr lang="en-US" i="1">
                            <a:latin typeface="Cambria Math"/>
                          </a:rPr>
                          <m:t>𝟏</m:t>
                        </m:r>
                      </m:sup>
                    </m:sSup>
                    <m:r>
                      <a:rPr lang="en-US" i="1">
                        <a:latin typeface="Cambria Math"/>
                      </a:rPr>
                      <m:t>∗</m:t>
                    </m:r>
                    <m:sSup>
                      <m:sSupPr>
                        <m:ctrlPr>
                          <a:rPr lang="en-US" i="1">
                            <a:latin typeface="Cambria Math" panose="02040503050406030204" pitchFamily="18" charset="0"/>
                          </a:rPr>
                        </m:ctrlPr>
                      </m:sSupPr>
                      <m:e>
                        <m:r>
                          <a:rPr lang="en-US" i="1">
                            <a:latin typeface="Cambria Math"/>
                          </a:rPr>
                          <m:t>𝑬</m:t>
                        </m:r>
                      </m:e>
                      <m:sup>
                        <m:r>
                          <a:rPr lang="en-US" i="1">
                            <a:latin typeface="Cambria Math"/>
                          </a:rPr>
                          <m:t>𝟐</m:t>
                        </m:r>
                      </m:sup>
                    </m:sSup>
                  </m:oMath>
                </a14:m>
                <a:endParaRPr lang="en-US" dirty="0"/>
              </a:p>
              <a:p>
                <a:pPr lvl="2"/>
                <a14:m>
                  <m:oMath xmlns:m="http://schemas.openxmlformats.org/officeDocument/2006/math">
                    <m:sSup>
                      <m:sSupPr>
                        <m:ctrlPr>
                          <a:rPr lang="en-US" i="1">
                            <a:latin typeface="Cambria Math" panose="02040503050406030204" pitchFamily="18" charset="0"/>
                          </a:rPr>
                        </m:ctrlPr>
                      </m:sSupPr>
                      <m:e>
                        <m:r>
                          <a:rPr lang="en-US" i="1">
                            <a:latin typeface="Cambria Math"/>
                          </a:rPr>
                          <m:t>𝑬</m:t>
                        </m:r>
                      </m:e>
                      <m:sup>
                        <m:r>
                          <a:rPr lang="en-US" i="1">
                            <a:latin typeface="Cambria Math"/>
                          </a:rPr>
                          <m:t>𝟏</m:t>
                        </m:r>
                      </m:sup>
                    </m:sSup>
                    <m:r>
                      <a:rPr lang="en-US" i="1">
                        <a:latin typeface="Cambria Math"/>
                      </a:rPr>
                      <m:t>=</m:t>
                    </m:r>
                    <m:r>
                      <a:rPr lang="en-US" i="1">
                        <a:latin typeface="Cambria Math"/>
                      </a:rPr>
                      <m:t>𝑨</m:t>
                    </m:r>
                    <m:r>
                      <a:rPr lang="en-US" i="1">
                        <a:latin typeface="Cambria Math"/>
                      </a:rPr>
                      <m:t>+</m:t>
                    </m:r>
                    <m:sSup>
                      <m:sSupPr>
                        <m:ctrlPr>
                          <a:rPr lang="en-US" i="1">
                            <a:latin typeface="Cambria Math" panose="02040503050406030204" pitchFamily="18" charset="0"/>
                          </a:rPr>
                        </m:ctrlPr>
                      </m:sSupPr>
                      <m:e>
                        <m:r>
                          <a:rPr lang="en-US" i="1">
                            <a:latin typeface="Cambria Math"/>
                          </a:rPr>
                          <m:t>𝑬</m:t>
                        </m:r>
                      </m:e>
                      <m:sup>
                        <m:r>
                          <a:rPr lang="en-US" i="1">
                            <a:latin typeface="Cambria Math"/>
                          </a:rPr>
                          <m:t>𝟑</m:t>
                        </m:r>
                      </m:sup>
                    </m:sSup>
                  </m:oMath>
                </a14:m>
                <a:endParaRPr lang="en-US" dirty="0"/>
              </a:p>
              <a:p>
                <a:pPr lvl="2"/>
                <a14:m>
                  <m:oMath xmlns:m="http://schemas.openxmlformats.org/officeDocument/2006/math">
                    <m:sSup>
                      <m:sSupPr>
                        <m:ctrlPr>
                          <a:rPr lang="en-US" i="1">
                            <a:latin typeface="Cambria Math" panose="02040503050406030204" pitchFamily="18" charset="0"/>
                          </a:rPr>
                        </m:ctrlPr>
                      </m:sSupPr>
                      <m:e>
                        <m:r>
                          <a:rPr lang="en-US" i="1">
                            <a:latin typeface="Cambria Math"/>
                          </a:rPr>
                          <m:t>𝑬</m:t>
                        </m:r>
                      </m:e>
                      <m:sup>
                        <m:r>
                          <a:rPr lang="en-US" i="1">
                            <a:latin typeface="Cambria Math"/>
                          </a:rPr>
                          <m:t>𝟐</m:t>
                        </m:r>
                      </m:sup>
                    </m:sSup>
                    <m:r>
                      <a:rPr lang="en-US" i="1">
                        <a:latin typeface="Cambria Math"/>
                      </a:rPr>
                      <m:t>=</m:t>
                    </m:r>
                    <m:r>
                      <a:rPr lang="en-US" i="1">
                        <a:latin typeface="Cambria Math" panose="02040503050406030204" pitchFamily="18" charset="0"/>
                      </a:rPr>
                      <m:t>𝑫</m:t>
                    </m:r>
                    <m:r>
                      <a:rPr lang="en-US" i="1">
                        <a:latin typeface="Cambria Math"/>
                      </a:rPr>
                      <m:t>+</m:t>
                    </m:r>
                    <m:sSup>
                      <m:sSupPr>
                        <m:ctrlPr>
                          <a:rPr lang="en-US" i="1">
                            <a:latin typeface="Cambria Math" panose="02040503050406030204" pitchFamily="18" charset="0"/>
                          </a:rPr>
                        </m:ctrlPr>
                      </m:sSupPr>
                      <m:e>
                        <m:r>
                          <a:rPr lang="en-US" i="1">
                            <a:latin typeface="Cambria Math"/>
                          </a:rPr>
                          <m:t>𝑬</m:t>
                        </m:r>
                      </m:e>
                      <m:sup>
                        <m:r>
                          <a:rPr lang="en-US" i="1">
                            <a:latin typeface="Cambria Math"/>
                          </a:rPr>
                          <m:t>𝟒</m:t>
                        </m:r>
                      </m:sup>
                    </m:sSup>
                  </m:oMath>
                </a14:m>
                <a:endParaRPr lang="en-US" dirty="0"/>
              </a:p>
              <a:p>
                <a:pPr lvl="2"/>
                <a14:m>
                  <m:oMath xmlns:m="http://schemas.openxmlformats.org/officeDocument/2006/math">
                    <m:sSup>
                      <m:sSupPr>
                        <m:ctrlPr>
                          <a:rPr lang="en-US" i="1">
                            <a:latin typeface="Cambria Math" panose="02040503050406030204" pitchFamily="18" charset="0"/>
                          </a:rPr>
                        </m:ctrlPr>
                      </m:sSupPr>
                      <m:e>
                        <m:r>
                          <a:rPr lang="en-US" i="1">
                            <a:latin typeface="Cambria Math"/>
                          </a:rPr>
                          <m:t>𝑬</m:t>
                        </m:r>
                      </m:e>
                      <m:sup>
                        <m:r>
                          <a:rPr lang="en-US" i="1">
                            <a:latin typeface="Cambria Math"/>
                          </a:rPr>
                          <m:t>𝟑</m:t>
                        </m:r>
                      </m:sup>
                    </m:sSup>
                    <m:r>
                      <a:rPr lang="en-US" i="1">
                        <a:latin typeface="Cambria Math"/>
                      </a:rPr>
                      <m:t>=</m:t>
                    </m:r>
                    <m:r>
                      <a:rPr lang="en-US" i="1">
                        <a:latin typeface="Cambria Math"/>
                      </a:rPr>
                      <m:t>𝑩</m:t>
                    </m:r>
                    <m:r>
                      <a:rPr lang="en-US" i="1">
                        <a:latin typeface="Cambria Math"/>
                      </a:rPr>
                      <m:t>+</m:t>
                    </m:r>
                    <m:r>
                      <a:rPr lang="en-US" i="1">
                        <a:latin typeface="Cambria Math"/>
                      </a:rPr>
                      <m:t>𝑪</m:t>
                    </m:r>
                    <m:r>
                      <a:rPr lang="en-US" i="1">
                        <a:latin typeface="Cambria Math"/>
                      </a:rPr>
                      <m:t> </m:t>
                    </m:r>
                  </m:oMath>
                </a14:m>
                <a:endParaRPr lang="en-US" dirty="0"/>
              </a:p>
              <a:p>
                <a:pPr lvl="2"/>
                <a14:m>
                  <m:oMath xmlns:m="http://schemas.openxmlformats.org/officeDocument/2006/math">
                    <m:sSup>
                      <m:sSupPr>
                        <m:ctrlPr>
                          <a:rPr lang="en-US" i="1">
                            <a:latin typeface="Cambria Math" panose="02040503050406030204" pitchFamily="18" charset="0"/>
                          </a:rPr>
                        </m:ctrlPr>
                      </m:sSupPr>
                      <m:e>
                        <m:r>
                          <a:rPr lang="en-US" i="1">
                            <a:latin typeface="Cambria Math"/>
                          </a:rPr>
                          <m:t>𝑬</m:t>
                        </m:r>
                      </m:e>
                      <m:sup>
                        <m:r>
                          <a:rPr lang="en-US" i="1">
                            <a:latin typeface="Cambria Math"/>
                          </a:rPr>
                          <m:t>𝟒</m:t>
                        </m:r>
                      </m:sup>
                    </m:sSup>
                    <m:r>
                      <a:rPr lang="en-US" i="1">
                        <a:latin typeface="Cambria Math"/>
                      </a:rPr>
                      <m:t>=</m:t>
                    </m:r>
                    <m:r>
                      <a:rPr lang="en-US" i="1">
                        <a:latin typeface="Cambria Math" panose="02040503050406030204" pitchFamily="18" charset="0"/>
                      </a:rPr>
                      <m:t>𝑬</m:t>
                    </m:r>
                    <m:r>
                      <a:rPr lang="en-US" i="1">
                        <a:latin typeface="Cambria Math"/>
                      </a:rPr>
                      <m:t>∗</m:t>
                    </m:r>
                    <m:r>
                      <a:rPr lang="en-US" i="1">
                        <a:latin typeface="Cambria Math" panose="02040503050406030204" pitchFamily="18" charset="0"/>
                      </a:rPr>
                      <m:t>𝑭</m:t>
                    </m:r>
                  </m:oMath>
                </a14:m>
                <a:endParaRPr lang="en-US" dirty="0"/>
              </a:p>
              <a:p>
                <a:pPr lvl="1"/>
                <a:r>
                  <a:rPr lang="en-US" dirty="0"/>
                  <a:t>Through substitution</a:t>
                </a:r>
              </a:p>
              <a:p>
                <a:pPr lvl="2"/>
                <a14:m>
                  <m:oMath xmlns:m="http://schemas.openxmlformats.org/officeDocument/2006/math">
                    <m:r>
                      <a:rPr lang="en-US" b="1" i="1" smtClean="0">
                        <a:latin typeface="Cambria Math" panose="02040503050406030204" pitchFamily="18" charset="0"/>
                      </a:rPr>
                      <m:t>𝑻</m:t>
                    </m:r>
                    <m:r>
                      <a:rPr lang="en-US" b="1" i="1" smtClean="0">
                        <a:latin typeface="Cambria Math" panose="02040503050406030204" pitchFamily="18" charset="0"/>
                      </a:rPr>
                      <m:t>=</m:t>
                    </m:r>
                    <m:d>
                      <m:dPr>
                        <m:ctrlPr>
                          <a:rPr lang="en-US" b="1" i="1" smtClean="0">
                            <a:latin typeface="Cambria Math" panose="02040503050406030204" pitchFamily="18" charset="0"/>
                          </a:rPr>
                        </m:ctrlPr>
                      </m:dPr>
                      <m:e>
                        <m:r>
                          <a:rPr lang="en-US" b="1" i="1" smtClean="0">
                            <a:latin typeface="Cambria Math" panose="02040503050406030204" pitchFamily="18" charset="0"/>
                          </a:rPr>
                          <m:t>𝑨</m:t>
                        </m:r>
                        <m:r>
                          <a:rPr lang="en-US" b="1" i="1" smtClean="0">
                            <a:latin typeface="Cambria Math" panose="02040503050406030204" pitchFamily="18" charset="0"/>
                          </a:rPr>
                          <m:t>+</m:t>
                        </m:r>
                        <m:r>
                          <a:rPr lang="en-US" b="1" i="1" smtClean="0">
                            <a:latin typeface="Cambria Math" panose="02040503050406030204" pitchFamily="18" charset="0"/>
                          </a:rPr>
                          <m:t>𝑩</m:t>
                        </m:r>
                        <m:r>
                          <a:rPr lang="en-US" b="1" i="1" smtClean="0">
                            <a:latin typeface="Cambria Math" panose="02040503050406030204" pitchFamily="18" charset="0"/>
                          </a:rPr>
                          <m:t>+</m:t>
                        </m:r>
                        <m:r>
                          <a:rPr lang="en-US" b="1" i="1" smtClean="0">
                            <a:latin typeface="Cambria Math" panose="02040503050406030204" pitchFamily="18" charset="0"/>
                          </a:rPr>
                          <m:t>𝑪</m:t>
                        </m:r>
                      </m:e>
                    </m:d>
                    <m:r>
                      <a:rPr lang="en-US" b="1" i="1" smtClean="0">
                        <a:latin typeface="Cambria Math" panose="02040503050406030204" pitchFamily="18" charset="0"/>
                      </a:rPr>
                      <m:t>∗</m:t>
                    </m:r>
                    <m:d>
                      <m:dPr>
                        <m:ctrlPr>
                          <a:rPr lang="en-US" b="1" i="1" smtClean="0">
                            <a:latin typeface="Cambria Math" panose="02040503050406030204" pitchFamily="18" charset="0"/>
                          </a:rPr>
                        </m:ctrlPr>
                      </m:dPr>
                      <m:e>
                        <m:r>
                          <a:rPr lang="en-US" b="1" i="1" smtClean="0">
                            <a:latin typeface="Cambria Math" panose="02040503050406030204" pitchFamily="18" charset="0"/>
                          </a:rPr>
                          <m:t>𝑫</m:t>
                        </m:r>
                        <m:r>
                          <a:rPr lang="en-US" b="1" i="1" smtClean="0">
                            <a:latin typeface="Cambria Math" panose="02040503050406030204" pitchFamily="18" charset="0"/>
                          </a:rPr>
                          <m:t>+</m:t>
                        </m:r>
                        <m:d>
                          <m:dPr>
                            <m:ctrlPr>
                              <a:rPr lang="en-US" b="1" i="1" smtClean="0">
                                <a:latin typeface="Cambria Math" panose="02040503050406030204" pitchFamily="18" charset="0"/>
                              </a:rPr>
                            </m:ctrlPr>
                          </m:dPr>
                          <m:e>
                            <m:r>
                              <a:rPr lang="en-US" b="1" i="1" smtClean="0">
                                <a:latin typeface="Cambria Math" panose="02040503050406030204" pitchFamily="18" charset="0"/>
                              </a:rPr>
                              <m:t>𝑬</m:t>
                            </m:r>
                            <m:r>
                              <a:rPr lang="en-US" b="1" i="1" smtClean="0">
                                <a:latin typeface="Cambria Math" panose="02040503050406030204" pitchFamily="18" charset="0"/>
                              </a:rPr>
                              <m:t>∗</m:t>
                            </m:r>
                            <m:r>
                              <a:rPr lang="en-US" b="1" i="1" smtClean="0">
                                <a:latin typeface="Cambria Math" panose="02040503050406030204" pitchFamily="18" charset="0"/>
                              </a:rPr>
                              <m:t>𝑭</m:t>
                            </m:r>
                          </m:e>
                        </m:d>
                      </m:e>
                    </m:d>
                  </m:oMath>
                </a14:m>
                <a:endParaRPr lang="en-US" dirty="0">
                  <a:latin typeface="Cambria Math"/>
                </a:endParaRPr>
              </a:p>
              <a:p>
                <a:pPr lvl="2"/>
                <a:r>
                  <a:rPr lang="en-US" dirty="0">
                    <a:latin typeface="Cambria Math"/>
                  </a:rPr>
                  <a:t>T = (0.00023+.002+.2)*[0.02+(0.01+0.001)] </a:t>
                </a:r>
              </a:p>
              <a:p>
                <a:pPr lvl="2"/>
                <a:r>
                  <a:rPr lang="en-US" dirty="0">
                    <a:latin typeface="Cambria Math"/>
                  </a:rPr>
                  <a:t>T = 0.004</a:t>
                </a:r>
              </a:p>
              <a:p>
                <a:pPr lvl="1"/>
                <a:endParaRPr lang="en-US" b="1" dirty="0">
                  <a:latin typeface="Cambria Math"/>
                </a:endParaRPr>
              </a:p>
              <a:p>
                <a:pPr lvl="1"/>
                <a:endParaRPr lang="en-US" dirty="0">
                  <a:latin typeface="Cambria Math"/>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219200"/>
                <a:ext cx="7554558" cy="5029200"/>
              </a:xfrm>
              <a:blipFill>
                <a:blip r:embed="rId2"/>
                <a:stretch>
                  <a:fillRect t="-606" r="-646"/>
                </a:stretch>
              </a:blipFill>
            </p:spPr>
            <p:txBody>
              <a:bodyPr/>
              <a:lstStyle/>
              <a:p>
                <a:r>
                  <a:rPr lang="en-US">
                    <a:noFill/>
                  </a:rPr>
                  <a:t> </a:t>
                </a:r>
              </a:p>
            </p:txBody>
          </p:sp>
        </mc:Fallback>
      </mc:AlternateContent>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1252" y="3868598"/>
            <a:ext cx="3137906" cy="2930804"/>
          </a:xfrm>
          <a:prstGeom prst="rect">
            <a:avLst/>
          </a:prstGeom>
          <a:ln>
            <a:solidFill>
              <a:schemeClr val="tx1"/>
            </a:solidFill>
          </a:ln>
        </p:spPr>
      </p:pic>
      <p:sp>
        <p:nvSpPr>
          <p:cNvPr id="5" name="Rounded Rectangle 4"/>
          <p:cNvSpPr/>
          <p:nvPr/>
        </p:nvSpPr>
        <p:spPr>
          <a:xfrm>
            <a:off x="7391400" y="2971800"/>
            <a:ext cx="9144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Event T</a:t>
            </a:r>
          </a:p>
        </p:txBody>
      </p:sp>
      <p:cxnSp>
        <p:nvCxnSpPr>
          <p:cNvPr id="8" name="Straight Arrow Connector 7"/>
          <p:cNvCxnSpPr>
            <a:endCxn id="6" idx="0"/>
          </p:cNvCxnSpPr>
          <p:nvPr/>
        </p:nvCxnSpPr>
        <p:spPr>
          <a:xfrm flipH="1">
            <a:off x="7550205" y="3352800"/>
            <a:ext cx="298395" cy="5157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83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Fault Tree Analysis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219200"/>
                <a:ext cx="7554558" cy="5029200"/>
              </a:xfrm>
            </p:spPr>
            <p:txBody>
              <a:bodyPr>
                <a:normAutofit/>
              </a:bodyPr>
              <a:lstStyle/>
              <a:p>
                <a:r>
                  <a:rPr lang="en-US" dirty="0">
                    <a:latin typeface="+mj-lt"/>
                  </a:rPr>
                  <a:t>With this information, we could calculate the probability of the “Event T” occurring</a:t>
                </a:r>
              </a:p>
              <a:p>
                <a:pPr lvl="1"/>
                <a14:m>
                  <m:oMath xmlns:m="http://schemas.openxmlformats.org/officeDocument/2006/math">
                    <m:r>
                      <a:rPr lang="en-US" b="1" i="1" smtClean="0">
                        <a:latin typeface="Cambria Math" panose="02040503050406030204" pitchFamily="18" charset="0"/>
                      </a:rPr>
                      <m:t>𝑻</m:t>
                    </m:r>
                    <m:r>
                      <a:rPr lang="en-US" b="1" i="1" smtClean="0">
                        <a:latin typeface="Cambria Math" panose="02040503050406030204" pitchFamily="18" charset="0"/>
                      </a:rPr>
                      <m:t>=</m:t>
                    </m:r>
                    <m:r>
                      <a:rPr lang="en-US" b="1" i="1" smtClean="0">
                        <a:latin typeface="Cambria Math" panose="02040503050406030204" pitchFamily="18" charset="0"/>
                      </a:rPr>
                      <m:t>𝟒</m:t>
                    </m:r>
                    <m:r>
                      <a:rPr lang="en-US" b="1" i="1" smtClean="0">
                        <a:latin typeface="Cambria Math" panose="02040503050406030204" pitchFamily="18" charset="0"/>
                      </a:rPr>
                      <m:t>.</m:t>
                    </m:r>
                    <m:r>
                      <a:rPr lang="en-US" b="1" i="1" smtClean="0">
                        <a:latin typeface="Cambria Math" panose="02040503050406030204" pitchFamily="18" charset="0"/>
                      </a:rPr>
                      <m:t>𝟒</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𝑬</m:t>
                        </m:r>
                      </m:e>
                      <m:sup>
                        <m:r>
                          <a:rPr lang="en-US" b="1" i="1" smtClean="0">
                            <a:latin typeface="Cambria Math" panose="02040503050406030204" pitchFamily="18" charset="0"/>
                          </a:rPr>
                          <m:t>−</m:t>
                        </m:r>
                        <m:r>
                          <a:rPr lang="en-US" b="1" i="1" smtClean="0">
                            <a:latin typeface="Cambria Math" panose="02040503050406030204" pitchFamily="18" charset="0"/>
                          </a:rPr>
                          <m:t>𝟓</m:t>
                        </m:r>
                      </m:sup>
                    </m:sSup>
                  </m:oMath>
                </a14:m>
                <a:endParaRPr lang="en-US" b="1" dirty="0">
                  <a:latin typeface="+mj-lt"/>
                </a:endParaRPr>
              </a:p>
              <a:p>
                <a:r>
                  <a:rPr lang="en-US" b="1" dirty="0">
                    <a:latin typeface="+mj-lt"/>
                  </a:rPr>
                  <a:t>Well that was easy….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219200"/>
                <a:ext cx="7554558" cy="5029200"/>
              </a:xfrm>
              <a:blipFill>
                <a:blip r:embed="rId2"/>
                <a:stretch>
                  <a:fillRect t="-606"/>
                </a:stretch>
              </a:blipFill>
            </p:spPr>
            <p:txBody>
              <a:bodyPr/>
              <a:lstStyle/>
              <a:p>
                <a:r>
                  <a:rPr lang="en-US">
                    <a:noFill/>
                  </a:rPr>
                  <a:t> </a:t>
                </a:r>
              </a:p>
            </p:txBody>
          </p:sp>
        </mc:Fallback>
      </mc:AlternateContent>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1252" y="3868598"/>
            <a:ext cx="3137906" cy="2930804"/>
          </a:xfrm>
          <a:prstGeom prst="rect">
            <a:avLst/>
          </a:prstGeom>
          <a:ln>
            <a:solidFill>
              <a:schemeClr val="tx1"/>
            </a:solidFill>
          </a:ln>
        </p:spPr>
      </p:pic>
    </p:spTree>
    <p:extLst>
      <p:ext uri="{BB962C8B-B14F-4D97-AF65-F5344CB8AC3E}">
        <p14:creationId xmlns:p14="http://schemas.microsoft.com/office/powerpoint/2010/main" val="21973955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Fault Tree Analysis</a:t>
            </a:r>
          </a:p>
        </p:txBody>
      </p:sp>
      <p:sp>
        <p:nvSpPr>
          <p:cNvPr id="3" name="Content Placeholder 2"/>
          <p:cNvSpPr>
            <a:spLocks noGrp="1"/>
          </p:cNvSpPr>
          <p:nvPr>
            <p:ph idx="1"/>
          </p:nvPr>
        </p:nvSpPr>
        <p:spPr>
          <a:xfrm>
            <a:off x="685800" y="1219200"/>
            <a:ext cx="7554558" cy="5029200"/>
          </a:xfrm>
        </p:spPr>
        <p:txBody>
          <a:bodyPr>
            <a:normAutofit/>
          </a:bodyPr>
          <a:lstStyle/>
          <a:p>
            <a:r>
              <a:rPr lang="en-US" dirty="0">
                <a:latin typeface="+mj-lt"/>
              </a:rPr>
              <a:t>So what…you say….what do we do with this?</a:t>
            </a:r>
          </a:p>
          <a:p>
            <a:pPr lvl="1"/>
            <a:r>
              <a:rPr lang="en-US" b="1" dirty="0">
                <a:latin typeface="+mj-lt"/>
              </a:rPr>
              <a:t>Well…go back to the 5 Questions</a:t>
            </a:r>
          </a:p>
          <a:p>
            <a:pPr lvl="2"/>
            <a:r>
              <a:rPr lang="en-US" dirty="0">
                <a:latin typeface="+mj-lt"/>
              </a:rPr>
              <a:t>Q1: what can go wrong </a:t>
            </a:r>
          </a:p>
          <a:p>
            <a:pPr lvl="3"/>
            <a:r>
              <a:rPr lang="en-US" dirty="0">
                <a:latin typeface="+mj-lt"/>
              </a:rPr>
              <a:t>Refrigeration leak</a:t>
            </a:r>
          </a:p>
          <a:p>
            <a:pPr lvl="2"/>
            <a:r>
              <a:rPr lang="en-US" b="1" dirty="0">
                <a:latin typeface="+mj-lt"/>
              </a:rPr>
              <a:t>Q2: Likelihood that it will go wrong</a:t>
            </a:r>
          </a:p>
          <a:p>
            <a:pPr lvl="3"/>
            <a:r>
              <a:rPr lang="en-US" dirty="0">
                <a:latin typeface="+mj-lt"/>
              </a:rPr>
              <a:t>Well….we just used calculated that by deconstructing the system into pathways of failure</a:t>
            </a:r>
          </a:p>
          <a:p>
            <a:pPr lvl="3"/>
            <a:r>
              <a:rPr lang="en-US" dirty="0">
                <a:latin typeface="+mj-lt"/>
              </a:rPr>
              <a:t>Then we estimated the basic events failure in each pathway</a:t>
            </a:r>
          </a:p>
          <a:p>
            <a:pPr lvl="3"/>
            <a:r>
              <a:rPr lang="en-US" dirty="0">
                <a:latin typeface="+mj-lt"/>
              </a:rPr>
              <a:t>Finally, we combined the pathways to failure into a combined probability of event occurring through</a:t>
            </a:r>
          </a:p>
          <a:p>
            <a:pPr lvl="4"/>
            <a:r>
              <a:rPr lang="en-US" b="1" dirty="0">
                <a:latin typeface="+mj-lt"/>
              </a:rPr>
              <a:t>Expert estimate </a:t>
            </a:r>
          </a:p>
          <a:p>
            <a:pPr lvl="4"/>
            <a:r>
              <a:rPr lang="en-US" b="1" dirty="0">
                <a:latin typeface="+mj-lt"/>
              </a:rPr>
              <a:t>Maybe hard data</a:t>
            </a:r>
          </a:p>
          <a:p>
            <a:pPr lvl="2"/>
            <a:r>
              <a:rPr lang="en-US" dirty="0">
                <a:latin typeface="+mj-lt"/>
              </a:rPr>
              <a:t>Pretty cool…huh?!</a:t>
            </a:r>
            <a:endParaRPr lang="en-US" b="1" dirty="0">
              <a:latin typeface="+mj-lt"/>
            </a:endParaRPr>
          </a:p>
          <a:p>
            <a:pPr lvl="4"/>
            <a:endParaRPr lang="en-US" b="1" dirty="0">
              <a:latin typeface="+mj-lt"/>
            </a:endParaRPr>
          </a:p>
          <a:p>
            <a:pPr lvl="3"/>
            <a:endParaRPr lang="en-US" b="1" dirty="0">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1252" y="3868598"/>
            <a:ext cx="3137906" cy="2930804"/>
          </a:xfrm>
          <a:prstGeom prst="rect">
            <a:avLst/>
          </a:prstGeom>
          <a:ln>
            <a:solidFill>
              <a:schemeClr val="tx1"/>
            </a:solidFill>
          </a:ln>
        </p:spPr>
      </p:pic>
    </p:spTree>
    <p:extLst>
      <p:ext uri="{BB962C8B-B14F-4D97-AF65-F5344CB8AC3E}">
        <p14:creationId xmlns:p14="http://schemas.microsoft.com/office/powerpoint/2010/main" val="6390383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Fault Tree Analysis</a:t>
            </a:r>
          </a:p>
        </p:txBody>
      </p:sp>
      <p:sp>
        <p:nvSpPr>
          <p:cNvPr id="3" name="Content Placeholder 2"/>
          <p:cNvSpPr>
            <a:spLocks noGrp="1"/>
          </p:cNvSpPr>
          <p:nvPr>
            <p:ph idx="1"/>
          </p:nvPr>
        </p:nvSpPr>
        <p:spPr>
          <a:xfrm>
            <a:off x="685800" y="1219200"/>
            <a:ext cx="7554558" cy="5029200"/>
          </a:xfrm>
        </p:spPr>
        <p:txBody>
          <a:bodyPr>
            <a:normAutofit/>
          </a:bodyPr>
          <a:lstStyle/>
          <a:p>
            <a:r>
              <a:rPr lang="en-US" dirty="0">
                <a:latin typeface="+mj-lt"/>
              </a:rPr>
              <a:t>Ok, now…lets repeat that using the USCG …</a:t>
            </a:r>
          </a:p>
          <a:p>
            <a:pPr lvl="1"/>
            <a:r>
              <a:rPr lang="en-US" b="1" dirty="0">
                <a:latin typeface="+mj-lt"/>
              </a:rPr>
              <a:t>ETA </a:t>
            </a:r>
          </a:p>
          <a:p>
            <a:pPr lvl="1"/>
            <a:r>
              <a:rPr lang="en-US" dirty="0">
                <a:latin typeface="+mj-lt"/>
              </a:rPr>
              <a:t>FTA</a:t>
            </a:r>
          </a:p>
          <a:p>
            <a:r>
              <a:rPr lang="en-US" b="1" dirty="0">
                <a:latin typeface="+mj-lt"/>
              </a:rPr>
              <a:t>…to see what happens in context of the 5 Questions and the Bowtie Diagram</a:t>
            </a:r>
          </a:p>
        </p:txBody>
      </p:sp>
      <p:pic>
        <p:nvPicPr>
          <p:cNvPr id="7" name="Picture 6"/>
          <p:cNvPicPr>
            <a:picLocks noChangeAspect="1"/>
          </p:cNvPicPr>
          <p:nvPr/>
        </p:nvPicPr>
        <p:blipFill>
          <a:blip r:embed="rId2"/>
          <a:stretch>
            <a:fillRect/>
          </a:stretch>
        </p:blipFill>
        <p:spPr>
          <a:xfrm>
            <a:off x="4480568" y="2667000"/>
            <a:ext cx="4005096" cy="32766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0279" y="3061504"/>
            <a:ext cx="3124200" cy="3796496"/>
          </a:xfrm>
          <a:prstGeom prst="rect">
            <a:avLst/>
          </a:prstGeom>
          <a:ln>
            <a:solidFill>
              <a:schemeClr val="tx1"/>
            </a:solidFill>
          </a:ln>
        </p:spPr>
      </p:pic>
    </p:spTree>
    <p:extLst>
      <p:ext uri="{BB962C8B-B14F-4D97-AF65-F5344CB8AC3E}">
        <p14:creationId xmlns:p14="http://schemas.microsoft.com/office/powerpoint/2010/main" val="34371324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Fault Tree Analysis</a:t>
            </a:r>
          </a:p>
        </p:txBody>
      </p:sp>
      <p:sp>
        <p:nvSpPr>
          <p:cNvPr id="3" name="Content Placeholder 2"/>
          <p:cNvSpPr>
            <a:spLocks noGrp="1"/>
          </p:cNvSpPr>
          <p:nvPr>
            <p:ph idx="1"/>
          </p:nvPr>
        </p:nvSpPr>
        <p:spPr>
          <a:xfrm>
            <a:off x="685800" y="1219200"/>
            <a:ext cx="7554558" cy="5029200"/>
          </a:xfrm>
        </p:spPr>
        <p:txBody>
          <a:bodyPr>
            <a:normAutofit/>
          </a:bodyPr>
          <a:lstStyle/>
          <a:p>
            <a:r>
              <a:rPr lang="en-US" dirty="0">
                <a:latin typeface="+mj-lt"/>
              </a:rPr>
              <a:t>We can connect the two together!!!</a:t>
            </a:r>
          </a:p>
          <a:p>
            <a:pPr lvl="1"/>
            <a:r>
              <a:rPr lang="en-US" b="1" dirty="0">
                <a:latin typeface="+mj-lt"/>
              </a:rPr>
              <a:t>Does not mean that they MUST be connected…but we can in order to</a:t>
            </a:r>
          </a:p>
          <a:p>
            <a:pPr lvl="2"/>
            <a:r>
              <a:rPr lang="en-US" dirty="0">
                <a:latin typeface="+mj-lt"/>
              </a:rPr>
              <a:t>Q1: what can go wrong</a:t>
            </a:r>
          </a:p>
          <a:p>
            <a:pPr lvl="3"/>
            <a:r>
              <a:rPr lang="en-US" dirty="0">
                <a:latin typeface="+mj-lt"/>
              </a:rPr>
              <a:t>People in water due to vessel taking on water</a:t>
            </a:r>
          </a:p>
        </p:txBody>
      </p:sp>
      <p:pic>
        <p:nvPicPr>
          <p:cNvPr id="7" name="Picture 6"/>
          <p:cNvPicPr>
            <a:picLocks noChangeAspect="1"/>
          </p:cNvPicPr>
          <p:nvPr/>
        </p:nvPicPr>
        <p:blipFill>
          <a:blip r:embed="rId2"/>
          <a:stretch>
            <a:fillRect/>
          </a:stretch>
        </p:blipFill>
        <p:spPr>
          <a:xfrm>
            <a:off x="4480568" y="2667000"/>
            <a:ext cx="4005096" cy="32766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0279" y="3061504"/>
            <a:ext cx="3124200" cy="3796496"/>
          </a:xfrm>
          <a:prstGeom prst="rect">
            <a:avLst/>
          </a:prstGeom>
          <a:ln>
            <a:solidFill>
              <a:schemeClr val="tx1"/>
            </a:solidFill>
          </a:ln>
        </p:spPr>
      </p:pic>
    </p:spTree>
    <p:extLst>
      <p:ext uri="{BB962C8B-B14F-4D97-AF65-F5344CB8AC3E}">
        <p14:creationId xmlns:p14="http://schemas.microsoft.com/office/powerpoint/2010/main" val="21257290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Fault Tree Analysis</a:t>
            </a:r>
          </a:p>
        </p:txBody>
      </p:sp>
      <p:sp>
        <p:nvSpPr>
          <p:cNvPr id="3" name="Content Placeholder 2"/>
          <p:cNvSpPr>
            <a:spLocks noGrp="1"/>
          </p:cNvSpPr>
          <p:nvPr>
            <p:ph idx="1"/>
          </p:nvPr>
        </p:nvSpPr>
        <p:spPr>
          <a:xfrm>
            <a:off x="685800" y="1219200"/>
            <a:ext cx="7554558" cy="5029200"/>
          </a:xfrm>
        </p:spPr>
        <p:txBody>
          <a:bodyPr>
            <a:normAutofit/>
          </a:bodyPr>
          <a:lstStyle/>
          <a:p>
            <a:r>
              <a:rPr lang="en-US" dirty="0">
                <a:latin typeface="+mj-lt"/>
              </a:rPr>
              <a:t>We can connect the two together!!!</a:t>
            </a:r>
          </a:p>
          <a:p>
            <a:pPr lvl="1"/>
            <a:r>
              <a:rPr lang="en-US" b="1" dirty="0">
                <a:latin typeface="+mj-lt"/>
              </a:rPr>
              <a:t>Does not mean that they MUST be connected…but we can in order to</a:t>
            </a:r>
          </a:p>
          <a:p>
            <a:pPr lvl="2"/>
            <a:r>
              <a:rPr lang="en-US" dirty="0">
                <a:latin typeface="+mj-lt"/>
              </a:rPr>
              <a:t>Q2: probability of this hazard (risk scenario) occurring</a:t>
            </a:r>
          </a:p>
          <a:p>
            <a:pPr lvl="3"/>
            <a:r>
              <a:rPr lang="en-US" dirty="0">
                <a:latin typeface="+mj-lt"/>
              </a:rPr>
              <a:t>See FTA</a:t>
            </a:r>
          </a:p>
        </p:txBody>
      </p:sp>
      <p:pic>
        <p:nvPicPr>
          <p:cNvPr id="7" name="Picture 6"/>
          <p:cNvPicPr>
            <a:picLocks noChangeAspect="1"/>
          </p:cNvPicPr>
          <p:nvPr/>
        </p:nvPicPr>
        <p:blipFill>
          <a:blip r:embed="rId2"/>
          <a:stretch>
            <a:fillRect/>
          </a:stretch>
        </p:blipFill>
        <p:spPr>
          <a:xfrm>
            <a:off x="4480568" y="2667000"/>
            <a:ext cx="4005096" cy="32766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0279" y="3061504"/>
            <a:ext cx="3124200" cy="3796496"/>
          </a:xfrm>
          <a:prstGeom prst="rect">
            <a:avLst/>
          </a:prstGeom>
          <a:ln>
            <a:solidFill>
              <a:schemeClr val="tx1"/>
            </a:solidFill>
          </a:ln>
        </p:spPr>
      </p:pic>
      <p:sp>
        <p:nvSpPr>
          <p:cNvPr id="6" name="Rounded Rectangle 5"/>
          <p:cNvSpPr/>
          <p:nvPr/>
        </p:nvSpPr>
        <p:spPr>
          <a:xfrm>
            <a:off x="3998263" y="4495800"/>
            <a:ext cx="954738"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1.0x10</a:t>
            </a:r>
            <a:r>
              <a:rPr lang="en-US" sz="1600" baseline="30000" dirty="0">
                <a:solidFill>
                  <a:srgbClr val="FF0000"/>
                </a:solidFill>
              </a:rPr>
              <a:t>-6</a:t>
            </a:r>
            <a:endParaRPr lang="en-US" sz="1600" dirty="0">
              <a:solidFill>
                <a:srgbClr val="FF0000"/>
              </a:solidFill>
            </a:endParaRPr>
          </a:p>
        </p:txBody>
      </p:sp>
      <p:cxnSp>
        <p:nvCxnSpPr>
          <p:cNvPr id="9" name="Straight Arrow Connector 8"/>
          <p:cNvCxnSpPr/>
          <p:nvPr/>
        </p:nvCxnSpPr>
        <p:spPr>
          <a:xfrm>
            <a:off x="2667000" y="2743200"/>
            <a:ext cx="1447800" cy="1752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145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89616"/>
            <a:ext cx="7772400" cy="541467"/>
          </a:xfrm>
        </p:spPr>
        <p:txBody>
          <a:bodyPr/>
          <a:lstStyle/>
          <a:p>
            <a:r>
              <a:rPr lang="en-US" dirty="0"/>
              <a:t>Normal Accident Theory</a:t>
            </a:r>
          </a:p>
        </p:txBody>
      </p:sp>
      <p:sp>
        <p:nvSpPr>
          <p:cNvPr id="3" name="Content Placeholder 2"/>
          <p:cNvSpPr>
            <a:spLocks noGrp="1"/>
          </p:cNvSpPr>
          <p:nvPr>
            <p:ph idx="1"/>
          </p:nvPr>
        </p:nvSpPr>
        <p:spPr/>
        <p:txBody>
          <a:bodyPr>
            <a:normAutofit/>
          </a:bodyPr>
          <a:lstStyle/>
          <a:p>
            <a:r>
              <a:rPr lang="en-US" dirty="0"/>
              <a:t>Well, yes</a:t>
            </a:r>
          </a:p>
          <a:p>
            <a:pPr lvl="1"/>
            <a:r>
              <a:rPr lang="en-US" dirty="0"/>
              <a:t>2008 financial crisis shutdown the global economy because of</a:t>
            </a:r>
          </a:p>
          <a:p>
            <a:pPr lvl="2"/>
            <a:r>
              <a:rPr lang="en-US" dirty="0"/>
              <a:t>Complex financial instruments</a:t>
            </a:r>
          </a:p>
          <a:p>
            <a:pPr lvl="3"/>
            <a:r>
              <a:rPr lang="en-US" dirty="0"/>
              <a:t>Collateralized Debt Obligations</a:t>
            </a:r>
          </a:p>
          <a:p>
            <a:pPr lvl="3"/>
            <a:r>
              <a:rPr lang="en-US" dirty="0"/>
              <a:t>Interest Rate Swaps</a:t>
            </a:r>
          </a:p>
          <a:p>
            <a:pPr lvl="2"/>
            <a:r>
              <a:rPr lang="en-US" dirty="0"/>
              <a:t>Lack of transparency </a:t>
            </a:r>
          </a:p>
          <a:p>
            <a:pPr lvl="1"/>
            <a:r>
              <a:rPr lang="en-US" dirty="0"/>
              <a:t>When things started to go back in October 2008, no one knew </a:t>
            </a:r>
          </a:p>
          <a:p>
            <a:pPr lvl="2"/>
            <a:r>
              <a:rPr lang="en-US" dirty="0"/>
              <a:t>Who directly held these now worthless CDO’s that held millions of home mortgages that were now worth less than owed</a:t>
            </a:r>
          </a:p>
          <a:p>
            <a:pPr lvl="2"/>
            <a:r>
              <a:rPr lang="en-US" dirty="0"/>
              <a:t>Who was indirection exposed because of the Interest Rate Exchanges</a:t>
            </a:r>
          </a:p>
          <a:p>
            <a:pPr lvl="1"/>
            <a:r>
              <a:rPr lang="en-US" dirty="0"/>
              <a:t>The global system of finance simply froze because know one new who was about to go under….</a:t>
            </a:r>
          </a:p>
          <a:p>
            <a:r>
              <a:rPr lang="en-US" dirty="0"/>
              <a:t>This was a classic example of NAT</a:t>
            </a:r>
          </a:p>
          <a:p>
            <a:pPr lvl="4"/>
            <a:endParaRPr lang="en-US" dirty="0"/>
          </a:p>
        </p:txBody>
      </p:sp>
    </p:spTree>
    <p:extLst>
      <p:ext uri="{BB962C8B-B14F-4D97-AF65-F5344CB8AC3E}">
        <p14:creationId xmlns:p14="http://schemas.microsoft.com/office/powerpoint/2010/main" val="18639340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Fault Tree Analysis</a:t>
            </a:r>
          </a:p>
        </p:txBody>
      </p:sp>
      <p:sp>
        <p:nvSpPr>
          <p:cNvPr id="3" name="Content Placeholder 2"/>
          <p:cNvSpPr>
            <a:spLocks noGrp="1"/>
          </p:cNvSpPr>
          <p:nvPr>
            <p:ph idx="1"/>
          </p:nvPr>
        </p:nvSpPr>
        <p:spPr>
          <a:xfrm>
            <a:off x="685800" y="1219200"/>
            <a:ext cx="7554558" cy="5029200"/>
          </a:xfrm>
        </p:spPr>
        <p:txBody>
          <a:bodyPr>
            <a:normAutofit/>
          </a:bodyPr>
          <a:lstStyle/>
          <a:p>
            <a:r>
              <a:rPr lang="en-US" dirty="0">
                <a:latin typeface="+mj-lt"/>
              </a:rPr>
              <a:t>We can connect the two together!!!</a:t>
            </a:r>
          </a:p>
          <a:p>
            <a:pPr lvl="1"/>
            <a:r>
              <a:rPr lang="en-US" b="1" dirty="0">
                <a:latin typeface="+mj-lt"/>
              </a:rPr>
              <a:t>Does not mean that they MUST be connected…but we can in order to</a:t>
            </a:r>
          </a:p>
          <a:p>
            <a:pPr lvl="2"/>
            <a:r>
              <a:rPr lang="en-US" dirty="0">
                <a:latin typeface="+mj-lt"/>
              </a:rPr>
              <a:t>Q3: consequence if it does go wrong </a:t>
            </a:r>
          </a:p>
          <a:p>
            <a:pPr lvl="3"/>
            <a:r>
              <a:rPr lang="en-US" dirty="0">
                <a:latin typeface="+mj-lt"/>
              </a:rPr>
              <a:t>See ETA </a:t>
            </a:r>
          </a:p>
        </p:txBody>
      </p:sp>
      <p:pic>
        <p:nvPicPr>
          <p:cNvPr id="7" name="Picture 6"/>
          <p:cNvPicPr>
            <a:picLocks noChangeAspect="1"/>
          </p:cNvPicPr>
          <p:nvPr/>
        </p:nvPicPr>
        <p:blipFill>
          <a:blip r:embed="rId2"/>
          <a:stretch>
            <a:fillRect/>
          </a:stretch>
        </p:blipFill>
        <p:spPr>
          <a:xfrm>
            <a:off x="4480568" y="2667000"/>
            <a:ext cx="4005096" cy="32766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0279" y="3061504"/>
            <a:ext cx="3124200" cy="3796496"/>
          </a:xfrm>
          <a:prstGeom prst="rect">
            <a:avLst/>
          </a:prstGeom>
          <a:ln>
            <a:solidFill>
              <a:schemeClr val="tx1"/>
            </a:solidFill>
          </a:ln>
        </p:spPr>
      </p:pic>
      <p:cxnSp>
        <p:nvCxnSpPr>
          <p:cNvPr id="9" name="Straight Arrow Connector 8"/>
          <p:cNvCxnSpPr/>
          <p:nvPr/>
        </p:nvCxnSpPr>
        <p:spPr>
          <a:xfrm>
            <a:off x="2667000" y="2743200"/>
            <a:ext cx="480060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82840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Fault Tree Analysis</a:t>
            </a:r>
          </a:p>
        </p:txBody>
      </p:sp>
      <p:sp>
        <p:nvSpPr>
          <p:cNvPr id="3" name="Content Placeholder 2"/>
          <p:cNvSpPr>
            <a:spLocks noGrp="1"/>
          </p:cNvSpPr>
          <p:nvPr>
            <p:ph idx="1"/>
          </p:nvPr>
        </p:nvSpPr>
        <p:spPr>
          <a:xfrm>
            <a:off x="685800" y="1219200"/>
            <a:ext cx="7554558" cy="5029200"/>
          </a:xfrm>
        </p:spPr>
        <p:txBody>
          <a:bodyPr>
            <a:normAutofit/>
          </a:bodyPr>
          <a:lstStyle/>
          <a:p>
            <a:r>
              <a:rPr lang="en-US" dirty="0">
                <a:latin typeface="+mj-lt"/>
              </a:rPr>
              <a:t>We can connect the two together!!!</a:t>
            </a:r>
          </a:p>
          <a:p>
            <a:pPr lvl="1"/>
            <a:r>
              <a:rPr lang="en-US" b="1" dirty="0">
                <a:latin typeface="+mj-lt"/>
              </a:rPr>
              <a:t>Now this is were we can get really high resolution information</a:t>
            </a:r>
          </a:p>
          <a:p>
            <a:pPr lvl="2"/>
            <a:r>
              <a:rPr lang="en-US" dirty="0">
                <a:latin typeface="+mj-lt"/>
              </a:rPr>
              <a:t>If we have the estimate of the event occurring (from FTA)</a:t>
            </a:r>
          </a:p>
          <a:p>
            <a:pPr lvl="3"/>
            <a:r>
              <a:rPr lang="en-US" dirty="0">
                <a:latin typeface="+mj-lt"/>
              </a:rPr>
              <a:t>We can carry this through the ETA to determine the probability of each failure event AND consequence</a:t>
            </a:r>
          </a:p>
          <a:p>
            <a:pPr lvl="2"/>
            <a:r>
              <a:rPr lang="en-US" dirty="0">
                <a:latin typeface="+mj-lt"/>
              </a:rPr>
              <a:t>Example</a:t>
            </a:r>
          </a:p>
          <a:p>
            <a:pPr lvl="3"/>
            <a:r>
              <a:rPr lang="en-US" dirty="0">
                <a:latin typeface="+mj-lt"/>
              </a:rPr>
              <a:t>With 1x10(-6) probability of event occurring…</a:t>
            </a:r>
          </a:p>
          <a:p>
            <a:pPr lvl="4"/>
            <a:r>
              <a:rPr lang="en-US" dirty="0">
                <a:latin typeface="+mj-lt"/>
              </a:rPr>
              <a:t>We can calculate the probability of each consequence scenario occurring simply as product of </a:t>
            </a:r>
          </a:p>
          <a:p>
            <a:pPr lvl="5"/>
            <a:r>
              <a:rPr lang="en-US" dirty="0">
                <a:latin typeface="+mj-lt"/>
              </a:rPr>
              <a:t>Success</a:t>
            </a:r>
          </a:p>
          <a:p>
            <a:pPr lvl="5"/>
            <a:r>
              <a:rPr lang="en-US" dirty="0" err="1">
                <a:latin typeface="+mj-lt"/>
              </a:rPr>
              <a:t>Prob</a:t>
            </a:r>
            <a:r>
              <a:rPr lang="en-US" dirty="0">
                <a:latin typeface="+mj-lt"/>
              </a:rPr>
              <a:t> event occurring</a:t>
            </a:r>
          </a:p>
          <a:p>
            <a:pPr lvl="4"/>
            <a:r>
              <a:rPr lang="en-US" dirty="0">
                <a:latin typeface="+mj-lt"/>
              </a:rPr>
              <a:t>Absolute Probability </a:t>
            </a:r>
            <a:r>
              <a:rPr lang="en-US" dirty="0">
                <a:solidFill>
                  <a:srgbClr val="FF0000"/>
                </a:solidFill>
                <a:latin typeface="+mj-lt"/>
              </a:rPr>
              <a:t>of Success </a:t>
            </a:r>
          </a:p>
          <a:p>
            <a:pPr lvl="5"/>
            <a:r>
              <a:rPr lang="en-US" dirty="0">
                <a:latin typeface="+mj-lt"/>
              </a:rPr>
              <a:t>Relative </a:t>
            </a:r>
            <a:r>
              <a:rPr lang="en-US" dirty="0" err="1">
                <a:latin typeface="+mj-lt"/>
              </a:rPr>
              <a:t>prob</a:t>
            </a:r>
            <a:r>
              <a:rPr lang="en-US" dirty="0">
                <a:latin typeface="+mj-lt"/>
              </a:rPr>
              <a:t> of success = 0.1</a:t>
            </a:r>
          </a:p>
          <a:p>
            <a:pPr lvl="5"/>
            <a:r>
              <a:rPr lang="en-US" dirty="0" err="1">
                <a:latin typeface="+mj-lt"/>
              </a:rPr>
              <a:t>Prob</a:t>
            </a:r>
            <a:r>
              <a:rPr lang="en-US" dirty="0">
                <a:latin typeface="+mj-lt"/>
              </a:rPr>
              <a:t> of occurrence of Event T = 1x10(-6)</a:t>
            </a:r>
          </a:p>
          <a:p>
            <a:pPr lvl="5"/>
            <a:r>
              <a:rPr lang="en-US" dirty="0">
                <a:latin typeface="+mj-lt"/>
              </a:rPr>
              <a:t>0.1 x [1x10(-6)] = 1x10(-7)</a:t>
            </a:r>
          </a:p>
        </p:txBody>
      </p:sp>
      <p:pic>
        <p:nvPicPr>
          <p:cNvPr id="7" name="Picture 6"/>
          <p:cNvPicPr>
            <a:picLocks noChangeAspect="1"/>
          </p:cNvPicPr>
          <p:nvPr/>
        </p:nvPicPr>
        <p:blipFill>
          <a:blip r:embed="rId2"/>
          <a:stretch>
            <a:fillRect/>
          </a:stretch>
        </p:blipFill>
        <p:spPr>
          <a:xfrm>
            <a:off x="7239000" y="4953000"/>
            <a:ext cx="1769694" cy="14478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4988" y="5181600"/>
            <a:ext cx="1295157" cy="1573862"/>
          </a:xfrm>
          <a:prstGeom prst="rect">
            <a:avLst/>
          </a:prstGeom>
          <a:ln>
            <a:solidFill>
              <a:schemeClr val="tx1"/>
            </a:solidFill>
          </a:ln>
        </p:spPr>
      </p:pic>
      <p:sp>
        <p:nvSpPr>
          <p:cNvPr id="10" name="Rounded Rectangle 9"/>
          <p:cNvSpPr/>
          <p:nvPr/>
        </p:nvSpPr>
        <p:spPr>
          <a:xfrm>
            <a:off x="6875920" y="5739931"/>
            <a:ext cx="687306"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0000"/>
                </a:solidFill>
              </a:rPr>
              <a:t>1.0x10</a:t>
            </a:r>
            <a:r>
              <a:rPr lang="en-US" sz="1000" baseline="30000" dirty="0">
                <a:solidFill>
                  <a:srgbClr val="FF0000"/>
                </a:solidFill>
              </a:rPr>
              <a:t>-6</a:t>
            </a:r>
            <a:endParaRPr lang="en-US" sz="1000" dirty="0">
              <a:solidFill>
                <a:srgbClr val="FF0000"/>
              </a:solidFill>
            </a:endParaRPr>
          </a:p>
        </p:txBody>
      </p:sp>
      <p:cxnSp>
        <p:nvCxnSpPr>
          <p:cNvPr id="11" name="Straight Arrow Connector 10"/>
          <p:cNvCxnSpPr/>
          <p:nvPr/>
        </p:nvCxnSpPr>
        <p:spPr>
          <a:xfrm>
            <a:off x="4419600" y="5029200"/>
            <a:ext cx="4419600" cy="7620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9157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Fault Tree Analysis</a:t>
            </a:r>
          </a:p>
        </p:txBody>
      </p:sp>
      <p:sp>
        <p:nvSpPr>
          <p:cNvPr id="3" name="Content Placeholder 2"/>
          <p:cNvSpPr>
            <a:spLocks noGrp="1"/>
          </p:cNvSpPr>
          <p:nvPr>
            <p:ph idx="1"/>
          </p:nvPr>
        </p:nvSpPr>
        <p:spPr>
          <a:xfrm>
            <a:off x="685800" y="1219200"/>
            <a:ext cx="7554558" cy="5029200"/>
          </a:xfrm>
        </p:spPr>
        <p:txBody>
          <a:bodyPr>
            <a:normAutofit/>
          </a:bodyPr>
          <a:lstStyle/>
          <a:p>
            <a:r>
              <a:rPr lang="en-US" dirty="0">
                <a:latin typeface="+mj-lt"/>
              </a:rPr>
              <a:t>We can connect the two together!!!</a:t>
            </a:r>
          </a:p>
          <a:p>
            <a:pPr lvl="1"/>
            <a:r>
              <a:rPr lang="en-US" b="1" dirty="0">
                <a:latin typeface="+mj-lt"/>
              </a:rPr>
              <a:t>Now this is were we can get really high resolution information</a:t>
            </a:r>
          </a:p>
          <a:p>
            <a:pPr lvl="2"/>
            <a:r>
              <a:rPr lang="en-US" dirty="0">
                <a:latin typeface="+mj-lt"/>
              </a:rPr>
              <a:t>If we have the estimate of the event occurring (from FTA)</a:t>
            </a:r>
          </a:p>
          <a:p>
            <a:pPr lvl="3"/>
            <a:r>
              <a:rPr lang="en-US" dirty="0">
                <a:latin typeface="+mj-lt"/>
              </a:rPr>
              <a:t>We can carry this through the ETA to determine the probability of each failure event AND consequence</a:t>
            </a:r>
          </a:p>
          <a:p>
            <a:pPr lvl="2"/>
            <a:r>
              <a:rPr lang="en-US" dirty="0">
                <a:latin typeface="+mj-lt"/>
              </a:rPr>
              <a:t>Example</a:t>
            </a:r>
          </a:p>
          <a:p>
            <a:pPr lvl="3"/>
            <a:r>
              <a:rPr lang="en-US" dirty="0">
                <a:latin typeface="+mj-lt"/>
              </a:rPr>
              <a:t>With 1x10(-6) probability of event occurring…</a:t>
            </a:r>
          </a:p>
          <a:p>
            <a:pPr lvl="4"/>
            <a:r>
              <a:rPr lang="en-US" dirty="0">
                <a:latin typeface="+mj-lt"/>
              </a:rPr>
              <a:t>We can calculate the probability of each consequence scenario occurring simply as product of </a:t>
            </a:r>
          </a:p>
          <a:p>
            <a:pPr lvl="5"/>
            <a:r>
              <a:rPr lang="en-US" dirty="0">
                <a:latin typeface="+mj-lt"/>
              </a:rPr>
              <a:t>Success</a:t>
            </a:r>
          </a:p>
          <a:p>
            <a:pPr lvl="5"/>
            <a:r>
              <a:rPr lang="en-US" dirty="0" err="1">
                <a:latin typeface="+mj-lt"/>
              </a:rPr>
              <a:t>Prob</a:t>
            </a:r>
            <a:r>
              <a:rPr lang="en-US" dirty="0">
                <a:latin typeface="+mj-lt"/>
              </a:rPr>
              <a:t> event occurring</a:t>
            </a:r>
          </a:p>
          <a:p>
            <a:pPr lvl="4"/>
            <a:r>
              <a:rPr lang="en-US" dirty="0">
                <a:latin typeface="+mj-lt"/>
              </a:rPr>
              <a:t>Absolute Probability </a:t>
            </a:r>
            <a:r>
              <a:rPr lang="en-US" dirty="0">
                <a:solidFill>
                  <a:srgbClr val="FF0000"/>
                </a:solidFill>
                <a:latin typeface="+mj-lt"/>
              </a:rPr>
              <a:t>of Failure </a:t>
            </a:r>
          </a:p>
          <a:p>
            <a:pPr lvl="5"/>
            <a:r>
              <a:rPr lang="en-US" dirty="0">
                <a:latin typeface="+mj-lt"/>
              </a:rPr>
              <a:t>Relative </a:t>
            </a:r>
            <a:r>
              <a:rPr lang="en-US" dirty="0" err="1">
                <a:latin typeface="+mj-lt"/>
              </a:rPr>
              <a:t>prob</a:t>
            </a:r>
            <a:r>
              <a:rPr lang="en-US" dirty="0">
                <a:latin typeface="+mj-lt"/>
              </a:rPr>
              <a:t> of failure = 0.9</a:t>
            </a:r>
          </a:p>
          <a:p>
            <a:pPr lvl="5"/>
            <a:r>
              <a:rPr lang="en-US" dirty="0" err="1">
                <a:latin typeface="+mj-lt"/>
              </a:rPr>
              <a:t>Prob</a:t>
            </a:r>
            <a:r>
              <a:rPr lang="en-US" dirty="0">
                <a:latin typeface="+mj-lt"/>
              </a:rPr>
              <a:t> of occurrence of Event T = 1x10(-6)</a:t>
            </a:r>
          </a:p>
          <a:p>
            <a:pPr lvl="5"/>
            <a:r>
              <a:rPr lang="en-US" dirty="0">
                <a:latin typeface="+mj-lt"/>
              </a:rPr>
              <a:t>0.9 x [1x10(-6)] = 9x10(-7)</a:t>
            </a:r>
          </a:p>
        </p:txBody>
      </p:sp>
      <p:pic>
        <p:nvPicPr>
          <p:cNvPr id="8" name="Picture 7"/>
          <p:cNvPicPr>
            <a:picLocks noChangeAspect="1"/>
          </p:cNvPicPr>
          <p:nvPr/>
        </p:nvPicPr>
        <p:blipFill>
          <a:blip r:embed="rId2"/>
          <a:stretch>
            <a:fillRect/>
          </a:stretch>
        </p:blipFill>
        <p:spPr>
          <a:xfrm>
            <a:off x="7239000" y="4953000"/>
            <a:ext cx="1769694" cy="14478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4988" y="5181600"/>
            <a:ext cx="1295157" cy="1573862"/>
          </a:xfrm>
          <a:prstGeom prst="rect">
            <a:avLst/>
          </a:prstGeom>
          <a:ln>
            <a:solidFill>
              <a:schemeClr val="tx1"/>
            </a:solidFill>
          </a:ln>
        </p:spPr>
      </p:pic>
      <p:sp>
        <p:nvSpPr>
          <p:cNvPr id="10" name="Rounded Rectangle 9"/>
          <p:cNvSpPr/>
          <p:nvPr/>
        </p:nvSpPr>
        <p:spPr>
          <a:xfrm>
            <a:off x="6875920" y="5739931"/>
            <a:ext cx="687306"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0000"/>
                </a:solidFill>
              </a:rPr>
              <a:t>1.0x10</a:t>
            </a:r>
            <a:r>
              <a:rPr lang="en-US" sz="1000" baseline="30000" dirty="0">
                <a:solidFill>
                  <a:srgbClr val="FF0000"/>
                </a:solidFill>
              </a:rPr>
              <a:t>-6</a:t>
            </a:r>
            <a:endParaRPr lang="en-US" sz="1000" dirty="0">
              <a:solidFill>
                <a:srgbClr val="FF0000"/>
              </a:solidFill>
            </a:endParaRPr>
          </a:p>
        </p:txBody>
      </p:sp>
      <p:cxnSp>
        <p:nvCxnSpPr>
          <p:cNvPr id="6" name="Straight Arrow Connector 5"/>
          <p:cNvCxnSpPr/>
          <p:nvPr/>
        </p:nvCxnSpPr>
        <p:spPr>
          <a:xfrm>
            <a:off x="4419600" y="5029200"/>
            <a:ext cx="4419600" cy="7620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979154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Fault Tree Analysis</a:t>
            </a:r>
          </a:p>
        </p:txBody>
      </p:sp>
      <p:sp>
        <p:nvSpPr>
          <p:cNvPr id="3" name="Content Placeholder 2"/>
          <p:cNvSpPr>
            <a:spLocks noGrp="1"/>
          </p:cNvSpPr>
          <p:nvPr>
            <p:ph idx="1"/>
          </p:nvPr>
        </p:nvSpPr>
        <p:spPr>
          <a:xfrm>
            <a:off x="685800" y="1219200"/>
            <a:ext cx="7554558" cy="5029200"/>
          </a:xfrm>
        </p:spPr>
        <p:txBody>
          <a:bodyPr>
            <a:normAutofit/>
          </a:bodyPr>
          <a:lstStyle/>
          <a:p>
            <a:r>
              <a:rPr lang="en-US" dirty="0">
                <a:latin typeface="+mj-lt"/>
              </a:rPr>
              <a:t>We can connect the two together!!!</a:t>
            </a:r>
          </a:p>
          <a:p>
            <a:pPr lvl="1"/>
            <a:r>
              <a:rPr lang="en-US" b="1" dirty="0">
                <a:latin typeface="+mj-lt"/>
              </a:rPr>
              <a:t>So… by conducting a ETA &amp; FTA, we can estimate the probability of a specific hazard scenario occurring</a:t>
            </a:r>
          </a:p>
          <a:p>
            <a:pPr lvl="2"/>
            <a:r>
              <a:rPr lang="en-US" dirty="0">
                <a:latin typeface="+mj-lt"/>
              </a:rPr>
              <a:t>In this case: probability of at least one person dying due to vessel taking on water</a:t>
            </a:r>
          </a:p>
          <a:p>
            <a:pPr lvl="3"/>
            <a:r>
              <a:rPr lang="en-US" b="1" dirty="0">
                <a:latin typeface="+mj-lt"/>
              </a:rPr>
              <a:t>P() = 9x10(-7)</a:t>
            </a:r>
          </a:p>
          <a:p>
            <a:pPr lvl="1"/>
            <a:endParaRPr lang="en-US" dirty="0">
              <a:latin typeface="+mj-lt"/>
            </a:endParaRPr>
          </a:p>
        </p:txBody>
      </p:sp>
      <p:pic>
        <p:nvPicPr>
          <p:cNvPr id="6" name="Picture 5"/>
          <p:cNvPicPr>
            <a:picLocks noChangeAspect="1"/>
          </p:cNvPicPr>
          <p:nvPr/>
        </p:nvPicPr>
        <p:blipFill>
          <a:blip r:embed="rId2"/>
          <a:stretch>
            <a:fillRect/>
          </a:stretch>
        </p:blipFill>
        <p:spPr>
          <a:xfrm>
            <a:off x="4480568" y="2667000"/>
            <a:ext cx="4005096" cy="3276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0279" y="3061504"/>
            <a:ext cx="3124200" cy="3796496"/>
          </a:xfrm>
          <a:prstGeom prst="rect">
            <a:avLst/>
          </a:prstGeom>
          <a:ln>
            <a:solidFill>
              <a:schemeClr val="tx1"/>
            </a:solidFill>
          </a:ln>
        </p:spPr>
      </p:pic>
    </p:spTree>
    <p:extLst>
      <p:ext uri="{BB962C8B-B14F-4D97-AF65-F5344CB8AC3E}">
        <p14:creationId xmlns:p14="http://schemas.microsoft.com/office/powerpoint/2010/main" val="130181393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Fault Tree Analysis</a:t>
            </a:r>
          </a:p>
        </p:txBody>
      </p:sp>
      <p:sp>
        <p:nvSpPr>
          <p:cNvPr id="3" name="Content Placeholder 2"/>
          <p:cNvSpPr>
            <a:spLocks noGrp="1"/>
          </p:cNvSpPr>
          <p:nvPr>
            <p:ph idx="1"/>
          </p:nvPr>
        </p:nvSpPr>
        <p:spPr>
          <a:xfrm>
            <a:off x="685800" y="1219200"/>
            <a:ext cx="7554558" cy="5029200"/>
          </a:xfrm>
        </p:spPr>
        <p:txBody>
          <a:bodyPr>
            <a:normAutofit/>
          </a:bodyPr>
          <a:lstStyle/>
          <a:p>
            <a:r>
              <a:rPr lang="en-US" dirty="0">
                <a:latin typeface="+mj-lt"/>
              </a:rPr>
              <a:t>We can connect the two together!!!</a:t>
            </a:r>
          </a:p>
          <a:p>
            <a:pPr lvl="1"/>
            <a:r>
              <a:rPr lang="en-US" dirty="0">
                <a:latin typeface="+mj-lt"/>
              </a:rPr>
              <a:t>Q4: how do we feel about it?</a:t>
            </a:r>
          </a:p>
          <a:p>
            <a:pPr lvl="2"/>
            <a:r>
              <a:rPr lang="en-US" dirty="0">
                <a:latin typeface="+mj-lt"/>
              </a:rPr>
              <a:t>Well….less than one in a million [9x10(-7)] isn’t very much…so we are ok with it. </a:t>
            </a:r>
          </a:p>
          <a:p>
            <a:pPr lvl="2"/>
            <a:r>
              <a:rPr lang="en-US" dirty="0">
                <a:latin typeface="+mj-lt"/>
              </a:rPr>
              <a:t>But maybe we want to mitigate it a bit more so see if we can lower risk to &lt; 1x10-7</a:t>
            </a:r>
          </a:p>
        </p:txBody>
      </p:sp>
      <p:pic>
        <p:nvPicPr>
          <p:cNvPr id="6" name="Picture 5"/>
          <p:cNvPicPr>
            <a:picLocks noChangeAspect="1"/>
          </p:cNvPicPr>
          <p:nvPr/>
        </p:nvPicPr>
        <p:blipFill>
          <a:blip r:embed="rId2"/>
          <a:stretch>
            <a:fillRect/>
          </a:stretch>
        </p:blipFill>
        <p:spPr>
          <a:xfrm>
            <a:off x="4480568" y="2667000"/>
            <a:ext cx="4005096" cy="3276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0279" y="3061504"/>
            <a:ext cx="3124200" cy="3796496"/>
          </a:xfrm>
          <a:prstGeom prst="rect">
            <a:avLst/>
          </a:prstGeom>
          <a:ln>
            <a:solidFill>
              <a:schemeClr val="tx1"/>
            </a:solidFill>
          </a:ln>
        </p:spPr>
      </p:pic>
    </p:spTree>
    <p:extLst>
      <p:ext uri="{BB962C8B-B14F-4D97-AF65-F5344CB8AC3E}">
        <p14:creationId xmlns:p14="http://schemas.microsoft.com/office/powerpoint/2010/main" val="52031083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Fault Tree Analysis</a:t>
            </a:r>
          </a:p>
        </p:txBody>
      </p:sp>
      <p:sp>
        <p:nvSpPr>
          <p:cNvPr id="3" name="Content Placeholder 2"/>
          <p:cNvSpPr>
            <a:spLocks noGrp="1"/>
          </p:cNvSpPr>
          <p:nvPr>
            <p:ph idx="1"/>
          </p:nvPr>
        </p:nvSpPr>
        <p:spPr>
          <a:xfrm>
            <a:off x="685800" y="1219200"/>
            <a:ext cx="7554558" cy="5029200"/>
          </a:xfrm>
        </p:spPr>
        <p:txBody>
          <a:bodyPr>
            <a:normAutofit/>
          </a:bodyPr>
          <a:lstStyle/>
          <a:p>
            <a:r>
              <a:rPr lang="en-US" dirty="0">
                <a:latin typeface="+mj-lt"/>
              </a:rPr>
              <a:t>We can connect the two together!!!</a:t>
            </a:r>
          </a:p>
          <a:p>
            <a:pPr lvl="1"/>
            <a:r>
              <a:rPr lang="en-US" dirty="0">
                <a:latin typeface="+mj-lt"/>
              </a:rPr>
              <a:t>Q5: what are we going to do about it</a:t>
            </a:r>
          </a:p>
          <a:p>
            <a:pPr lvl="2"/>
            <a:r>
              <a:rPr lang="en-US" dirty="0">
                <a:latin typeface="+mj-lt"/>
              </a:rPr>
              <a:t>Just like we used the ETA to test impact of interventions…</a:t>
            </a:r>
          </a:p>
          <a:p>
            <a:pPr lvl="2"/>
            <a:r>
              <a:rPr lang="en-US" dirty="0">
                <a:latin typeface="+mj-lt"/>
              </a:rPr>
              <a:t>We can use the FTA to test impacts of likelihood reduction (barriers)</a:t>
            </a:r>
          </a:p>
          <a:p>
            <a:pPr lvl="3"/>
            <a:endParaRPr lang="en-US" dirty="0">
              <a:latin typeface="+mj-lt"/>
            </a:endParaRPr>
          </a:p>
        </p:txBody>
      </p:sp>
      <p:pic>
        <p:nvPicPr>
          <p:cNvPr id="6" name="Picture 5"/>
          <p:cNvPicPr>
            <a:picLocks noChangeAspect="1"/>
          </p:cNvPicPr>
          <p:nvPr/>
        </p:nvPicPr>
        <p:blipFill>
          <a:blip r:embed="rId2"/>
          <a:stretch>
            <a:fillRect/>
          </a:stretch>
        </p:blipFill>
        <p:spPr>
          <a:xfrm>
            <a:off x="4480568" y="2667000"/>
            <a:ext cx="4005096" cy="3276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0279" y="3061504"/>
            <a:ext cx="3124200" cy="3796496"/>
          </a:xfrm>
          <a:prstGeom prst="rect">
            <a:avLst/>
          </a:prstGeom>
          <a:ln>
            <a:solidFill>
              <a:schemeClr val="tx1"/>
            </a:solidFill>
          </a:ln>
        </p:spPr>
      </p:pic>
    </p:spTree>
    <p:extLst>
      <p:ext uri="{BB962C8B-B14F-4D97-AF65-F5344CB8AC3E}">
        <p14:creationId xmlns:p14="http://schemas.microsoft.com/office/powerpoint/2010/main" val="12402296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Fault Tree Analysis</a:t>
            </a:r>
          </a:p>
        </p:txBody>
      </p:sp>
      <p:sp>
        <p:nvSpPr>
          <p:cNvPr id="3" name="Content Placeholder 2"/>
          <p:cNvSpPr>
            <a:spLocks noGrp="1"/>
          </p:cNvSpPr>
          <p:nvPr>
            <p:ph idx="1"/>
          </p:nvPr>
        </p:nvSpPr>
        <p:spPr>
          <a:xfrm>
            <a:off x="685800" y="1219200"/>
            <a:ext cx="7554558" cy="5029200"/>
          </a:xfrm>
        </p:spPr>
        <p:txBody>
          <a:bodyPr>
            <a:normAutofit/>
          </a:bodyPr>
          <a:lstStyle/>
          <a:p>
            <a:pPr marL="68580" indent="0">
              <a:buNone/>
            </a:pPr>
            <a:endParaRPr lang="en-US" dirty="0">
              <a:latin typeface="+mj-lt"/>
            </a:endParaRPr>
          </a:p>
          <a:p>
            <a:pPr marL="68580" indent="0">
              <a:buNone/>
            </a:pPr>
            <a:endParaRPr lang="en-US" dirty="0">
              <a:latin typeface="+mj-lt"/>
            </a:endParaRPr>
          </a:p>
          <a:p>
            <a:pPr marL="68580" indent="0">
              <a:buNone/>
            </a:pPr>
            <a:endParaRPr lang="en-US" dirty="0">
              <a:latin typeface="+mj-lt"/>
            </a:endParaRPr>
          </a:p>
          <a:p>
            <a:pPr marL="68580" indent="0">
              <a:buNone/>
            </a:pPr>
            <a:endParaRPr lang="en-US" dirty="0">
              <a:latin typeface="+mj-lt"/>
            </a:endParaRPr>
          </a:p>
          <a:p>
            <a:pPr marL="68580" indent="0">
              <a:buNone/>
            </a:pPr>
            <a:endParaRPr lang="en-US" dirty="0">
              <a:latin typeface="+mj-lt"/>
            </a:endParaRPr>
          </a:p>
          <a:p>
            <a:pPr marL="68580" indent="0">
              <a:buNone/>
            </a:pPr>
            <a:endParaRPr lang="en-US" dirty="0">
              <a:latin typeface="+mj-lt"/>
            </a:endParaRPr>
          </a:p>
          <a:p>
            <a:pPr marL="68580" indent="0" algn="ctr">
              <a:buNone/>
            </a:pPr>
            <a:r>
              <a:rPr lang="en-US" dirty="0">
                <a:latin typeface="+mj-lt"/>
              </a:rPr>
              <a:t>Now let’s get really weird with the minimum cut set of FTA</a:t>
            </a:r>
          </a:p>
          <a:p>
            <a:endParaRPr lang="en-US" dirty="0">
              <a:latin typeface="Cambria Math"/>
            </a:endParaRPr>
          </a:p>
        </p:txBody>
      </p:sp>
    </p:spTree>
    <p:extLst>
      <p:ext uri="{BB962C8B-B14F-4D97-AF65-F5344CB8AC3E}">
        <p14:creationId xmlns:p14="http://schemas.microsoft.com/office/powerpoint/2010/main" val="423346456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Fault Tree Analysis</a:t>
            </a:r>
          </a:p>
        </p:txBody>
      </p:sp>
      <p:sp>
        <p:nvSpPr>
          <p:cNvPr id="3" name="Content Placeholder 2"/>
          <p:cNvSpPr>
            <a:spLocks noGrp="1"/>
          </p:cNvSpPr>
          <p:nvPr>
            <p:ph idx="1"/>
          </p:nvPr>
        </p:nvSpPr>
        <p:spPr>
          <a:xfrm>
            <a:off x="685800" y="1219200"/>
            <a:ext cx="7554558" cy="5029200"/>
          </a:xfrm>
        </p:spPr>
        <p:txBody>
          <a:bodyPr>
            <a:normAutofit/>
          </a:bodyPr>
          <a:lstStyle/>
          <a:p>
            <a:r>
              <a:rPr lang="en-US" dirty="0">
                <a:latin typeface="+mj-lt"/>
              </a:rPr>
              <a:t>This was a very simple example</a:t>
            </a:r>
          </a:p>
          <a:p>
            <a:pPr lvl="1"/>
            <a:r>
              <a:rPr lang="en-US" dirty="0">
                <a:latin typeface="+mj-lt"/>
              </a:rPr>
              <a:t>Just a few events…</a:t>
            </a:r>
          </a:p>
          <a:p>
            <a:pPr lvl="1"/>
            <a:r>
              <a:rPr lang="en-US" dirty="0">
                <a:latin typeface="+mj-lt"/>
              </a:rPr>
              <a:t>…just a few pathways</a:t>
            </a:r>
          </a:p>
          <a:p>
            <a:r>
              <a:rPr lang="en-US" dirty="0">
                <a:latin typeface="+mj-lt"/>
              </a:rPr>
              <a:t>Other systems …</a:t>
            </a:r>
          </a:p>
          <a:p>
            <a:pPr lvl="1"/>
            <a:r>
              <a:rPr lang="en-US" dirty="0">
                <a:latin typeface="+mj-lt"/>
              </a:rPr>
              <a:t>Mechanical</a:t>
            </a:r>
          </a:p>
          <a:p>
            <a:pPr lvl="1"/>
            <a:r>
              <a:rPr lang="en-US" dirty="0">
                <a:latin typeface="+mj-lt"/>
              </a:rPr>
              <a:t>Electrical</a:t>
            </a:r>
          </a:p>
          <a:p>
            <a:pPr lvl="1"/>
            <a:r>
              <a:rPr lang="en-US" dirty="0">
                <a:latin typeface="+mj-lt"/>
              </a:rPr>
              <a:t>Process</a:t>
            </a:r>
          </a:p>
          <a:p>
            <a:pPr lvl="1"/>
            <a:r>
              <a:rPr lang="en-US" dirty="0">
                <a:latin typeface="+mj-lt"/>
              </a:rPr>
              <a:t>Sociological </a:t>
            </a:r>
          </a:p>
          <a:p>
            <a:r>
              <a:rPr lang="en-US" dirty="0">
                <a:latin typeface="+mj-lt"/>
              </a:rPr>
              <a:t>…are far more complex</a:t>
            </a:r>
          </a:p>
          <a:p>
            <a:pPr lvl="1"/>
            <a:endParaRPr lang="en-US" dirty="0">
              <a:latin typeface="+mj-lt"/>
            </a:endParaRPr>
          </a:p>
          <a:p>
            <a:pPr lvl="1"/>
            <a:endParaRPr lang="en-US" dirty="0">
              <a:latin typeface="Cambria Math"/>
            </a:endParaRPr>
          </a:p>
          <a:p>
            <a:pPr lvl="1"/>
            <a:endParaRPr lang="en-US" dirty="0">
              <a:latin typeface="Cambria Math"/>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1252" y="3868598"/>
            <a:ext cx="3137906" cy="2930804"/>
          </a:xfrm>
          <a:prstGeom prst="rect">
            <a:avLst/>
          </a:prstGeom>
          <a:ln>
            <a:solidFill>
              <a:schemeClr val="tx1"/>
            </a:solidFill>
          </a:ln>
        </p:spPr>
      </p:pic>
    </p:spTree>
    <p:extLst>
      <p:ext uri="{BB962C8B-B14F-4D97-AF65-F5344CB8AC3E}">
        <p14:creationId xmlns:p14="http://schemas.microsoft.com/office/powerpoint/2010/main" val="82297050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Fault Tree Analysis</a:t>
            </a:r>
          </a:p>
        </p:txBody>
      </p:sp>
      <p:sp>
        <p:nvSpPr>
          <p:cNvPr id="3" name="Content Placeholder 2"/>
          <p:cNvSpPr>
            <a:spLocks noGrp="1"/>
          </p:cNvSpPr>
          <p:nvPr>
            <p:ph idx="1"/>
          </p:nvPr>
        </p:nvSpPr>
        <p:spPr>
          <a:xfrm>
            <a:off x="685800" y="1219200"/>
            <a:ext cx="7554558" cy="5029200"/>
          </a:xfrm>
        </p:spPr>
        <p:txBody>
          <a:bodyPr>
            <a:normAutofit/>
          </a:bodyPr>
          <a:lstStyle/>
          <a:p>
            <a:r>
              <a:rPr lang="en-US" dirty="0"/>
              <a:t>A deeper analysis of the refrigeration system would return a Fault Tree that looks more like this...</a:t>
            </a:r>
          </a:p>
          <a:p>
            <a:pPr lvl="1"/>
            <a:r>
              <a:rPr lang="en-US" dirty="0"/>
              <a:t>…and still more complex systems can be vast…</a:t>
            </a:r>
          </a:p>
          <a:p>
            <a:pPr lvl="1"/>
            <a:r>
              <a:rPr lang="en-US" dirty="0"/>
              <a:t>…with hundreds of basic events</a:t>
            </a:r>
          </a:p>
          <a:p>
            <a:r>
              <a:rPr lang="en-US" dirty="0"/>
              <a:t>Further…</a:t>
            </a:r>
          </a:p>
          <a:p>
            <a:pPr lvl="1"/>
            <a:r>
              <a:rPr lang="en-US" dirty="0"/>
              <a:t>A single basic event might appear multiple times throughout the Fault Tree </a:t>
            </a:r>
          </a:p>
          <a:p>
            <a:pPr lvl="1"/>
            <a:r>
              <a:rPr lang="en-US" dirty="0"/>
              <a:t>Simply because a single basic event might be the basic cause of multiple failures</a:t>
            </a:r>
          </a:p>
          <a:p>
            <a:pPr lvl="1"/>
            <a:endParaRPr lang="en-US" dirty="0"/>
          </a:p>
        </p:txBody>
      </p:sp>
      <p:pic>
        <p:nvPicPr>
          <p:cNvPr id="5" name="Picture 4"/>
          <p:cNvPicPr>
            <a:picLocks noChangeAspect="1"/>
          </p:cNvPicPr>
          <p:nvPr/>
        </p:nvPicPr>
        <p:blipFill>
          <a:blip r:embed="rId2"/>
          <a:stretch>
            <a:fillRect/>
          </a:stretch>
        </p:blipFill>
        <p:spPr>
          <a:xfrm>
            <a:off x="4343399" y="3870381"/>
            <a:ext cx="4800599" cy="2918616"/>
          </a:xfrm>
          <a:prstGeom prst="rect">
            <a:avLst/>
          </a:prstGeom>
          <a:ln>
            <a:solidFill>
              <a:schemeClr val="tx1"/>
            </a:solidFill>
          </a:ln>
        </p:spPr>
      </p:pic>
    </p:spTree>
    <p:extLst>
      <p:ext uri="{BB962C8B-B14F-4D97-AF65-F5344CB8AC3E}">
        <p14:creationId xmlns:p14="http://schemas.microsoft.com/office/powerpoint/2010/main" val="812242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457200"/>
          </a:xfrm>
        </p:spPr>
        <p:txBody>
          <a:bodyPr/>
          <a:lstStyle/>
          <a:p>
            <a:r>
              <a:rPr lang="en-US" dirty="0"/>
              <a:t>Fault Tree Analysis</a:t>
            </a:r>
          </a:p>
        </p:txBody>
      </p:sp>
      <p:sp>
        <p:nvSpPr>
          <p:cNvPr id="3" name="Content Placeholder 2"/>
          <p:cNvSpPr>
            <a:spLocks noGrp="1"/>
          </p:cNvSpPr>
          <p:nvPr>
            <p:ph idx="1"/>
          </p:nvPr>
        </p:nvSpPr>
        <p:spPr>
          <a:xfrm>
            <a:off x="685800" y="1219200"/>
            <a:ext cx="7554558" cy="5029200"/>
          </a:xfrm>
        </p:spPr>
        <p:txBody>
          <a:bodyPr>
            <a:normAutofit/>
          </a:bodyPr>
          <a:lstStyle/>
          <a:p>
            <a:r>
              <a:rPr lang="en-US" dirty="0"/>
              <a:t>Example of a more complex system</a:t>
            </a:r>
          </a:p>
          <a:p>
            <a:pPr lvl="1"/>
            <a:r>
              <a:rPr lang="en-US" dirty="0"/>
              <a:t>…and still more complex systems can be vast…</a:t>
            </a:r>
          </a:p>
          <a:p>
            <a:pPr lvl="1"/>
            <a:r>
              <a:rPr lang="en-US" dirty="0"/>
              <a:t>…with hundreds of basic events</a:t>
            </a:r>
          </a:p>
          <a:p>
            <a:r>
              <a:rPr lang="en-US" dirty="0"/>
              <a:t>Further, a single basic event (basic event d) might appear multiple times throughout the Fault Tree </a:t>
            </a:r>
          </a:p>
          <a:p>
            <a:pPr lvl="1"/>
            <a:r>
              <a:rPr lang="en-US" dirty="0"/>
              <a:t>Simply because a single basic event might be the basic cause of multiple failures</a:t>
            </a:r>
          </a:p>
          <a:p>
            <a:pPr lvl="1"/>
            <a:endParaRPr lang="en-US" dirty="0"/>
          </a:p>
        </p:txBody>
      </p:sp>
      <p:pic>
        <p:nvPicPr>
          <p:cNvPr id="5" name="Picture 4"/>
          <p:cNvPicPr>
            <a:picLocks noChangeAspect="1"/>
          </p:cNvPicPr>
          <p:nvPr/>
        </p:nvPicPr>
        <p:blipFill>
          <a:blip r:embed="rId2"/>
          <a:stretch>
            <a:fillRect/>
          </a:stretch>
        </p:blipFill>
        <p:spPr>
          <a:xfrm>
            <a:off x="15555" y="1239184"/>
            <a:ext cx="9128444" cy="5549813"/>
          </a:xfrm>
          <a:prstGeom prst="rect">
            <a:avLst/>
          </a:prstGeom>
          <a:ln>
            <a:solidFill>
              <a:schemeClr val="tx1"/>
            </a:solidFill>
          </a:ln>
        </p:spPr>
      </p:pic>
      <p:sp>
        <p:nvSpPr>
          <p:cNvPr id="6" name="Oval 5"/>
          <p:cNvSpPr/>
          <p:nvPr/>
        </p:nvSpPr>
        <p:spPr>
          <a:xfrm>
            <a:off x="2590800" y="6248400"/>
            <a:ext cx="533400" cy="609600"/>
          </a:xfrm>
          <a:prstGeom prst="ellipse">
            <a:avLst/>
          </a:prstGeom>
          <a:solidFill>
            <a:schemeClr val="accent1">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95677" y="6179397"/>
            <a:ext cx="533400" cy="609600"/>
          </a:xfrm>
          <a:prstGeom prst="ellipse">
            <a:avLst/>
          </a:prstGeom>
          <a:solidFill>
            <a:schemeClr val="accent1">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615794" y="6179397"/>
            <a:ext cx="533400" cy="609600"/>
          </a:xfrm>
          <a:prstGeom prst="ellipse">
            <a:avLst/>
          </a:prstGeom>
          <a:solidFill>
            <a:schemeClr val="accent1">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248400" y="3276600"/>
            <a:ext cx="533400" cy="609600"/>
          </a:xfrm>
          <a:prstGeom prst="ellipse">
            <a:avLst/>
          </a:prstGeom>
          <a:solidFill>
            <a:srgbClr val="C00000">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973658" y="3276600"/>
            <a:ext cx="533400" cy="609600"/>
          </a:xfrm>
          <a:prstGeom prst="ellipse">
            <a:avLst/>
          </a:prstGeom>
          <a:solidFill>
            <a:srgbClr val="C00000">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5554" y="20918"/>
            <a:ext cx="5013645" cy="11982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Wingdings" panose="05000000000000000000" pitchFamily="2" charset="2"/>
              <a:buChar char="à"/>
            </a:pPr>
            <a:r>
              <a:rPr lang="en-US" b="1" dirty="0">
                <a:solidFill>
                  <a:schemeClr val="bg1"/>
                </a:solidFill>
              </a:rPr>
              <a:t>Event X-40 in 2 pathways </a:t>
            </a:r>
            <a:r>
              <a:rPr lang="en-US" b="1" dirty="0">
                <a:solidFill>
                  <a:schemeClr val="bg1"/>
                </a:solidFill>
                <a:sym typeface="Wingdings" panose="05000000000000000000" pitchFamily="2" charset="2"/>
              </a:rPr>
              <a:t></a:t>
            </a:r>
          </a:p>
          <a:p>
            <a:pPr marL="342900" indent="-342900" algn="ctr">
              <a:buFont typeface="Wingdings" panose="05000000000000000000" pitchFamily="2" charset="2"/>
              <a:buChar char="à"/>
            </a:pPr>
            <a:endParaRPr lang="en-US" b="1" dirty="0">
              <a:solidFill>
                <a:schemeClr val="bg1"/>
              </a:solidFill>
              <a:sym typeface="Wingdings" panose="05000000000000000000" pitchFamily="2" charset="2"/>
            </a:endParaRPr>
          </a:p>
          <a:p>
            <a:pPr algn="ctr"/>
            <a:r>
              <a:rPr lang="en-US" b="1" dirty="0">
                <a:solidFill>
                  <a:schemeClr val="bg1"/>
                </a:solidFill>
                <a:sym typeface="Wingdings" panose="05000000000000000000" pitchFamily="2" charset="2"/>
              </a:rPr>
              <a:t> </a:t>
            </a:r>
            <a:r>
              <a:rPr lang="en-US" b="1" dirty="0">
                <a:solidFill>
                  <a:schemeClr val="bg1"/>
                </a:solidFill>
              </a:rPr>
              <a:t>Event X-11 in 3 pathways </a:t>
            </a:r>
            <a:r>
              <a:rPr lang="en-US" b="1" dirty="0">
                <a:solidFill>
                  <a:schemeClr val="bg1"/>
                </a:solidFill>
                <a:sym typeface="Wingdings" panose="05000000000000000000" pitchFamily="2" charset="2"/>
              </a:rPr>
              <a:t></a:t>
            </a:r>
            <a:endParaRPr lang="en-US" b="1" dirty="0">
              <a:solidFill>
                <a:schemeClr val="bg1"/>
              </a:solidFill>
            </a:endParaRPr>
          </a:p>
        </p:txBody>
      </p:sp>
      <p:cxnSp>
        <p:nvCxnSpPr>
          <p:cNvPr id="13" name="Straight Arrow Connector 12"/>
          <p:cNvCxnSpPr>
            <a:stCxn id="11" idx="3"/>
          </p:cNvCxnSpPr>
          <p:nvPr/>
        </p:nvCxnSpPr>
        <p:spPr>
          <a:xfrm>
            <a:off x="5029199" y="620059"/>
            <a:ext cx="1981201" cy="2123141"/>
          </a:xfrm>
          <a:prstGeom prst="straightConnector1">
            <a:avLst/>
          </a:prstGeom>
          <a:ln w="44450">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615794" y="2743200"/>
            <a:ext cx="394606" cy="381000"/>
          </a:xfrm>
          <a:prstGeom prst="straightConnector1">
            <a:avLst/>
          </a:prstGeom>
          <a:ln w="44450">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010400" y="2743200"/>
            <a:ext cx="1066800" cy="533400"/>
          </a:xfrm>
          <a:prstGeom prst="straightConnector1">
            <a:avLst/>
          </a:prstGeom>
          <a:ln w="44450">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381499" y="1123016"/>
            <a:ext cx="267597" cy="4406813"/>
          </a:xfrm>
          <a:prstGeom prst="straightConnector1">
            <a:avLst/>
          </a:prstGeom>
          <a:ln w="44450">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649096" y="5529829"/>
            <a:ext cx="209628" cy="622387"/>
          </a:xfrm>
          <a:prstGeom prst="straightConnector1">
            <a:avLst/>
          </a:prstGeom>
          <a:ln w="44450">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971800" y="5529829"/>
            <a:ext cx="1677296" cy="649568"/>
          </a:xfrm>
          <a:prstGeom prst="straightConnector1">
            <a:avLst/>
          </a:prstGeom>
          <a:ln w="44450">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734333" y="5529829"/>
            <a:ext cx="2070321" cy="580565"/>
          </a:xfrm>
          <a:prstGeom prst="straightConnector1">
            <a:avLst/>
          </a:prstGeom>
          <a:ln w="44450">
            <a:solidFill>
              <a:srgbClr val="C0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78482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18464</TotalTime>
  <Words>6770</Words>
  <Application>Microsoft Office PowerPoint</Application>
  <PresentationFormat>On-screen Show (4:3)</PresentationFormat>
  <Paragraphs>916</Paragraphs>
  <Slides>115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115</vt:i4>
      </vt:variant>
    </vt:vector>
  </HeadingPairs>
  <TitlesOfParts>
    <vt:vector size="122" baseType="lpstr">
      <vt:lpstr>Calibri</vt:lpstr>
      <vt:lpstr>Cambria Math</vt:lpstr>
      <vt:lpstr>Century Gothic</vt:lpstr>
      <vt:lpstr>Times New Roman</vt:lpstr>
      <vt:lpstr>Wingdings</vt:lpstr>
      <vt:lpstr>Wingdings 2</vt:lpstr>
      <vt:lpstr>Austin</vt:lpstr>
      <vt:lpstr>Today’s Agenda</vt:lpstr>
      <vt:lpstr>PowerPoint Presentation</vt:lpstr>
      <vt:lpstr>Normal Accident Theory</vt:lpstr>
      <vt:lpstr>Normal Accident Theory</vt:lpstr>
      <vt:lpstr>Normal Accident Theory</vt:lpstr>
      <vt:lpstr>Normal Accident Theory</vt:lpstr>
      <vt:lpstr>Normal Accident Theory</vt:lpstr>
      <vt:lpstr>Normal Accident Theory</vt:lpstr>
      <vt:lpstr>Normal Accident Theory</vt:lpstr>
      <vt:lpstr>Normal Accident Theory</vt:lpstr>
      <vt:lpstr>PowerPoint Presentation</vt:lpstr>
      <vt:lpstr>High Reliability Organizations</vt:lpstr>
      <vt:lpstr>High Reliability Organizations</vt:lpstr>
      <vt:lpstr>High Reliability Organizations</vt:lpstr>
      <vt:lpstr>High Reliability Organizations</vt:lpstr>
      <vt:lpstr>High Reliability Organizations</vt:lpstr>
      <vt:lpstr>PowerPoint Presentation</vt:lpstr>
      <vt:lpstr>NAT and HRO</vt:lpstr>
      <vt:lpstr>PowerPoint Presentation</vt:lpstr>
      <vt:lpstr>USCG Risk-based Decision Making</vt:lpstr>
      <vt:lpstr>USCG – Risk-based Decision Making</vt:lpstr>
      <vt:lpstr>USCG Risk-based Decision Making</vt:lpstr>
      <vt:lpstr>Bowtie Analysis</vt:lpstr>
      <vt:lpstr>Bowtie Analysis</vt:lpstr>
      <vt:lpstr>PowerPoint Presentation</vt:lpstr>
      <vt:lpstr>Event Tree Analysis</vt:lpstr>
      <vt:lpstr>Event Tree Analysis</vt:lpstr>
      <vt:lpstr>Event Tree Analysis</vt:lpstr>
      <vt:lpstr>Event Tree Analysis</vt:lpstr>
      <vt:lpstr>Event Tree Analysis</vt:lpstr>
      <vt:lpstr>Event Tree Analysis</vt:lpstr>
      <vt:lpstr>Event Tree Analysis</vt:lpstr>
      <vt:lpstr>Event Tree Analysis</vt:lpstr>
      <vt:lpstr>Event Tree Analysis</vt:lpstr>
      <vt:lpstr>Event Tree Analysis</vt:lpstr>
      <vt:lpstr>Event Tree Analysis</vt:lpstr>
      <vt:lpstr>Event Tree Analysis</vt:lpstr>
      <vt:lpstr>Event Tree Analysis</vt:lpstr>
      <vt:lpstr>Event Tree Analysis</vt:lpstr>
      <vt:lpstr>Event Tree Analysis</vt:lpstr>
      <vt:lpstr>Event Tree Analysis</vt:lpstr>
      <vt:lpstr>Event Tree Analysis</vt:lpstr>
      <vt:lpstr>Event Tree Analysis</vt:lpstr>
      <vt:lpstr>Event Tree Analysis</vt:lpstr>
      <vt:lpstr>PowerPoint Presentation</vt:lpstr>
      <vt:lpstr> Event Trees</vt:lpstr>
      <vt:lpstr> Event Trees</vt:lpstr>
      <vt:lpstr> Event Trees</vt:lpstr>
      <vt:lpstr> Event Trees</vt:lpstr>
      <vt:lpstr> Event Trees</vt:lpstr>
      <vt:lpstr>An event tree with probability and consequence</vt:lpstr>
      <vt:lpstr> Event Trees</vt:lpstr>
      <vt:lpstr> Event Trees</vt:lpstr>
      <vt:lpstr> Event Trees</vt:lpstr>
      <vt:lpstr> Event Trees</vt:lpstr>
      <vt:lpstr>PowerPoint Presentation</vt:lpstr>
      <vt:lpstr>Fault Tree Analysis</vt:lpstr>
      <vt:lpstr>Fault Tree Analysis</vt:lpstr>
      <vt:lpstr>Fault Tree Analysis</vt:lpstr>
      <vt:lpstr>Fault Tree Analysis</vt:lpstr>
      <vt:lpstr>Fault Tree Analysis</vt:lpstr>
      <vt:lpstr>Fault Tree Analysis</vt:lpstr>
      <vt:lpstr>Fault Tree Analysis</vt:lpstr>
      <vt:lpstr>Fault Tree Analysis</vt:lpstr>
      <vt:lpstr>Fault Tree Analysis</vt:lpstr>
      <vt:lpstr>Fault Tree Analysis</vt:lpstr>
      <vt:lpstr>Fault Tree Analysis</vt:lpstr>
      <vt:lpstr>Fault Tree Analysis</vt:lpstr>
      <vt:lpstr>Fault Tree Analysis</vt:lpstr>
      <vt:lpstr>Fault Tree Analysis</vt:lpstr>
      <vt:lpstr>Fault Tree Analysis</vt:lpstr>
      <vt:lpstr>Fault Tree Analysis</vt:lpstr>
      <vt:lpstr>Fault Tree Analysis</vt:lpstr>
      <vt:lpstr>Fault Tree Analysis</vt:lpstr>
      <vt:lpstr>Fault Tree Analysis</vt:lpstr>
      <vt:lpstr>Fault Tree Analysis</vt:lpstr>
      <vt:lpstr>Fault Tree Analysis</vt:lpstr>
      <vt:lpstr>Fault Tree Analysis</vt:lpstr>
      <vt:lpstr>Fault Tree Analysis</vt:lpstr>
      <vt:lpstr>Fault Tree Analysis</vt:lpstr>
      <vt:lpstr>Fault Tree Analysis</vt:lpstr>
      <vt:lpstr>Fault Tree Analysis</vt:lpstr>
      <vt:lpstr>Fault Tree Analysis</vt:lpstr>
      <vt:lpstr>Fault Tree Analysis</vt:lpstr>
      <vt:lpstr>Fault Tree Analysis</vt:lpstr>
      <vt:lpstr>Fault Tree Analysis</vt:lpstr>
      <vt:lpstr>Fault Tree Analysis</vt:lpstr>
      <vt:lpstr>Fault Tree Analysis</vt:lpstr>
      <vt:lpstr>Fault Tree Analysis</vt:lpstr>
      <vt:lpstr>Fault Tree Analysis</vt:lpstr>
      <vt:lpstr>Fault Tree Analysis</vt:lpstr>
      <vt:lpstr>Fault Tree Analysis</vt:lpstr>
      <vt:lpstr>Fault Tree Analysis</vt:lpstr>
      <vt:lpstr>Fault Tree Analysis</vt:lpstr>
      <vt:lpstr>Fault Tree Analysis</vt:lpstr>
      <vt:lpstr>Fault Tree Analysis</vt:lpstr>
      <vt:lpstr>Fault Tree Analysis</vt:lpstr>
      <vt:lpstr>Fault Tree Analysis</vt:lpstr>
      <vt:lpstr>Fault Tree Analysis</vt:lpstr>
      <vt:lpstr>Fault Tree Analysis</vt:lpstr>
      <vt:lpstr>PowerPoint Presentation</vt:lpstr>
      <vt:lpstr>Minimal Cut Sets</vt:lpstr>
      <vt:lpstr>Minimal Cut Sets</vt:lpstr>
      <vt:lpstr>Minimal Cut Sets</vt:lpstr>
      <vt:lpstr>Minimal Cut Sets</vt:lpstr>
      <vt:lpstr>Minimal Cut Sets</vt:lpstr>
      <vt:lpstr>Minimal Cut Sets</vt:lpstr>
      <vt:lpstr>Minimal Cut Sets</vt:lpstr>
      <vt:lpstr>Minimal Cut Sets</vt:lpstr>
      <vt:lpstr>Minimal Cut Sets</vt:lpstr>
      <vt:lpstr>PowerPoint Presentation</vt:lpstr>
      <vt:lpstr>BTA – ETA - FTA</vt:lpstr>
      <vt:lpstr>BTA – ETA - FTA</vt:lpstr>
      <vt:lpstr>BTA – ETA - FTA</vt:lpstr>
      <vt:lpstr>BTA – ETA - FTA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Professor: M. Dehghani</dc:title>
  <dc:creator>Gopichand Mannava</dc:creator>
  <cp:lastModifiedBy>Mannava, Gopi</cp:lastModifiedBy>
  <cp:revision>670</cp:revision>
  <cp:lastPrinted>2013-02-04T18:37:49Z</cp:lastPrinted>
  <dcterms:modified xsi:type="dcterms:W3CDTF">2022-05-04T03:30:06Z</dcterms:modified>
</cp:coreProperties>
</file>