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57" r:id="rId6"/>
    <p:sldId id="259" r:id="rId7"/>
    <p:sldId id="261" r:id="rId8"/>
    <p:sldId id="274" r:id="rId9"/>
    <p:sldId id="263" r:id="rId10"/>
    <p:sldId id="264" r:id="rId11"/>
    <p:sldId id="265" r:id="rId12"/>
    <p:sldId id="266" r:id="rId13"/>
    <p:sldId id="267" r:id="rId14"/>
    <p:sldId id="268" r:id="rId15"/>
    <p:sldId id="262" r:id="rId16"/>
    <p:sldId id="258" r:id="rId17"/>
    <p:sldId id="269" r:id="rId18"/>
    <p:sldId id="270" r:id="rId19"/>
    <p:sldId id="260" r:id="rId20"/>
    <p:sldId id="271" r:id="rId21"/>
    <p:sldId id="272" r:id="rId22"/>
    <p:sldId id="273" r:id="rId23"/>
    <p:sldId id="27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wei Wang" initials="WW" lastIdx="2" clrIdx="0">
    <p:extLst>
      <p:ext uri="{19B8F6BF-5375-455C-9EA6-DF929625EA0E}">
        <p15:presenceInfo xmlns:p15="http://schemas.microsoft.com/office/powerpoint/2012/main" userId="S::weiwei.wang@nottingham.ac.uk::2b89faac-8978-4123-9169-922fb8221e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B805EF-8891-4624-9A8E-FFCF1237E147}" v="73" dt="2021-01-21T12:43:15.545"/>
    <p1510:client id="{8E88F159-D545-46D0-BA6F-DFBB3B8BB7A3}" v="25" dt="2021-01-21T10:27:46.1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71248A-E181-4116-9FF4-38D9F81E31B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A352AAF-D443-4E63-8ED0-5956B478A02B}">
      <dgm:prSet/>
      <dgm:spPr/>
      <dgm:t>
        <a:bodyPr/>
        <a:lstStyle/>
        <a:p>
          <a:r>
            <a:rPr lang="en-GB"/>
            <a:t>The maximum length allowed for the assessment is 2000 </a:t>
          </a:r>
          <a:r>
            <a:rPr lang="en-GB" b="1"/>
            <a:t>words. </a:t>
          </a:r>
          <a:r>
            <a:rPr lang="en-GB"/>
            <a:t> </a:t>
          </a:r>
          <a:endParaRPr lang="en-US"/>
        </a:p>
      </dgm:t>
    </dgm:pt>
    <dgm:pt modelId="{882FBCBB-3548-48A3-A986-BC02FC936B73}" type="parTrans" cxnId="{6EE1D025-4A80-4A23-AE08-2C2F629623D4}">
      <dgm:prSet/>
      <dgm:spPr/>
      <dgm:t>
        <a:bodyPr/>
        <a:lstStyle/>
        <a:p>
          <a:endParaRPr lang="en-US"/>
        </a:p>
      </dgm:t>
    </dgm:pt>
    <dgm:pt modelId="{C6CF1EC9-35E5-4E8C-99FF-BC27E32B3559}" type="sibTrans" cxnId="{6EE1D025-4A80-4A23-AE08-2C2F629623D4}">
      <dgm:prSet/>
      <dgm:spPr/>
      <dgm:t>
        <a:bodyPr/>
        <a:lstStyle/>
        <a:p>
          <a:endParaRPr lang="en-US"/>
        </a:p>
      </dgm:t>
    </dgm:pt>
    <dgm:pt modelId="{449FE296-6AB2-4670-B5CF-A4A8F6A3CBE6}">
      <dgm:prSet/>
      <dgm:spPr/>
      <dgm:t>
        <a:bodyPr/>
        <a:lstStyle/>
        <a:p>
          <a:r>
            <a:rPr lang="en-GB"/>
            <a:t>There is NO minimum length.  </a:t>
          </a:r>
          <a:endParaRPr lang="en-US"/>
        </a:p>
      </dgm:t>
    </dgm:pt>
    <dgm:pt modelId="{FD69DDE0-B1FE-4F06-A659-49B5BE87491A}" type="parTrans" cxnId="{92B6F5D4-803E-4172-95EF-D240B1F27600}">
      <dgm:prSet/>
      <dgm:spPr/>
      <dgm:t>
        <a:bodyPr/>
        <a:lstStyle/>
        <a:p>
          <a:endParaRPr lang="en-US"/>
        </a:p>
      </dgm:t>
    </dgm:pt>
    <dgm:pt modelId="{2077918B-4463-4B82-8ED1-4E79D10AA968}" type="sibTrans" cxnId="{92B6F5D4-803E-4172-95EF-D240B1F27600}">
      <dgm:prSet/>
      <dgm:spPr/>
      <dgm:t>
        <a:bodyPr/>
        <a:lstStyle/>
        <a:p>
          <a:endParaRPr lang="en-US"/>
        </a:p>
      </dgm:t>
    </dgm:pt>
    <dgm:pt modelId="{B7197515-1634-4358-A624-DAF86662EE5E}">
      <dgm:prSet/>
      <dgm:spPr/>
      <dgm:t>
        <a:bodyPr/>
        <a:lstStyle/>
        <a:p>
          <a:r>
            <a:rPr lang="en-GB"/>
            <a:t>You </a:t>
          </a:r>
          <a:r>
            <a:rPr lang="en-GB" b="1"/>
            <a:t>will not</a:t>
          </a:r>
          <a:r>
            <a:rPr lang="en-GB"/>
            <a:t> be permitted an extra 10% grace on the word count. </a:t>
          </a:r>
          <a:endParaRPr lang="en-US"/>
        </a:p>
      </dgm:t>
    </dgm:pt>
    <dgm:pt modelId="{169EA377-B6E8-4FCD-AFE0-BCF3C737EF85}" type="parTrans" cxnId="{5895ECD8-1013-40BA-AF8A-60B46C97861D}">
      <dgm:prSet/>
      <dgm:spPr/>
      <dgm:t>
        <a:bodyPr/>
        <a:lstStyle/>
        <a:p>
          <a:endParaRPr lang="en-US"/>
        </a:p>
      </dgm:t>
    </dgm:pt>
    <dgm:pt modelId="{02286818-2E0C-4D83-9D9D-D80EB3E0B8E3}" type="sibTrans" cxnId="{5895ECD8-1013-40BA-AF8A-60B46C97861D}">
      <dgm:prSet/>
      <dgm:spPr/>
      <dgm:t>
        <a:bodyPr/>
        <a:lstStyle/>
        <a:p>
          <a:endParaRPr lang="en-US"/>
        </a:p>
      </dgm:t>
    </dgm:pt>
    <dgm:pt modelId="{4404ACD0-C2E0-4676-AF5E-9DFFFF4158AB}">
      <dgm:prSet/>
      <dgm:spPr/>
      <dgm:t>
        <a:bodyPr/>
        <a:lstStyle/>
        <a:p>
          <a:r>
            <a:rPr lang="en-GB"/>
            <a:t>Figures, tables and legends are not included in the word count, but you should not include information in the figure and table legends that is not also available in the text.  </a:t>
          </a:r>
          <a:endParaRPr lang="en-US"/>
        </a:p>
      </dgm:t>
    </dgm:pt>
    <dgm:pt modelId="{7AC4B484-9EF7-45B3-9370-F4B5091C7D75}" type="parTrans" cxnId="{C95E5C6C-BF2A-4E0D-B821-BF343C1CEC35}">
      <dgm:prSet/>
      <dgm:spPr/>
      <dgm:t>
        <a:bodyPr/>
        <a:lstStyle/>
        <a:p>
          <a:endParaRPr lang="en-US"/>
        </a:p>
      </dgm:t>
    </dgm:pt>
    <dgm:pt modelId="{1DC23B3A-7828-4A25-B1B2-2DDEA3D0C63E}" type="sibTrans" cxnId="{C95E5C6C-BF2A-4E0D-B821-BF343C1CEC35}">
      <dgm:prSet/>
      <dgm:spPr/>
      <dgm:t>
        <a:bodyPr/>
        <a:lstStyle/>
        <a:p>
          <a:endParaRPr lang="en-US"/>
        </a:p>
      </dgm:t>
    </dgm:pt>
    <dgm:pt modelId="{43E43167-7F1A-49E2-AE3E-CCB8DA583CA5}">
      <dgm:prSet/>
      <dgm:spPr/>
      <dgm:t>
        <a:bodyPr/>
        <a:lstStyle/>
        <a:p>
          <a:r>
            <a:rPr lang="en-GB"/>
            <a:t>The reference section is not included in the word count, but in-text citations are included.</a:t>
          </a:r>
          <a:endParaRPr lang="en-US"/>
        </a:p>
      </dgm:t>
    </dgm:pt>
    <dgm:pt modelId="{03D40B56-2D1B-4D12-B76F-77EA9A5F32D7}" type="parTrans" cxnId="{AAE25B94-C5D6-40BD-B5F7-980DAC39043B}">
      <dgm:prSet/>
      <dgm:spPr/>
      <dgm:t>
        <a:bodyPr/>
        <a:lstStyle/>
        <a:p>
          <a:endParaRPr lang="en-US"/>
        </a:p>
      </dgm:t>
    </dgm:pt>
    <dgm:pt modelId="{97C1B70A-0BEF-4E5A-8255-02319C32AEBD}" type="sibTrans" cxnId="{AAE25B94-C5D6-40BD-B5F7-980DAC39043B}">
      <dgm:prSet/>
      <dgm:spPr/>
      <dgm:t>
        <a:bodyPr/>
        <a:lstStyle/>
        <a:p>
          <a:endParaRPr lang="en-US"/>
        </a:p>
      </dgm:t>
    </dgm:pt>
    <dgm:pt modelId="{48D1D0DE-5772-4139-B5CB-0866E578344C}">
      <dgm:prSet/>
      <dgm:spPr/>
      <dgm:t>
        <a:bodyPr/>
        <a:lstStyle/>
        <a:p>
          <a:r>
            <a:rPr lang="en-GB"/>
            <a:t>You are not expected to cite a large number of references, but you should reference the study from which the data are taken.</a:t>
          </a:r>
          <a:endParaRPr lang="en-US"/>
        </a:p>
      </dgm:t>
    </dgm:pt>
    <dgm:pt modelId="{E20F286E-3179-41A3-A647-4242880DF6C6}" type="parTrans" cxnId="{2240B6E0-AA34-4B0D-8EF3-E388AE04B84D}">
      <dgm:prSet/>
      <dgm:spPr/>
      <dgm:t>
        <a:bodyPr/>
        <a:lstStyle/>
        <a:p>
          <a:endParaRPr lang="en-US"/>
        </a:p>
      </dgm:t>
    </dgm:pt>
    <dgm:pt modelId="{61AE6A76-7BF1-418D-86BC-801BAB6F4E70}" type="sibTrans" cxnId="{2240B6E0-AA34-4B0D-8EF3-E388AE04B84D}">
      <dgm:prSet/>
      <dgm:spPr/>
      <dgm:t>
        <a:bodyPr/>
        <a:lstStyle/>
        <a:p>
          <a:endParaRPr lang="en-US"/>
        </a:p>
      </dgm:t>
    </dgm:pt>
    <dgm:pt modelId="{8EB19693-6255-4E5F-88D3-10CF36740722}" type="pres">
      <dgm:prSet presAssocID="{0371248A-E181-4116-9FF4-38D9F81E31BD}" presName="root" presStyleCnt="0">
        <dgm:presLayoutVars>
          <dgm:dir/>
          <dgm:resizeHandles val="exact"/>
        </dgm:presLayoutVars>
      </dgm:prSet>
      <dgm:spPr/>
    </dgm:pt>
    <dgm:pt modelId="{4E1EB42E-2062-44A9-B2C4-F98A28E7674E}" type="pres">
      <dgm:prSet presAssocID="{5A352AAF-D443-4E63-8ED0-5956B478A02B}" presName="compNode" presStyleCnt="0"/>
      <dgm:spPr/>
    </dgm:pt>
    <dgm:pt modelId="{14B2B40F-0903-490A-8017-3B043BA35B33}" type="pres">
      <dgm:prSet presAssocID="{5A352AAF-D443-4E63-8ED0-5956B478A02B}" presName="bgRect" presStyleLbl="bgShp" presStyleIdx="0" presStyleCnt="6"/>
      <dgm:spPr/>
    </dgm:pt>
    <dgm:pt modelId="{734007BB-C06C-47F9-8D6B-06BFC1748185}" type="pres">
      <dgm:prSet presAssocID="{5A352AAF-D443-4E63-8ED0-5956B478A02B}"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ncil"/>
        </a:ext>
      </dgm:extLst>
    </dgm:pt>
    <dgm:pt modelId="{A0980F87-826A-42EA-A6CE-46E2505C2016}" type="pres">
      <dgm:prSet presAssocID="{5A352AAF-D443-4E63-8ED0-5956B478A02B}" presName="spaceRect" presStyleCnt="0"/>
      <dgm:spPr/>
    </dgm:pt>
    <dgm:pt modelId="{76512841-12B4-4140-9BDA-BACE1413CCCB}" type="pres">
      <dgm:prSet presAssocID="{5A352AAF-D443-4E63-8ED0-5956B478A02B}" presName="parTx" presStyleLbl="revTx" presStyleIdx="0" presStyleCnt="6">
        <dgm:presLayoutVars>
          <dgm:chMax val="0"/>
          <dgm:chPref val="0"/>
        </dgm:presLayoutVars>
      </dgm:prSet>
      <dgm:spPr/>
    </dgm:pt>
    <dgm:pt modelId="{12DDA4C1-BFD9-4694-B885-8C4A0D2C5249}" type="pres">
      <dgm:prSet presAssocID="{C6CF1EC9-35E5-4E8C-99FF-BC27E32B3559}" presName="sibTrans" presStyleCnt="0"/>
      <dgm:spPr/>
    </dgm:pt>
    <dgm:pt modelId="{C194DC33-35D5-431F-B22C-91C7625CBD57}" type="pres">
      <dgm:prSet presAssocID="{449FE296-6AB2-4670-B5CF-A4A8F6A3CBE6}" presName="compNode" presStyleCnt="0"/>
      <dgm:spPr/>
    </dgm:pt>
    <dgm:pt modelId="{4054D396-5B11-4018-8ED7-2EF331CCF8E6}" type="pres">
      <dgm:prSet presAssocID="{449FE296-6AB2-4670-B5CF-A4A8F6A3CBE6}" presName="bgRect" presStyleLbl="bgShp" presStyleIdx="1" presStyleCnt="6"/>
      <dgm:spPr/>
    </dgm:pt>
    <dgm:pt modelId="{8A77F647-93A4-4734-B988-955EA9557306}" type="pres">
      <dgm:prSet presAssocID="{449FE296-6AB2-4670-B5CF-A4A8F6A3CBE6}"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uler"/>
        </a:ext>
      </dgm:extLst>
    </dgm:pt>
    <dgm:pt modelId="{BE179C75-FF13-44D7-8833-8EFE5E7A5F29}" type="pres">
      <dgm:prSet presAssocID="{449FE296-6AB2-4670-B5CF-A4A8F6A3CBE6}" presName="spaceRect" presStyleCnt="0"/>
      <dgm:spPr/>
    </dgm:pt>
    <dgm:pt modelId="{EA51C731-F89A-45B7-88C0-80F94B630352}" type="pres">
      <dgm:prSet presAssocID="{449FE296-6AB2-4670-B5CF-A4A8F6A3CBE6}" presName="parTx" presStyleLbl="revTx" presStyleIdx="1" presStyleCnt="6">
        <dgm:presLayoutVars>
          <dgm:chMax val="0"/>
          <dgm:chPref val="0"/>
        </dgm:presLayoutVars>
      </dgm:prSet>
      <dgm:spPr/>
    </dgm:pt>
    <dgm:pt modelId="{305F54A4-8FF3-43F2-97D9-FC2DE499309B}" type="pres">
      <dgm:prSet presAssocID="{2077918B-4463-4B82-8ED1-4E79D10AA968}" presName="sibTrans" presStyleCnt="0"/>
      <dgm:spPr/>
    </dgm:pt>
    <dgm:pt modelId="{06B32B04-4A7A-4C11-8FB1-9E9F07A32232}" type="pres">
      <dgm:prSet presAssocID="{B7197515-1634-4358-A624-DAF86662EE5E}" presName="compNode" presStyleCnt="0"/>
      <dgm:spPr/>
    </dgm:pt>
    <dgm:pt modelId="{FC737505-4F9C-4E71-826A-3FEDB5A10981}" type="pres">
      <dgm:prSet presAssocID="{B7197515-1634-4358-A624-DAF86662EE5E}" presName="bgRect" presStyleLbl="bgShp" presStyleIdx="2" presStyleCnt="6"/>
      <dgm:spPr/>
    </dgm:pt>
    <dgm:pt modelId="{80F8CA98-0275-47C5-B267-1B55C6C1CAE3}" type="pres">
      <dgm:prSet presAssocID="{B7197515-1634-4358-A624-DAF86662EE5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ck"/>
        </a:ext>
      </dgm:extLst>
    </dgm:pt>
    <dgm:pt modelId="{E3803622-7184-4BC6-85EA-571C2C0DC704}" type="pres">
      <dgm:prSet presAssocID="{B7197515-1634-4358-A624-DAF86662EE5E}" presName="spaceRect" presStyleCnt="0"/>
      <dgm:spPr/>
    </dgm:pt>
    <dgm:pt modelId="{FE717ED8-6A31-47D6-BF0A-DB3863A32430}" type="pres">
      <dgm:prSet presAssocID="{B7197515-1634-4358-A624-DAF86662EE5E}" presName="parTx" presStyleLbl="revTx" presStyleIdx="2" presStyleCnt="6">
        <dgm:presLayoutVars>
          <dgm:chMax val="0"/>
          <dgm:chPref val="0"/>
        </dgm:presLayoutVars>
      </dgm:prSet>
      <dgm:spPr/>
    </dgm:pt>
    <dgm:pt modelId="{AA4B2A68-D600-4156-A406-E428983C0507}" type="pres">
      <dgm:prSet presAssocID="{02286818-2E0C-4D83-9D9D-D80EB3E0B8E3}" presName="sibTrans" presStyleCnt="0"/>
      <dgm:spPr/>
    </dgm:pt>
    <dgm:pt modelId="{FC77C637-A148-4717-8722-2516B262D3AD}" type="pres">
      <dgm:prSet presAssocID="{4404ACD0-C2E0-4676-AF5E-9DFFFF4158AB}" presName="compNode" presStyleCnt="0"/>
      <dgm:spPr/>
    </dgm:pt>
    <dgm:pt modelId="{4B8C997C-FE69-4D3F-94D4-15C032A3D47E}" type="pres">
      <dgm:prSet presAssocID="{4404ACD0-C2E0-4676-AF5E-9DFFFF4158AB}" presName="bgRect" presStyleLbl="bgShp" presStyleIdx="3" presStyleCnt="6"/>
      <dgm:spPr/>
    </dgm:pt>
    <dgm:pt modelId="{DADCD6A5-1D18-422D-B6C7-1B2BDDAA721C}" type="pres">
      <dgm:prSet presAssocID="{4404ACD0-C2E0-4676-AF5E-9DFFFF4158AB}"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ce"/>
        </a:ext>
      </dgm:extLst>
    </dgm:pt>
    <dgm:pt modelId="{7A31DF95-BF15-46FE-8F52-8E817FA1A6B1}" type="pres">
      <dgm:prSet presAssocID="{4404ACD0-C2E0-4676-AF5E-9DFFFF4158AB}" presName="spaceRect" presStyleCnt="0"/>
      <dgm:spPr/>
    </dgm:pt>
    <dgm:pt modelId="{B7F43CD7-4DEF-41DA-A703-473AE83DC715}" type="pres">
      <dgm:prSet presAssocID="{4404ACD0-C2E0-4676-AF5E-9DFFFF4158AB}" presName="parTx" presStyleLbl="revTx" presStyleIdx="3" presStyleCnt="6">
        <dgm:presLayoutVars>
          <dgm:chMax val="0"/>
          <dgm:chPref val="0"/>
        </dgm:presLayoutVars>
      </dgm:prSet>
      <dgm:spPr/>
    </dgm:pt>
    <dgm:pt modelId="{A6DA55FF-48E4-424D-BC02-4FFCFAAC7047}" type="pres">
      <dgm:prSet presAssocID="{1DC23B3A-7828-4A25-B1B2-2DDEA3D0C63E}" presName="sibTrans" presStyleCnt="0"/>
      <dgm:spPr/>
    </dgm:pt>
    <dgm:pt modelId="{881781FB-13F9-4659-B489-400EC00DEB29}" type="pres">
      <dgm:prSet presAssocID="{43E43167-7F1A-49E2-AE3E-CCB8DA583CA5}" presName="compNode" presStyleCnt="0"/>
      <dgm:spPr/>
    </dgm:pt>
    <dgm:pt modelId="{DE3250EA-9A8B-41CF-8804-38296DF5AF97}" type="pres">
      <dgm:prSet presAssocID="{43E43167-7F1A-49E2-AE3E-CCB8DA583CA5}" presName="bgRect" presStyleLbl="bgShp" presStyleIdx="4" presStyleCnt="6"/>
      <dgm:spPr/>
    </dgm:pt>
    <dgm:pt modelId="{B79A46AF-F649-4616-85DE-8B2A94E368D6}" type="pres">
      <dgm:prSet presAssocID="{43E43167-7F1A-49E2-AE3E-CCB8DA583CA5}"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losed Quotation Mark"/>
        </a:ext>
      </dgm:extLst>
    </dgm:pt>
    <dgm:pt modelId="{5C372957-B90F-4C82-91BD-318A037EC961}" type="pres">
      <dgm:prSet presAssocID="{43E43167-7F1A-49E2-AE3E-CCB8DA583CA5}" presName="spaceRect" presStyleCnt="0"/>
      <dgm:spPr/>
    </dgm:pt>
    <dgm:pt modelId="{0966BB7C-2FE8-461C-90E6-F5E959F7F2CC}" type="pres">
      <dgm:prSet presAssocID="{43E43167-7F1A-49E2-AE3E-CCB8DA583CA5}" presName="parTx" presStyleLbl="revTx" presStyleIdx="4" presStyleCnt="6">
        <dgm:presLayoutVars>
          <dgm:chMax val="0"/>
          <dgm:chPref val="0"/>
        </dgm:presLayoutVars>
      </dgm:prSet>
      <dgm:spPr/>
    </dgm:pt>
    <dgm:pt modelId="{79058B9D-DC7C-4EB3-906D-AD8937F63BB1}" type="pres">
      <dgm:prSet presAssocID="{97C1B70A-0BEF-4E5A-8255-02319C32AEBD}" presName="sibTrans" presStyleCnt="0"/>
      <dgm:spPr/>
    </dgm:pt>
    <dgm:pt modelId="{58B269C7-442A-40A2-BE4F-F9C77CC8217F}" type="pres">
      <dgm:prSet presAssocID="{48D1D0DE-5772-4139-B5CB-0866E578344C}" presName="compNode" presStyleCnt="0"/>
      <dgm:spPr/>
    </dgm:pt>
    <dgm:pt modelId="{1639F40D-BCA3-47DF-A57B-DB87B3F126EF}" type="pres">
      <dgm:prSet presAssocID="{48D1D0DE-5772-4139-B5CB-0866E578344C}" presName="bgRect" presStyleLbl="bgShp" presStyleIdx="5" presStyleCnt="6"/>
      <dgm:spPr/>
    </dgm:pt>
    <dgm:pt modelId="{8FB86037-AFF6-4AC1-87BC-D32E7A302F85}" type="pres">
      <dgm:prSet presAssocID="{48D1D0DE-5772-4139-B5CB-0866E578344C}"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Quotes"/>
        </a:ext>
      </dgm:extLst>
    </dgm:pt>
    <dgm:pt modelId="{697DE997-F4BE-4AB8-A4CF-AB5C3756CEF4}" type="pres">
      <dgm:prSet presAssocID="{48D1D0DE-5772-4139-B5CB-0866E578344C}" presName="spaceRect" presStyleCnt="0"/>
      <dgm:spPr/>
    </dgm:pt>
    <dgm:pt modelId="{4A084E05-BDF5-41F5-B1A8-E08EE8EAC3E9}" type="pres">
      <dgm:prSet presAssocID="{48D1D0DE-5772-4139-B5CB-0866E578344C}" presName="parTx" presStyleLbl="revTx" presStyleIdx="5" presStyleCnt="6">
        <dgm:presLayoutVars>
          <dgm:chMax val="0"/>
          <dgm:chPref val="0"/>
        </dgm:presLayoutVars>
      </dgm:prSet>
      <dgm:spPr/>
    </dgm:pt>
  </dgm:ptLst>
  <dgm:cxnLst>
    <dgm:cxn modelId="{6A344E15-0D62-45EF-862E-419D8DB8A1BA}" type="presOf" srcId="{0371248A-E181-4116-9FF4-38D9F81E31BD}" destId="{8EB19693-6255-4E5F-88D3-10CF36740722}" srcOrd="0" destOrd="0" presId="urn:microsoft.com/office/officeart/2018/2/layout/IconVerticalSolidList"/>
    <dgm:cxn modelId="{6EE1D025-4A80-4A23-AE08-2C2F629623D4}" srcId="{0371248A-E181-4116-9FF4-38D9F81E31BD}" destId="{5A352AAF-D443-4E63-8ED0-5956B478A02B}" srcOrd="0" destOrd="0" parTransId="{882FBCBB-3548-48A3-A986-BC02FC936B73}" sibTransId="{C6CF1EC9-35E5-4E8C-99FF-BC27E32B3559}"/>
    <dgm:cxn modelId="{37D82B41-84DA-4481-8A1E-9F3BBF6B08AF}" type="presOf" srcId="{4404ACD0-C2E0-4676-AF5E-9DFFFF4158AB}" destId="{B7F43CD7-4DEF-41DA-A703-473AE83DC715}" srcOrd="0" destOrd="0" presId="urn:microsoft.com/office/officeart/2018/2/layout/IconVerticalSolidList"/>
    <dgm:cxn modelId="{C95E5C6C-BF2A-4E0D-B821-BF343C1CEC35}" srcId="{0371248A-E181-4116-9FF4-38D9F81E31BD}" destId="{4404ACD0-C2E0-4676-AF5E-9DFFFF4158AB}" srcOrd="3" destOrd="0" parTransId="{7AC4B484-9EF7-45B3-9370-F4B5091C7D75}" sibTransId="{1DC23B3A-7828-4A25-B1B2-2DDEA3D0C63E}"/>
    <dgm:cxn modelId="{A64EF892-19BA-4FBA-BD78-A97760C7F116}" type="presOf" srcId="{B7197515-1634-4358-A624-DAF86662EE5E}" destId="{FE717ED8-6A31-47D6-BF0A-DB3863A32430}" srcOrd="0" destOrd="0" presId="urn:microsoft.com/office/officeart/2018/2/layout/IconVerticalSolidList"/>
    <dgm:cxn modelId="{AAE25B94-C5D6-40BD-B5F7-980DAC39043B}" srcId="{0371248A-E181-4116-9FF4-38D9F81E31BD}" destId="{43E43167-7F1A-49E2-AE3E-CCB8DA583CA5}" srcOrd="4" destOrd="0" parTransId="{03D40B56-2D1B-4D12-B76F-77EA9A5F32D7}" sibTransId="{97C1B70A-0BEF-4E5A-8255-02319C32AEBD}"/>
    <dgm:cxn modelId="{103D5A99-3A00-4ECE-8D95-9E3C3504FFD5}" type="presOf" srcId="{5A352AAF-D443-4E63-8ED0-5956B478A02B}" destId="{76512841-12B4-4140-9BDA-BACE1413CCCB}" srcOrd="0" destOrd="0" presId="urn:microsoft.com/office/officeart/2018/2/layout/IconVerticalSolidList"/>
    <dgm:cxn modelId="{551EEAA6-7318-4ED3-AB02-14C33011AAE6}" type="presOf" srcId="{43E43167-7F1A-49E2-AE3E-CCB8DA583CA5}" destId="{0966BB7C-2FE8-461C-90E6-F5E959F7F2CC}" srcOrd="0" destOrd="0" presId="urn:microsoft.com/office/officeart/2018/2/layout/IconVerticalSolidList"/>
    <dgm:cxn modelId="{F9AF88AC-18C8-485F-8DBB-6ED7575DA230}" type="presOf" srcId="{449FE296-6AB2-4670-B5CF-A4A8F6A3CBE6}" destId="{EA51C731-F89A-45B7-88C0-80F94B630352}" srcOrd="0" destOrd="0" presId="urn:microsoft.com/office/officeart/2018/2/layout/IconVerticalSolidList"/>
    <dgm:cxn modelId="{2855DEC2-2930-40C3-B0B6-09E3A682D8D6}" type="presOf" srcId="{48D1D0DE-5772-4139-B5CB-0866E578344C}" destId="{4A084E05-BDF5-41F5-B1A8-E08EE8EAC3E9}" srcOrd="0" destOrd="0" presId="urn:microsoft.com/office/officeart/2018/2/layout/IconVerticalSolidList"/>
    <dgm:cxn modelId="{92B6F5D4-803E-4172-95EF-D240B1F27600}" srcId="{0371248A-E181-4116-9FF4-38D9F81E31BD}" destId="{449FE296-6AB2-4670-B5CF-A4A8F6A3CBE6}" srcOrd="1" destOrd="0" parTransId="{FD69DDE0-B1FE-4F06-A659-49B5BE87491A}" sibTransId="{2077918B-4463-4B82-8ED1-4E79D10AA968}"/>
    <dgm:cxn modelId="{5895ECD8-1013-40BA-AF8A-60B46C97861D}" srcId="{0371248A-E181-4116-9FF4-38D9F81E31BD}" destId="{B7197515-1634-4358-A624-DAF86662EE5E}" srcOrd="2" destOrd="0" parTransId="{169EA377-B6E8-4FCD-AFE0-BCF3C737EF85}" sibTransId="{02286818-2E0C-4D83-9D9D-D80EB3E0B8E3}"/>
    <dgm:cxn modelId="{2240B6E0-AA34-4B0D-8EF3-E388AE04B84D}" srcId="{0371248A-E181-4116-9FF4-38D9F81E31BD}" destId="{48D1D0DE-5772-4139-B5CB-0866E578344C}" srcOrd="5" destOrd="0" parTransId="{E20F286E-3179-41A3-A647-4242880DF6C6}" sibTransId="{61AE6A76-7BF1-418D-86BC-801BAB6F4E70}"/>
    <dgm:cxn modelId="{D31C7123-B434-441B-AB58-DADFB85E728F}" type="presParOf" srcId="{8EB19693-6255-4E5F-88D3-10CF36740722}" destId="{4E1EB42E-2062-44A9-B2C4-F98A28E7674E}" srcOrd="0" destOrd="0" presId="urn:microsoft.com/office/officeart/2018/2/layout/IconVerticalSolidList"/>
    <dgm:cxn modelId="{6F96BEE4-7F54-428D-A188-5F04A647BD10}" type="presParOf" srcId="{4E1EB42E-2062-44A9-B2C4-F98A28E7674E}" destId="{14B2B40F-0903-490A-8017-3B043BA35B33}" srcOrd="0" destOrd="0" presId="urn:microsoft.com/office/officeart/2018/2/layout/IconVerticalSolidList"/>
    <dgm:cxn modelId="{198AF252-5447-4D87-BF18-532E48654196}" type="presParOf" srcId="{4E1EB42E-2062-44A9-B2C4-F98A28E7674E}" destId="{734007BB-C06C-47F9-8D6B-06BFC1748185}" srcOrd="1" destOrd="0" presId="urn:microsoft.com/office/officeart/2018/2/layout/IconVerticalSolidList"/>
    <dgm:cxn modelId="{92EC0621-C18B-480A-8E7E-1C7D2360EEE5}" type="presParOf" srcId="{4E1EB42E-2062-44A9-B2C4-F98A28E7674E}" destId="{A0980F87-826A-42EA-A6CE-46E2505C2016}" srcOrd="2" destOrd="0" presId="urn:microsoft.com/office/officeart/2018/2/layout/IconVerticalSolidList"/>
    <dgm:cxn modelId="{F1A4FFA1-93F3-4B18-BF97-BF27C6833739}" type="presParOf" srcId="{4E1EB42E-2062-44A9-B2C4-F98A28E7674E}" destId="{76512841-12B4-4140-9BDA-BACE1413CCCB}" srcOrd="3" destOrd="0" presId="urn:microsoft.com/office/officeart/2018/2/layout/IconVerticalSolidList"/>
    <dgm:cxn modelId="{2006BE5B-BA0F-40FF-AB32-35D4FA1241AE}" type="presParOf" srcId="{8EB19693-6255-4E5F-88D3-10CF36740722}" destId="{12DDA4C1-BFD9-4694-B885-8C4A0D2C5249}" srcOrd="1" destOrd="0" presId="urn:microsoft.com/office/officeart/2018/2/layout/IconVerticalSolidList"/>
    <dgm:cxn modelId="{C27F0B8A-1CF2-4043-AC24-6188BD17E8D9}" type="presParOf" srcId="{8EB19693-6255-4E5F-88D3-10CF36740722}" destId="{C194DC33-35D5-431F-B22C-91C7625CBD57}" srcOrd="2" destOrd="0" presId="urn:microsoft.com/office/officeart/2018/2/layout/IconVerticalSolidList"/>
    <dgm:cxn modelId="{1237F257-2E5A-4E49-9E9A-C71719F673B8}" type="presParOf" srcId="{C194DC33-35D5-431F-B22C-91C7625CBD57}" destId="{4054D396-5B11-4018-8ED7-2EF331CCF8E6}" srcOrd="0" destOrd="0" presId="urn:microsoft.com/office/officeart/2018/2/layout/IconVerticalSolidList"/>
    <dgm:cxn modelId="{A749F49B-8584-4EFF-B87D-034FE199ECC5}" type="presParOf" srcId="{C194DC33-35D5-431F-B22C-91C7625CBD57}" destId="{8A77F647-93A4-4734-B988-955EA9557306}" srcOrd="1" destOrd="0" presId="urn:microsoft.com/office/officeart/2018/2/layout/IconVerticalSolidList"/>
    <dgm:cxn modelId="{649BD6C2-46D2-4D12-9A38-7BAF8A8B4DED}" type="presParOf" srcId="{C194DC33-35D5-431F-B22C-91C7625CBD57}" destId="{BE179C75-FF13-44D7-8833-8EFE5E7A5F29}" srcOrd="2" destOrd="0" presId="urn:microsoft.com/office/officeart/2018/2/layout/IconVerticalSolidList"/>
    <dgm:cxn modelId="{D1170B8E-305E-4509-A245-FB802FC7A87B}" type="presParOf" srcId="{C194DC33-35D5-431F-B22C-91C7625CBD57}" destId="{EA51C731-F89A-45B7-88C0-80F94B630352}" srcOrd="3" destOrd="0" presId="urn:microsoft.com/office/officeart/2018/2/layout/IconVerticalSolidList"/>
    <dgm:cxn modelId="{4D59B7EB-080B-45B9-A79C-134AC715386B}" type="presParOf" srcId="{8EB19693-6255-4E5F-88D3-10CF36740722}" destId="{305F54A4-8FF3-43F2-97D9-FC2DE499309B}" srcOrd="3" destOrd="0" presId="urn:microsoft.com/office/officeart/2018/2/layout/IconVerticalSolidList"/>
    <dgm:cxn modelId="{A8948FC7-5CD2-405F-ADCB-CBC130900700}" type="presParOf" srcId="{8EB19693-6255-4E5F-88D3-10CF36740722}" destId="{06B32B04-4A7A-4C11-8FB1-9E9F07A32232}" srcOrd="4" destOrd="0" presId="urn:microsoft.com/office/officeart/2018/2/layout/IconVerticalSolidList"/>
    <dgm:cxn modelId="{6BCDF3AA-CDB5-4DE9-960C-91492512D08F}" type="presParOf" srcId="{06B32B04-4A7A-4C11-8FB1-9E9F07A32232}" destId="{FC737505-4F9C-4E71-826A-3FEDB5A10981}" srcOrd="0" destOrd="0" presId="urn:microsoft.com/office/officeart/2018/2/layout/IconVerticalSolidList"/>
    <dgm:cxn modelId="{B84BF83B-CE50-4574-A7B6-81D692649DAA}" type="presParOf" srcId="{06B32B04-4A7A-4C11-8FB1-9E9F07A32232}" destId="{80F8CA98-0275-47C5-B267-1B55C6C1CAE3}" srcOrd="1" destOrd="0" presId="urn:microsoft.com/office/officeart/2018/2/layout/IconVerticalSolidList"/>
    <dgm:cxn modelId="{017A8610-A091-4F8F-817E-743A40BB0FDB}" type="presParOf" srcId="{06B32B04-4A7A-4C11-8FB1-9E9F07A32232}" destId="{E3803622-7184-4BC6-85EA-571C2C0DC704}" srcOrd="2" destOrd="0" presId="urn:microsoft.com/office/officeart/2018/2/layout/IconVerticalSolidList"/>
    <dgm:cxn modelId="{BF9EFC2D-8092-4B28-A115-794F80A46EFF}" type="presParOf" srcId="{06B32B04-4A7A-4C11-8FB1-9E9F07A32232}" destId="{FE717ED8-6A31-47D6-BF0A-DB3863A32430}" srcOrd="3" destOrd="0" presId="urn:microsoft.com/office/officeart/2018/2/layout/IconVerticalSolidList"/>
    <dgm:cxn modelId="{6F33D061-EDA5-4336-95FC-6FAE93CDD067}" type="presParOf" srcId="{8EB19693-6255-4E5F-88D3-10CF36740722}" destId="{AA4B2A68-D600-4156-A406-E428983C0507}" srcOrd="5" destOrd="0" presId="urn:microsoft.com/office/officeart/2018/2/layout/IconVerticalSolidList"/>
    <dgm:cxn modelId="{E4C21425-A5CF-4C37-BC83-68F272087A70}" type="presParOf" srcId="{8EB19693-6255-4E5F-88D3-10CF36740722}" destId="{FC77C637-A148-4717-8722-2516B262D3AD}" srcOrd="6" destOrd="0" presId="urn:microsoft.com/office/officeart/2018/2/layout/IconVerticalSolidList"/>
    <dgm:cxn modelId="{96DF1BAD-2C55-41AA-BA71-584BB5B55CD1}" type="presParOf" srcId="{FC77C637-A148-4717-8722-2516B262D3AD}" destId="{4B8C997C-FE69-4D3F-94D4-15C032A3D47E}" srcOrd="0" destOrd="0" presId="urn:microsoft.com/office/officeart/2018/2/layout/IconVerticalSolidList"/>
    <dgm:cxn modelId="{59165A81-60E2-4FAB-B03B-7BFF2F48FFF7}" type="presParOf" srcId="{FC77C637-A148-4717-8722-2516B262D3AD}" destId="{DADCD6A5-1D18-422D-B6C7-1B2BDDAA721C}" srcOrd="1" destOrd="0" presId="urn:microsoft.com/office/officeart/2018/2/layout/IconVerticalSolidList"/>
    <dgm:cxn modelId="{2FE1A009-6047-48C1-A5BF-C6A2106B99B0}" type="presParOf" srcId="{FC77C637-A148-4717-8722-2516B262D3AD}" destId="{7A31DF95-BF15-46FE-8F52-8E817FA1A6B1}" srcOrd="2" destOrd="0" presId="urn:microsoft.com/office/officeart/2018/2/layout/IconVerticalSolidList"/>
    <dgm:cxn modelId="{C9A5565F-7DDB-497C-B10D-61D8AD1AE37F}" type="presParOf" srcId="{FC77C637-A148-4717-8722-2516B262D3AD}" destId="{B7F43CD7-4DEF-41DA-A703-473AE83DC715}" srcOrd="3" destOrd="0" presId="urn:microsoft.com/office/officeart/2018/2/layout/IconVerticalSolidList"/>
    <dgm:cxn modelId="{464B3033-792E-4D2B-8CAC-7C15B619F91E}" type="presParOf" srcId="{8EB19693-6255-4E5F-88D3-10CF36740722}" destId="{A6DA55FF-48E4-424D-BC02-4FFCFAAC7047}" srcOrd="7" destOrd="0" presId="urn:microsoft.com/office/officeart/2018/2/layout/IconVerticalSolidList"/>
    <dgm:cxn modelId="{9C5AC23B-A3D7-4437-8E82-172771A16889}" type="presParOf" srcId="{8EB19693-6255-4E5F-88D3-10CF36740722}" destId="{881781FB-13F9-4659-B489-400EC00DEB29}" srcOrd="8" destOrd="0" presId="urn:microsoft.com/office/officeart/2018/2/layout/IconVerticalSolidList"/>
    <dgm:cxn modelId="{859737B5-7EF2-49F2-94D3-B93B2F014C22}" type="presParOf" srcId="{881781FB-13F9-4659-B489-400EC00DEB29}" destId="{DE3250EA-9A8B-41CF-8804-38296DF5AF97}" srcOrd="0" destOrd="0" presId="urn:microsoft.com/office/officeart/2018/2/layout/IconVerticalSolidList"/>
    <dgm:cxn modelId="{AE018FA5-8951-4DC1-8B3E-C972A26529CB}" type="presParOf" srcId="{881781FB-13F9-4659-B489-400EC00DEB29}" destId="{B79A46AF-F649-4616-85DE-8B2A94E368D6}" srcOrd="1" destOrd="0" presId="urn:microsoft.com/office/officeart/2018/2/layout/IconVerticalSolidList"/>
    <dgm:cxn modelId="{D4ADCCBE-9A3D-46D0-AC55-7DCC5301C6EA}" type="presParOf" srcId="{881781FB-13F9-4659-B489-400EC00DEB29}" destId="{5C372957-B90F-4C82-91BD-318A037EC961}" srcOrd="2" destOrd="0" presId="urn:microsoft.com/office/officeart/2018/2/layout/IconVerticalSolidList"/>
    <dgm:cxn modelId="{24FDBB15-6E35-4D28-B8AE-1172342029F0}" type="presParOf" srcId="{881781FB-13F9-4659-B489-400EC00DEB29}" destId="{0966BB7C-2FE8-461C-90E6-F5E959F7F2CC}" srcOrd="3" destOrd="0" presId="urn:microsoft.com/office/officeart/2018/2/layout/IconVerticalSolidList"/>
    <dgm:cxn modelId="{9820E9F6-06A0-49A6-A740-1E7041DF1E54}" type="presParOf" srcId="{8EB19693-6255-4E5F-88D3-10CF36740722}" destId="{79058B9D-DC7C-4EB3-906D-AD8937F63BB1}" srcOrd="9" destOrd="0" presId="urn:microsoft.com/office/officeart/2018/2/layout/IconVerticalSolidList"/>
    <dgm:cxn modelId="{1593CBB5-F8D3-41A0-8186-82351FE92232}" type="presParOf" srcId="{8EB19693-6255-4E5F-88D3-10CF36740722}" destId="{58B269C7-442A-40A2-BE4F-F9C77CC8217F}" srcOrd="10" destOrd="0" presId="urn:microsoft.com/office/officeart/2018/2/layout/IconVerticalSolidList"/>
    <dgm:cxn modelId="{8BD9E571-02F1-41E0-A5F4-0E9D66C5B6C7}" type="presParOf" srcId="{58B269C7-442A-40A2-BE4F-F9C77CC8217F}" destId="{1639F40D-BCA3-47DF-A57B-DB87B3F126EF}" srcOrd="0" destOrd="0" presId="urn:microsoft.com/office/officeart/2018/2/layout/IconVerticalSolidList"/>
    <dgm:cxn modelId="{293C7E2E-72E6-4869-AB40-EE00653AE690}" type="presParOf" srcId="{58B269C7-442A-40A2-BE4F-F9C77CC8217F}" destId="{8FB86037-AFF6-4AC1-87BC-D32E7A302F85}" srcOrd="1" destOrd="0" presId="urn:microsoft.com/office/officeart/2018/2/layout/IconVerticalSolidList"/>
    <dgm:cxn modelId="{59778D06-22B4-4001-AA19-4ED6BD7B6F22}" type="presParOf" srcId="{58B269C7-442A-40A2-BE4F-F9C77CC8217F}" destId="{697DE997-F4BE-4AB8-A4CF-AB5C3756CEF4}" srcOrd="2" destOrd="0" presId="urn:microsoft.com/office/officeart/2018/2/layout/IconVerticalSolidList"/>
    <dgm:cxn modelId="{4C0BAA46-BE9A-479B-B8EC-A5E7FB41F4DC}" type="presParOf" srcId="{58B269C7-442A-40A2-BE4F-F9C77CC8217F}" destId="{4A084E05-BDF5-41F5-B1A8-E08EE8EAC3E9}"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C884AD-58E1-494B-A342-CD730B005D6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F5FE417-932A-4DE9-9BD8-497599707441}">
      <dgm:prSet/>
      <dgm:spPr/>
      <dgm:t>
        <a:bodyPr/>
        <a:lstStyle/>
        <a:p>
          <a:pPr rtl="0"/>
          <a:r>
            <a:rPr lang="en-US"/>
            <a:t>You must adhere to APA referencing and quantitative reporting standards.</a:t>
          </a:r>
          <a:r>
            <a:rPr lang="en-US">
              <a:latin typeface="Rockwell Condensed" panose="02060603050405020104"/>
            </a:rPr>
            <a:t> </a:t>
          </a:r>
          <a:endParaRPr lang="en-US"/>
        </a:p>
      </dgm:t>
    </dgm:pt>
    <dgm:pt modelId="{0DF2149E-EC70-45BC-A934-42112750A6A1}" type="parTrans" cxnId="{7D3FE7CC-66C0-4764-958F-DF70453C0840}">
      <dgm:prSet/>
      <dgm:spPr/>
      <dgm:t>
        <a:bodyPr/>
        <a:lstStyle/>
        <a:p>
          <a:endParaRPr lang="en-US"/>
        </a:p>
      </dgm:t>
    </dgm:pt>
    <dgm:pt modelId="{4E5B8166-AC59-4777-B7FA-CCCCC0E7CE14}" type="sibTrans" cxnId="{7D3FE7CC-66C0-4764-958F-DF70453C0840}">
      <dgm:prSet/>
      <dgm:spPr/>
      <dgm:t>
        <a:bodyPr/>
        <a:lstStyle/>
        <a:p>
          <a:endParaRPr lang="en-US"/>
        </a:p>
      </dgm:t>
    </dgm:pt>
    <dgm:pt modelId="{FCF5F667-CCF8-4DA9-9116-B2DBEC165326}">
      <dgm:prSet/>
      <dgm:spPr/>
      <dgm:t>
        <a:bodyPr/>
        <a:lstStyle/>
        <a:p>
          <a:pPr rtl="0"/>
          <a:r>
            <a:rPr lang="en-US">
              <a:latin typeface="Rockwell Condensed" panose="02060603050405020104"/>
            </a:rPr>
            <a:t>Your </a:t>
          </a:r>
          <a:r>
            <a:rPr lang="en-US"/>
            <a:t>commend of this reporting style will be considered in the mark.</a:t>
          </a:r>
          <a:r>
            <a:rPr lang="en-US">
              <a:latin typeface="Rockwell Condensed" panose="02060603050405020104"/>
            </a:rPr>
            <a:t> </a:t>
          </a:r>
          <a:endParaRPr lang="en-US"/>
        </a:p>
      </dgm:t>
    </dgm:pt>
    <dgm:pt modelId="{F2A0BD70-4E59-4A29-9E73-E62C61E8E7DB}" type="parTrans" cxnId="{B74A6636-9BBF-47AC-9630-EA8826BA1646}">
      <dgm:prSet/>
      <dgm:spPr/>
      <dgm:t>
        <a:bodyPr/>
        <a:lstStyle/>
        <a:p>
          <a:endParaRPr lang="en-US"/>
        </a:p>
      </dgm:t>
    </dgm:pt>
    <dgm:pt modelId="{D9B71353-A158-43FD-B15C-13FF31E49E27}" type="sibTrans" cxnId="{B74A6636-9BBF-47AC-9630-EA8826BA1646}">
      <dgm:prSet/>
      <dgm:spPr/>
      <dgm:t>
        <a:bodyPr/>
        <a:lstStyle/>
        <a:p>
          <a:endParaRPr lang="en-US"/>
        </a:p>
      </dgm:t>
    </dgm:pt>
    <dgm:pt modelId="{B44AD582-850C-44DA-8D42-5FCD3FEE4BFD}" type="pres">
      <dgm:prSet presAssocID="{36C884AD-58E1-494B-A342-CD730B005D63}" presName="linear" presStyleCnt="0">
        <dgm:presLayoutVars>
          <dgm:animLvl val="lvl"/>
          <dgm:resizeHandles val="exact"/>
        </dgm:presLayoutVars>
      </dgm:prSet>
      <dgm:spPr/>
    </dgm:pt>
    <dgm:pt modelId="{125AEAD0-C88F-4965-8301-5645AD3D8B0B}" type="pres">
      <dgm:prSet presAssocID="{4F5FE417-932A-4DE9-9BD8-497599707441}" presName="parentText" presStyleLbl="node1" presStyleIdx="0" presStyleCnt="2">
        <dgm:presLayoutVars>
          <dgm:chMax val="0"/>
          <dgm:bulletEnabled val="1"/>
        </dgm:presLayoutVars>
      </dgm:prSet>
      <dgm:spPr/>
    </dgm:pt>
    <dgm:pt modelId="{4C57B20C-44A7-4DDD-B101-DE1ACCE8DE54}" type="pres">
      <dgm:prSet presAssocID="{4E5B8166-AC59-4777-B7FA-CCCCC0E7CE14}" presName="spacer" presStyleCnt="0"/>
      <dgm:spPr/>
    </dgm:pt>
    <dgm:pt modelId="{1C410F1F-738B-4DF6-BF1A-B632A0825967}" type="pres">
      <dgm:prSet presAssocID="{FCF5F667-CCF8-4DA9-9116-B2DBEC165326}" presName="parentText" presStyleLbl="node1" presStyleIdx="1" presStyleCnt="2">
        <dgm:presLayoutVars>
          <dgm:chMax val="0"/>
          <dgm:bulletEnabled val="1"/>
        </dgm:presLayoutVars>
      </dgm:prSet>
      <dgm:spPr/>
    </dgm:pt>
  </dgm:ptLst>
  <dgm:cxnLst>
    <dgm:cxn modelId="{175D4A00-F18A-4B20-9144-C3994423CF23}" type="presOf" srcId="{36C884AD-58E1-494B-A342-CD730B005D63}" destId="{B44AD582-850C-44DA-8D42-5FCD3FEE4BFD}" srcOrd="0" destOrd="0" presId="urn:microsoft.com/office/officeart/2005/8/layout/vList2"/>
    <dgm:cxn modelId="{E0260106-92B5-4774-B81F-195377D14A13}" type="presOf" srcId="{FCF5F667-CCF8-4DA9-9116-B2DBEC165326}" destId="{1C410F1F-738B-4DF6-BF1A-B632A0825967}" srcOrd="0" destOrd="0" presId="urn:microsoft.com/office/officeart/2005/8/layout/vList2"/>
    <dgm:cxn modelId="{B74A6636-9BBF-47AC-9630-EA8826BA1646}" srcId="{36C884AD-58E1-494B-A342-CD730B005D63}" destId="{FCF5F667-CCF8-4DA9-9116-B2DBEC165326}" srcOrd="1" destOrd="0" parTransId="{F2A0BD70-4E59-4A29-9E73-E62C61E8E7DB}" sibTransId="{D9B71353-A158-43FD-B15C-13FF31E49E27}"/>
    <dgm:cxn modelId="{7D3FE7CC-66C0-4764-958F-DF70453C0840}" srcId="{36C884AD-58E1-494B-A342-CD730B005D63}" destId="{4F5FE417-932A-4DE9-9BD8-497599707441}" srcOrd="0" destOrd="0" parTransId="{0DF2149E-EC70-45BC-A934-42112750A6A1}" sibTransId="{4E5B8166-AC59-4777-B7FA-CCCCC0E7CE14}"/>
    <dgm:cxn modelId="{AB07E7E5-F7D3-40D7-B477-501213905D03}" type="presOf" srcId="{4F5FE417-932A-4DE9-9BD8-497599707441}" destId="{125AEAD0-C88F-4965-8301-5645AD3D8B0B}" srcOrd="0" destOrd="0" presId="urn:microsoft.com/office/officeart/2005/8/layout/vList2"/>
    <dgm:cxn modelId="{CD2AB09F-E47E-4A6D-A872-75865E304D82}" type="presParOf" srcId="{B44AD582-850C-44DA-8D42-5FCD3FEE4BFD}" destId="{125AEAD0-C88F-4965-8301-5645AD3D8B0B}" srcOrd="0" destOrd="0" presId="urn:microsoft.com/office/officeart/2005/8/layout/vList2"/>
    <dgm:cxn modelId="{B16833B0-C71A-4583-84DC-638E6ACC4163}" type="presParOf" srcId="{B44AD582-850C-44DA-8D42-5FCD3FEE4BFD}" destId="{4C57B20C-44A7-4DDD-B101-DE1ACCE8DE54}" srcOrd="1" destOrd="0" presId="urn:microsoft.com/office/officeart/2005/8/layout/vList2"/>
    <dgm:cxn modelId="{DBEE0137-3658-4754-8739-473AD9F38C79}" type="presParOf" srcId="{B44AD582-850C-44DA-8D42-5FCD3FEE4BFD}" destId="{1C410F1F-738B-4DF6-BF1A-B632A0825967}" srcOrd="2"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B2B40F-0903-490A-8017-3B043BA35B33}">
      <dsp:nvSpPr>
        <dsp:cNvPr id="0" name=""/>
        <dsp:cNvSpPr/>
      </dsp:nvSpPr>
      <dsp:spPr>
        <a:xfrm>
          <a:off x="0" y="1807"/>
          <a:ext cx="6572250" cy="77025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4007BB-C06C-47F9-8D6B-06BFC1748185}">
      <dsp:nvSpPr>
        <dsp:cNvPr id="0" name=""/>
        <dsp:cNvSpPr/>
      </dsp:nvSpPr>
      <dsp:spPr>
        <a:xfrm>
          <a:off x="233003" y="175116"/>
          <a:ext cx="423642" cy="4236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512841-12B4-4140-9BDA-BACE1413CCCB}">
      <dsp:nvSpPr>
        <dsp:cNvPr id="0" name=""/>
        <dsp:cNvSpPr/>
      </dsp:nvSpPr>
      <dsp:spPr>
        <a:xfrm>
          <a:off x="889650" y="1807"/>
          <a:ext cx="5682599" cy="77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519" tIns="81519" rIns="81519" bIns="81519" numCol="1" spcCol="1270" anchor="ctr" anchorCtr="0">
          <a:noAutofit/>
        </a:bodyPr>
        <a:lstStyle/>
        <a:p>
          <a:pPr marL="0" lvl="0" indent="0" algn="l" defTabSz="666750">
            <a:lnSpc>
              <a:spcPct val="90000"/>
            </a:lnSpc>
            <a:spcBef>
              <a:spcPct val="0"/>
            </a:spcBef>
            <a:spcAft>
              <a:spcPct val="35000"/>
            </a:spcAft>
            <a:buNone/>
          </a:pPr>
          <a:r>
            <a:rPr lang="en-GB" sz="1500" kern="1200"/>
            <a:t>The maximum length allowed for the assessment is 2000 </a:t>
          </a:r>
          <a:r>
            <a:rPr lang="en-GB" sz="1500" b="1" kern="1200"/>
            <a:t>words. </a:t>
          </a:r>
          <a:r>
            <a:rPr lang="en-GB" sz="1500" kern="1200"/>
            <a:t> </a:t>
          </a:r>
          <a:endParaRPr lang="en-US" sz="1500" kern="1200"/>
        </a:p>
      </dsp:txBody>
      <dsp:txXfrm>
        <a:off x="889650" y="1807"/>
        <a:ext cx="5682599" cy="770259"/>
      </dsp:txXfrm>
    </dsp:sp>
    <dsp:sp modelId="{4054D396-5B11-4018-8ED7-2EF331CCF8E6}">
      <dsp:nvSpPr>
        <dsp:cNvPr id="0" name=""/>
        <dsp:cNvSpPr/>
      </dsp:nvSpPr>
      <dsp:spPr>
        <a:xfrm>
          <a:off x="0" y="964632"/>
          <a:ext cx="6572250" cy="77025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77F647-93A4-4734-B988-955EA9557306}">
      <dsp:nvSpPr>
        <dsp:cNvPr id="0" name=""/>
        <dsp:cNvSpPr/>
      </dsp:nvSpPr>
      <dsp:spPr>
        <a:xfrm>
          <a:off x="233003" y="1137941"/>
          <a:ext cx="423642" cy="4236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51C731-F89A-45B7-88C0-80F94B630352}">
      <dsp:nvSpPr>
        <dsp:cNvPr id="0" name=""/>
        <dsp:cNvSpPr/>
      </dsp:nvSpPr>
      <dsp:spPr>
        <a:xfrm>
          <a:off x="889650" y="964632"/>
          <a:ext cx="5682599" cy="77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519" tIns="81519" rIns="81519" bIns="81519" numCol="1" spcCol="1270" anchor="ctr" anchorCtr="0">
          <a:noAutofit/>
        </a:bodyPr>
        <a:lstStyle/>
        <a:p>
          <a:pPr marL="0" lvl="0" indent="0" algn="l" defTabSz="666750">
            <a:lnSpc>
              <a:spcPct val="90000"/>
            </a:lnSpc>
            <a:spcBef>
              <a:spcPct val="0"/>
            </a:spcBef>
            <a:spcAft>
              <a:spcPct val="35000"/>
            </a:spcAft>
            <a:buNone/>
          </a:pPr>
          <a:r>
            <a:rPr lang="en-GB" sz="1500" kern="1200"/>
            <a:t>There is NO minimum length.  </a:t>
          </a:r>
          <a:endParaRPr lang="en-US" sz="1500" kern="1200"/>
        </a:p>
      </dsp:txBody>
      <dsp:txXfrm>
        <a:off x="889650" y="964632"/>
        <a:ext cx="5682599" cy="770259"/>
      </dsp:txXfrm>
    </dsp:sp>
    <dsp:sp modelId="{FC737505-4F9C-4E71-826A-3FEDB5A10981}">
      <dsp:nvSpPr>
        <dsp:cNvPr id="0" name=""/>
        <dsp:cNvSpPr/>
      </dsp:nvSpPr>
      <dsp:spPr>
        <a:xfrm>
          <a:off x="0" y="1927457"/>
          <a:ext cx="6572250" cy="77025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F8CA98-0275-47C5-B267-1B55C6C1CAE3}">
      <dsp:nvSpPr>
        <dsp:cNvPr id="0" name=""/>
        <dsp:cNvSpPr/>
      </dsp:nvSpPr>
      <dsp:spPr>
        <a:xfrm>
          <a:off x="233003" y="2100766"/>
          <a:ext cx="423642" cy="42364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E717ED8-6A31-47D6-BF0A-DB3863A32430}">
      <dsp:nvSpPr>
        <dsp:cNvPr id="0" name=""/>
        <dsp:cNvSpPr/>
      </dsp:nvSpPr>
      <dsp:spPr>
        <a:xfrm>
          <a:off x="889650" y="1927457"/>
          <a:ext cx="5682599" cy="77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519" tIns="81519" rIns="81519" bIns="81519" numCol="1" spcCol="1270" anchor="ctr" anchorCtr="0">
          <a:noAutofit/>
        </a:bodyPr>
        <a:lstStyle/>
        <a:p>
          <a:pPr marL="0" lvl="0" indent="0" algn="l" defTabSz="666750">
            <a:lnSpc>
              <a:spcPct val="90000"/>
            </a:lnSpc>
            <a:spcBef>
              <a:spcPct val="0"/>
            </a:spcBef>
            <a:spcAft>
              <a:spcPct val="35000"/>
            </a:spcAft>
            <a:buNone/>
          </a:pPr>
          <a:r>
            <a:rPr lang="en-GB" sz="1500" kern="1200"/>
            <a:t>You </a:t>
          </a:r>
          <a:r>
            <a:rPr lang="en-GB" sz="1500" b="1" kern="1200"/>
            <a:t>will not</a:t>
          </a:r>
          <a:r>
            <a:rPr lang="en-GB" sz="1500" kern="1200"/>
            <a:t> be permitted an extra 10% grace on the word count. </a:t>
          </a:r>
          <a:endParaRPr lang="en-US" sz="1500" kern="1200"/>
        </a:p>
      </dsp:txBody>
      <dsp:txXfrm>
        <a:off x="889650" y="1927457"/>
        <a:ext cx="5682599" cy="770259"/>
      </dsp:txXfrm>
    </dsp:sp>
    <dsp:sp modelId="{4B8C997C-FE69-4D3F-94D4-15C032A3D47E}">
      <dsp:nvSpPr>
        <dsp:cNvPr id="0" name=""/>
        <dsp:cNvSpPr/>
      </dsp:nvSpPr>
      <dsp:spPr>
        <a:xfrm>
          <a:off x="0" y="2890282"/>
          <a:ext cx="6572250" cy="77025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DCD6A5-1D18-422D-B6C7-1B2BDDAA721C}">
      <dsp:nvSpPr>
        <dsp:cNvPr id="0" name=""/>
        <dsp:cNvSpPr/>
      </dsp:nvSpPr>
      <dsp:spPr>
        <a:xfrm>
          <a:off x="233003" y="3063590"/>
          <a:ext cx="423642" cy="42364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F43CD7-4DEF-41DA-A703-473AE83DC715}">
      <dsp:nvSpPr>
        <dsp:cNvPr id="0" name=""/>
        <dsp:cNvSpPr/>
      </dsp:nvSpPr>
      <dsp:spPr>
        <a:xfrm>
          <a:off x="889650" y="2890282"/>
          <a:ext cx="5682599" cy="77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519" tIns="81519" rIns="81519" bIns="81519" numCol="1" spcCol="1270" anchor="ctr" anchorCtr="0">
          <a:noAutofit/>
        </a:bodyPr>
        <a:lstStyle/>
        <a:p>
          <a:pPr marL="0" lvl="0" indent="0" algn="l" defTabSz="666750">
            <a:lnSpc>
              <a:spcPct val="90000"/>
            </a:lnSpc>
            <a:spcBef>
              <a:spcPct val="0"/>
            </a:spcBef>
            <a:spcAft>
              <a:spcPct val="35000"/>
            </a:spcAft>
            <a:buNone/>
          </a:pPr>
          <a:r>
            <a:rPr lang="en-GB" sz="1500" kern="1200"/>
            <a:t>Figures, tables and legends are not included in the word count, but you should not include information in the figure and table legends that is not also available in the text.  </a:t>
          </a:r>
          <a:endParaRPr lang="en-US" sz="1500" kern="1200"/>
        </a:p>
      </dsp:txBody>
      <dsp:txXfrm>
        <a:off x="889650" y="2890282"/>
        <a:ext cx="5682599" cy="770259"/>
      </dsp:txXfrm>
    </dsp:sp>
    <dsp:sp modelId="{DE3250EA-9A8B-41CF-8804-38296DF5AF97}">
      <dsp:nvSpPr>
        <dsp:cNvPr id="0" name=""/>
        <dsp:cNvSpPr/>
      </dsp:nvSpPr>
      <dsp:spPr>
        <a:xfrm>
          <a:off x="0" y="3853107"/>
          <a:ext cx="6572250" cy="770259"/>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9A46AF-F649-4616-85DE-8B2A94E368D6}">
      <dsp:nvSpPr>
        <dsp:cNvPr id="0" name=""/>
        <dsp:cNvSpPr/>
      </dsp:nvSpPr>
      <dsp:spPr>
        <a:xfrm>
          <a:off x="233003" y="4026415"/>
          <a:ext cx="423642" cy="42364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66BB7C-2FE8-461C-90E6-F5E959F7F2CC}">
      <dsp:nvSpPr>
        <dsp:cNvPr id="0" name=""/>
        <dsp:cNvSpPr/>
      </dsp:nvSpPr>
      <dsp:spPr>
        <a:xfrm>
          <a:off x="889650" y="3853107"/>
          <a:ext cx="5682599" cy="77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519" tIns="81519" rIns="81519" bIns="81519" numCol="1" spcCol="1270" anchor="ctr" anchorCtr="0">
          <a:noAutofit/>
        </a:bodyPr>
        <a:lstStyle/>
        <a:p>
          <a:pPr marL="0" lvl="0" indent="0" algn="l" defTabSz="666750">
            <a:lnSpc>
              <a:spcPct val="90000"/>
            </a:lnSpc>
            <a:spcBef>
              <a:spcPct val="0"/>
            </a:spcBef>
            <a:spcAft>
              <a:spcPct val="35000"/>
            </a:spcAft>
            <a:buNone/>
          </a:pPr>
          <a:r>
            <a:rPr lang="en-GB" sz="1500" kern="1200"/>
            <a:t>The reference section is not included in the word count, but in-text citations are included.</a:t>
          </a:r>
          <a:endParaRPr lang="en-US" sz="1500" kern="1200"/>
        </a:p>
      </dsp:txBody>
      <dsp:txXfrm>
        <a:off x="889650" y="3853107"/>
        <a:ext cx="5682599" cy="770259"/>
      </dsp:txXfrm>
    </dsp:sp>
    <dsp:sp modelId="{1639F40D-BCA3-47DF-A57B-DB87B3F126EF}">
      <dsp:nvSpPr>
        <dsp:cNvPr id="0" name=""/>
        <dsp:cNvSpPr/>
      </dsp:nvSpPr>
      <dsp:spPr>
        <a:xfrm>
          <a:off x="0" y="4815932"/>
          <a:ext cx="6572250" cy="77025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B86037-AFF6-4AC1-87BC-D32E7A302F85}">
      <dsp:nvSpPr>
        <dsp:cNvPr id="0" name=""/>
        <dsp:cNvSpPr/>
      </dsp:nvSpPr>
      <dsp:spPr>
        <a:xfrm>
          <a:off x="233003" y="4989240"/>
          <a:ext cx="423642" cy="42364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A084E05-BDF5-41F5-B1A8-E08EE8EAC3E9}">
      <dsp:nvSpPr>
        <dsp:cNvPr id="0" name=""/>
        <dsp:cNvSpPr/>
      </dsp:nvSpPr>
      <dsp:spPr>
        <a:xfrm>
          <a:off x="889650" y="4815932"/>
          <a:ext cx="5682599" cy="77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519" tIns="81519" rIns="81519" bIns="81519" numCol="1" spcCol="1270" anchor="ctr" anchorCtr="0">
          <a:noAutofit/>
        </a:bodyPr>
        <a:lstStyle/>
        <a:p>
          <a:pPr marL="0" lvl="0" indent="0" algn="l" defTabSz="666750">
            <a:lnSpc>
              <a:spcPct val="90000"/>
            </a:lnSpc>
            <a:spcBef>
              <a:spcPct val="0"/>
            </a:spcBef>
            <a:spcAft>
              <a:spcPct val="35000"/>
            </a:spcAft>
            <a:buNone/>
          </a:pPr>
          <a:r>
            <a:rPr lang="en-GB" sz="1500" kern="1200"/>
            <a:t>You are not expected to cite a large number of references, but you should reference the study from which the data are taken.</a:t>
          </a:r>
          <a:endParaRPr lang="en-US" sz="1500" kern="1200"/>
        </a:p>
      </dsp:txBody>
      <dsp:txXfrm>
        <a:off x="889650" y="4815932"/>
        <a:ext cx="5682599" cy="7702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5AEAD0-C88F-4965-8301-5645AD3D8B0B}">
      <dsp:nvSpPr>
        <dsp:cNvPr id="0" name=""/>
        <dsp:cNvSpPr/>
      </dsp:nvSpPr>
      <dsp:spPr>
        <a:xfrm>
          <a:off x="0" y="96122"/>
          <a:ext cx="5141912" cy="25541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rtl="0">
            <a:lnSpc>
              <a:spcPct val="90000"/>
            </a:lnSpc>
            <a:spcBef>
              <a:spcPct val="0"/>
            </a:spcBef>
            <a:spcAft>
              <a:spcPct val="35000"/>
            </a:spcAft>
            <a:buNone/>
          </a:pPr>
          <a:r>
            <a:rPr lang="en-US" sz="3700" kern="1200"/>
            <a:t>You must adhere to APA referencing and quantitative reporting standards.</a:t>
          </a:r>
          <a:r>
            <a:rPr lang="en-US" sz="3700" kern="1200">
              <a:latin typeface="Rockwell Condensed" panose="02060603050405020104"/>
            </a:rPr>
            <a:t> </a:t>
          </a:r>
          <a:endParaRPr lang="en-US" sz="3700" kern="1200"/>
        </a:p>
      </dsp:txBody>
      <dsp:txXfrm>
        <a:off x="124681" y="220803"/>
        <a:ext cx="4892550" cy="2304748"/>
      </dsp:txXfrm>
    </dsp:sp>
    <dsp:sp modelId="{1C410F1F-738B-4DF6-BF1A-B632A0825967}">
      <dsp:nvSpPr>
        <dsp:cNvPr id="0" name=""/>
        <dsp:cNvSpPr/>
      </dsp:nvSpPr>
      <dsp:spPr>
        <a:xfrm>
          <a:off x="0" y="2756792"/>
          <a:ext cx="5141912" cy="2554110"/>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rtl="0">
            <a:lnSpc>
              <a:spcPct val="90000"/>
            </a:lnSpc>
            <a:spcBef>
              <a:spcPct val="0"/>
            </a:spcBef>
            <a:spcAft>
              <a:spcPct val="35000"/>
            </a:spcAft>
            <a:buNone/>
          </a:pPr>
          <a:r>
            <a:rPr lang="en-US" sz="3700" kern="1200">
              <a:latin typeface="Rockwell Condensed" panose="02060603050405020104"/>
            </a:rPr>
            <a:t>Your </a:t>
          </a:r>
          <a:r>
            <a:rPr lang="en-US" sz="3700" kern="1200"/>
            <a:t>commend of this reporting style will be considered in the mark.</a:t>
          </a:r>
          <a:r>
            <a:rPr lang="en-US" sz="3700" kern="1200">
              <a:latin typeface="Rockwell Condensed" panose="02060603050405020104"/>
            </a:rPr>
            <a:t> </a:t>
          </a:r>
          <a:endParaRPr lang="en-US" sz="3700" kern="1200"/>
        </a:p>
      </dsp:txBody>
      <dsp:txXfrm>
        <a:off x="124681" y="2881473"/>
        <a:ext cx="4892550" cy="230474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83284890-85D2-4D7B-8EF5-15A9C1DB8F42}" type="datetimeFigureOut">
              <a:rPr lang="en-US" dirty="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157CC2-0FC8-4686-B024-99790E0F5162}" type="datetimeFigureOut">
              <a:rPr lang="en-US" dirty="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4DA5-CD3D-4590-A511-FCD3BC7A793E}" type="datetimeFigureOut">
              <a:rPr lang="en-US" dirty="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F5661D-6934-4B32-B92C-470368BF1EC6}" type="datetimeFigureOut">
              <a:rPr lang="en-US" dirty="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1/26/2021</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48D31E-DCDA-41A7-9C67-C4B11B94D21D}" type="datetimeFigureOut">
              <a:rPr lang="en-US" dirty="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3762C0-B258-48F1-ADE6-176B4174CCDD}" type="datetimeFigureOut">
              <a:rPr lang="en-US" dirty="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7919A6-33EB-49BD-A62F-1FA56B9F9712}" type="datetimeFigureOut">
              <a:rPr lang="en-US" dirty="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1/26/2021</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1/26/2021</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1/26/2021</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doi.org/10.1037/h0079371" TargetMode="External"/><Relationship Id="rId2" Type="http://schemas.openxmlformats.org/officeDocument/2006/relationships/hyperlink" Target="http://doi.org/10.1111/j.1469-7610.2010.02333.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microsoft.com/office/2007/relationships/hdphoto" Target="../media/hdphoto2.wdp"/><Relationship Id="rId7" Type="http://schemas.openxmlformats.org/officeDocument/2006/relationships/diagramQuickStyle" Target="../diagrams/quickStyle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microsoft.com/office/2007/relationships/hdphoto" Target="../media/hdphoto3.wdp"/><Relationship Id="rId7" Type="http://schemas.openxmlformats.org/officeDocument/2006/relationships/diagramLayout" Target="../diagrams/layout2.xml"/><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microsoft.com/office/2007/relationships/hdphoto" Target="../media/hdphoto2.wdp"/><Relationship Id="rId10" Type="http://schemas.microsoft.com/office/2007/relationships/diagramDrawing" Target="../diagrams/drawing2.xml"/><Relationship Id="rId4" Type="http://schemas.openxmlformats.org/officeDocument/2006/relationships/image" Target="../media/image4.png"/><Relationship Id="rId9" Type="http://schemas.openxmlformats.org/officeDocument/2006/relationships/diagramColors" Target="../diagrams/colors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Lab Report</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713792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GB" sz="3000">
                <a:solidFill>
                  <a:srgbClr val="FFFFFF"/>
                </a:solidFill>
              </a:rPr>
              <a:t>Results (30%)</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081089" y="725394"/>
            <a:ext cx="5142658" cy="5407212"/>
          </a:xfrm>
        </p:spPr>
        <p:txBody>
          <a:bodyPr anchor="ctr">
            <a:normAutofit/>
          </a:bodyPr>
          <a:lstStyle/>
          <a:p>
            <a:r>
              <a:rPr lang="en-GB"/>
              <a:t>Present the results of your analysis (using figures and tables as appropriate) and using </a:t>
            </a:r>
            <a:r>
              <a:rPr lang="en-GB" u="sng"/>
              <a:t>APA style. </a:t>
            </a:r>
          </a:p>
          <a:p>
            <a:endParaRPr lang="en-GB"/>
          </a:p>
          <a:p>
            <a:r>
              <a:rPr lang="en-GB"/>
              <a:t>Detail methods, considerations and procedures used to clean your data. </a:t>
            </a:r>
          </a:p>
          <a:p>
            <a:endParaRPr lang="en-GB"/>
          </a:p>
          <a:p>
            <a:r>
              <a:rPr lang="en-GB"/>
              <a:t> Report the results of any tests you used to </a:t>
            </a:r>
            <a:r>
              <a:rPr lang="en-GB" u="sng"/>
              <a:t>check the assumptions </a:t>
            </a:r>
            <a:r>
              <a:rPr lang="en-GB"/>
              <a:t>of your statistical method. </a:t>
            </a:r>
          </a:p>
          <a:p>
            <a:endParaRPr lang="en-GB"/>
          </a:p>
          <a:p>
            <a:r>
              <a:rPr lang="en-GB"/>
              <a:t>State your </a:t>
            </a:r>
            <a:r>
              <a:rPr lang="en-GB" i="1"/>
              <a:t>observed</a:t>
            </a:r>
            <a:r>
              <a:rPr lang="en-GB"/>
              <a:t> effect size, even if the effect was not statistically significant. </a:t>
            </a:r>
          </a:p>
          <a:p>
            <a:endParaRPr lang="en-GB"/>
          </a:p>
        </p:txBody>
      </p:sp>
    </p:spTree>
    <p:extLst>
      <p:ext uri="{BB962C8B-B14F-4D97-AF65-F5344CB8AC3E}">
        <p14:creationId xmlns:p14="http://schemas.microsoft.com/office/powerpoint/2010/main" val="3101139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GB" sz="3000">
                <a:solidFill>
                  <a:srgbClr val="FFFFFF"/>
                </a:solidFill>
              </a:rPr>
              <a:t>Conclusion (20%)</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081089" y="725394"/>
            <a:ext cx="5142658" cy="5407212"/>
          </a:xfrm>
        </p:spPr>
        <p:txBody>
          <a:bodyPr anchor="ctr">
            <a:normAutofit/>
          </a:bodyPr>
          <a:lstStyle/>
          <a:p>
            <a:r>
              <a:rPr lang="en-GB"/>
              <a:t>State clearly whether the results of your analysis support your study hypothesis or not. </a:t>
            </a:r>
          </a:p>
          <a:p>
            <a:endParaRPr lang="en-GB"/>
          </a:p>
          <a:p>
            <a:r>
              <a:rPr lang="en-GB"/>
              <a:t>Say what you can conclude from your results and discuss any implications for your rationale.  </a:t>
            </a:r>
          </a:p>
          <a:p>
            <a:endParaRPr lang="en-GB"/>
          </a:p>
          <a:p>
            <a:r>
              <a:rPr lang="en-GB"/>
              <a:t>If your result was not statistically significant, say how large an effect, if any, you can rule out with reasonable confidence. </a:t>
            </a:r>
          </a:p>
          <a:p>
            <a:endParaRPr lang="en-GB"/>
          </a:p>
          <a:p>
            <a:r>
              <a:rPr lang="en-GB"/>
              <a:t>Give any other limitations or caveats that you think readers should consider. </a:t>
            </a:r>
          </a:p>
          <a:p>
            <a:endParaRPr lang="en-GB"/>
          </a:p>
        </p:txBody>
      </p:sp>
    </p:spTree>
    <p:extLst>
      <p:ext uri="{BB962C8B-B14F-4D97-AF65-F5344CB8AC3E}">
        <p14:creationId xmlns:p14="http://schemas.microsoft.com/office/powerpoint/2010/main" val="1469816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Frequently Asked Questions and Top </a:t>
            </a:r>
            <a:r>
              <a:rPr lang="en-GB" err="1"/>
              <a:t>TIps</a:t>
            </a:r>
            <a:r>
              <a:rPr lang="en-GB"/>
              <a:t>……</a:t>
            </a:r>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600448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Do I need to use all the data in the Dataset? </a:t>
            </a:r>
          </a:p>
        </p:txBody>
      </p:sp>
      <p:sp>
        <p:nvSpPr>
          <p:cNvPr id="3" name="Content Placeholder 2"/>
          <p:cNvSpPr>
            <a:spLocks noGrp="1"/>
          </p:cNvSpPr>
          <p:nvPr>
            <p:ph idx="1"/>
          </p:nvPr>
        </p:nvSpPr>
        <p:spPr/>
        <p:txBody>
          <a:bodyPr>
            <a:normAutofit/>
          </a:bodyPr>
          <a:lstStyle/>
          <a:p>
            <a:endParaRPr lang="en-GB"/>
          </a:p>
          <a:p>
            <a:r>
              <a:rPr lang="en-GB"/>
              <a:t>You can use any data in the dataset. This may include all the data, or a particular sub-group or only a selection of variables. </a:t>
            </a:r>
          </a:p>
          <a:p>
            <a:endParaRPr lang="en-GB"/>
          </a:p>
          <a:p>
            <a:r>
              <a:rPr lang="en-GB"/>
              <a:t>Look at the data and try and find a research question that is interesting to you! </a:t>
            </a:r>
          </a:p>
          <a:p>
            <a:endParaRPr lang="en-GB"/>
          </a:p>
          <a:p>
            <a:r>
              <a:rPr lang="en-GB"/>
              <a:t>This will help you identify what data is relevant to use in  your selected dataset and how it can be used to investigate your set hypothesis. </a:t>
            </a:r>
          </a:p>
          <a:p>
            <a:endParaRPr lang="en-GB"/>
          </a:p>
          <a:p>
            <a:endParaRPr lang="en-GB"/>
          </a:p>
        </p:txBody>
      </p:sp>
    </p:spTree>
    <p:extLst>
      <p:ext uri="{BB962C8B-B14F-4D97-AF65-F5344CB8AC3E}">
        <p14:creationId xmlns:p14="http://schemas.microsoft.com/office/powerpoint/2010/main" val="4186125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Does the Proposed Hypothesis need to be ‘new’…</a:t>
            </a:r>
          </a:p>
        </p:txBody>
      </p:sp>
      <p:sp>
        <p:nvSpPr>
          <p:cNvPr id="3" name="Content Placeholder 2"/>
          <p:cNvSpPr>
            <a:spLocks noGrp="1"/>
          </p:cNvSpPr>
          <p:nvPr>
            <p:ph idx="1"/>
          </p:nvPr>
        </p:nvSpPr>
        <p:spPr/>
        <p:txBody>
          <a:bodyPr/>
          <a:lstStyle/>
          <a:p>
            <a:r>
              <a:rPr lang="en-GB"/>
              <a:t>You need to provide a justified rationale for your study’s hypothesis. </a:t>
            </a:r>
          </a:p>
          <a:p>
            <a:endParaRPr lang="en-GB"/>
          </a:p>
          <a:p>
            <a:pPr lvl="1"/>
            <a:r>
              <a:rPr lang="en-GB"/>
              <a:t>This could be a ‘new’ (not previously examined) hypothesis</a:t>
            </a:r>
          </a:p>
          <a:p>
            <a:pPr lvl="1"/>
            <a:endParaRPr lang="en-GB"/>
          </a:p>
          <a:p>
            <a:pPr lvl="1"/>
            <a:r>
              <a:rPr lang="en-GB"/>
              <a:t>Or you may argue that replication is important. </a:t>
            </a:r>
          </a:p>
          <a:p>
            <a:pPr lvl="1"/>
            <a:endParaRPr lang="en-GB"/>
          </a:p>
          <a:p>
            <a:pPr lvl="2"/>
            <a:r>
              <a:rPr lang="en-GB"/>
              <a:t>Either is fine, but you must provide a clear and coherent argument and rationale for your proposed hypothesis. </a:t>
            </a:r>
          </a:p>
          <a:p>
            <a:pPr lvl="2"/>
            <a:endParaRPr lang="en-GB"/>
          </a:p>
          <a:p>
            <a:pPr lvl="2"/>
            <a:endParaRPr lang="en-GB"/>
          </a:p>
        </p:txBody>
      </p:sp>
    </p:spTree>
    <p:extLst>
      <p:ext uri="{BB962C8B-B14F-4D97-AF65-F5344CB8AC3E}">
        <p14:creationId xmlns:p14="http://schemas.microsoft.com/office/powerpoint/2010/main" val="3995672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Are more complex hypothesis better?</a:t>
            </a:r>
          </a:p>
        </p:txBody>
      </p:sp>
      <p:sp>
        <p:nvSpPr>
          <p:cNvPr id="3" name="Content Placeholder 2"/>
          <p:cNvSpPr>
            <a:spLocks noGrp="1"/>
          </p:cNvSpPr>
          <p:nvPr>
            <p:ph idx="1"/>
          </p:nvPr>
        </p:nvSpPr>
        <p:spPr/>
        <p:txBody>
          <a:bodyPr vert="horz" lIns="91440" tIns="45720" rIns="91440" bIns="45720" rtlCol="0" anchor="t">
            <a:normAutofit/>
          </a:bodyPr>
          <a:lstStyle/>
          <a:p>
            <a:r>
              <a:rPr lang="en-GB"/>
              <a:t>No!</a:t>
            </a:r>
          </a:p>
          <a:p>
            <a:endParaRPr lang="en-GB"/>
          </a:p>
          <a:p>
            <a:r>
              <a:rPr lang="en-GB"/>
              <a:t>We want you get the technical details and analytical process correct and ensure clear specification/ justification.  </a:t>
            </a:r>
          </a:p>
          <a:p>
            <a:endParaRPr lang="en-GB"/>
          </a:p>
          <a:p>
            <a:r>
              <a:rPr lang="en-GB"/>
              <a:t>We want you to interpret them correctly, report them clearly and to use APA style appropriately.  </a:t>
            </a:r>
          </a:p>
          <a:p>
            <a:endParaRPr lang="en-GB"/>
          </a:p>
          <a:p>
            <a:r>
              <a:rPr lang="en-GB"/>
              <a:t>We want you to be able to interpret your results sensibly and to contextualise your findings appropriately.   </a:t>
            </a:r>
          </a:p>
          <a:p>
            <a:endParaRPr lang="en-GB"/>
          </a:p>
        </p:txBody>
      </p:sp>
    </p:spTree>
    <p:extLst>
      <p:ext uri="{BB962C8B-B14F-4D97-AF65-F5344CB8AC3E}">
        <p14:creationId xmlns:p14="http://schemas.microsoft.com/office/powerpoint/2010/main" val="468408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What do the % mean? </a:t>
            </a:r>
          </a:p>
        </p:txBody>
      </p:sp>
      <p:sp>
        <p:nvSpPr>
          <p:cNvPr id="3" name="Content Placeholder 2"/>
          <p:cNvSpPr>
            <a:spLocks noGrp="1"/>
          </p:cNvSpPr>
          <p:nvPr>
            <p:ph idx="1"/>
          </p:nvPr>
        </p:nvSpPr>
        <p:spPr/>
        <p:txBody>
          <a:bodyPr/>
          <a:lstStyle/>
          <a:p>
            <a:r>
              <a:rPr lang="en-GB"/>
              <a:t>They relate to the proportion of your mark that relates to that given section. </a:t>
            </a:r>
          </a:p>
          <a:p>
            <a:endParaRPr lang="en-GB"/>
          </a:p>
          <a:p>
            <a:r>
              <a:rPr lang="en-GB"/>
              <a:t>They should not be interpreted as an indication of the word count for each section. </a:t>
            </a:r>
          </a:p>
          <a:p>
            <a:endParaRPr lang="en-GB"/>
          </a:p>
        </p:txBody>
      </p:sp>
    </p:spTree>
    <p:extLst>
      <p:ext uri="{BB962C8B-B14F-4D97-AF65-F5344CB8AC3E}">
        <p14:creationId xmlns:p14="http://schemas.microsoft.com/office/powerpoint/2010/main" val="899212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Useful Resources for the lap Report</a:t>
            </a:r>
          </a:p>
        </p:txBody>
      </p:sp>
      <p:sp>
        <p:nvSpPr>
          <p:cNvPr id="3" name="Content Placeholder 2"/>
          <p:cNvSpPr>
            <a:spLocks noGrp="1"/>
          </p:cNvSpPr>
          <p:nvPr>
            <p:ph idx="1"/>
          </p:nvPr>
        </p:nvSpPr>
        <p:spPr/>
        <p:txBody>
          <a:bodyPr vert="horz" lIns="91440" tIns="45720" rIns="91440" bIns="45720" rtlCol="0" anchor="t">
            <a:normAutofit/>
          </a:bodyPr>
          <a:lstStyle/>
          <a:p>
            <a:r>
              <a:rPr lang="en-GB"/>
              <a:t>Your textbook!!!! (or other really good stats textbook).</a:t>
            </a:r>
          </a:p>
          <a:p>
            <a:endParaRPr lang="en-GB"/>
          </a:p>
          <a:p>
            <a:r>
              <a:rPr lang="en-GB"/>
              <a:t>Lecture materials. </a:t>
            </a:r>
          </a:p>
          <a:p>
            <a:endParaRPr lang="en-GB"/>
          </a:p>
          <a:p>
            <a:r>
              <a:rPr lang="en-GB"/>
              <a:t>APA journal reporting standards in quantitative research methods. </a:t>
            </a:r>
          </a:p>
          <a:p>
            <a:endParaRPr lang="en-GB"/>
          </a:p>
          <a:p>
            <a:r>
              <a:rPr lang="en-GB"/>
              <a:t>Make sure you read the chapter on the statistical test you are using. You need to understand both what it aims to do, (broadly) how it works, and how to conduct and interpret this test in SPSS. Your textbook will help you here. </a:t>
            </a:r>
          </a:p>
          <a:p>
            <a:endParaRPr lang="en-GB"/>
          </a:p>
          <a:p>
            <a:endParaRPr lang="en-GB"/>
          </a:p>
        </p:txBody>
      </p:sp>
    </p:spTree>
    <p:extLst>
      <p:ext uri="{BB962C8B-B14F-4D97-AF65-F5344CB8AC3E}">
        <p14:creationId xmlns:p14="http://schemas.microsoft.com/office/powerpoint/2010/main" val="2170194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Top Tips</a:t>
            </a:r>
          </a:p>
        </p:txBody>
      </p:sp>
      <p:sp>
        <p:nvSpPr>
          <p:cNvPr id="3" name="Content Placeholder 2"/>
          <p:cNvSpPr>
            <a:spLocks noGrp="1"/>
          </p:cNvSpPr>
          <p:nvPr>
            <p:ph idx="1"/>
          </p:nvPr>
        </p:nvSpPr>
        <p:spPr/>
        <p:txBody>
          <a:bodyPr>
            <a:normAutofit/>
          </a:bodyPr>
          <a:lstStyle/>
          <a:p>
            <a:r>
              <a:rPr lang="en-GB"/>
              <a:t>Read your textbook. Especially the core chapters!!!</a:t>
            </a:r>
          </a:p>
          <a:p>
            <a:endParaRPr lang="en-GB"/>
          </a:p>
          <a:p>
            <a:r>
              <a:rPr lang="en-GB"/>
              <a:t>Don’t rush into your analysis without having cleaned your data and checked statistical assumptions. </a:t>
            </a:r>
          </a:p>
          <a:p>
            <a:endParaRPr lang="en-GB"/>
          </a:p>
          <a:p>
            <a:r>
              <a:rPr lang="en-GB"/>
              <a:t>Look at the example lap report. </a:t>
            </a:r>
          </a:p>
          <a:p>
            <a:endParaRPr lang="en-GB"/>
          </a:p>
          <a:p>
            <a:r>
              <a:rPr lang="en-GB"/>
              <a:t>Look at the marking criteria for the assessment. </a:t>
            </a:r>
          </a:p>
          <a:p>
            <a:endParaRPr lang="en-GB"/>
          </a:p>
          <a:p>
            <a:endParaRPr lang="en-GB"/>
          </a:p>
        </p:txBody>
      </p:sp>
    </p:spTree>
    <p:extLst>
      <p:ext uri="{BB962C8B-B14F-4D97-AF65-F5344CB8AC3E}">
        <p14:creationId xmlns:p14="http://schemas.microsoft.com/office/powerpoint/2010/main" val="1397590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Getting Help	</a:t>
            </a:r>
          </a:p>
        </p:txBody>
      </p:sp>
      <p:sp>
        <p:nvSpPr>
          <p:cNvPr id="3" name="Content Placeholder 2"/>
          <p:cNvSpPr>
            <a:spLocks noGrp="1"/>
          </p:cNvSpPr>
          <p:nvPr>
            <p:ph idx="1"/>
          </p:nvPr>
        </p:nvSpPr>
        <p:spPr/>
        <p:txBody>
          <a:bodyPr/>
          <a:lstStyle/>
          <a:p>
            <a:r>
              <a:rPr lang="en-GB"/>
              <a:t>Remember this is an independent piece of work.  We can support you, but we cannot tell you how to do it!</a:t>
            </a:r>
          </a:p>
          <a:p>
            <a:endParaRPr lang="en-GB"/>
          </a:p>
          <a:p>
            <a:r>
              <a:rPr lang="en-GB"/>
              <a:t>We will answer questions through Moodle, not directly through email. </a:t>
            </a:r>
          </a:p>
          <a:p>
            <a:endParaRPr lang="en-GB"/>
          </a:p>
          <a:p>
            <a:r>
              <a:rPr lang="en-GB"/>
              <a:t>We will have a Q&amp;A session.</a:t>
            </a:r>
          </a:p>
          <a:p>
            <a:endParaRPr lang="en-GB"/>
          </a:p>
          <a:p>
            <a:r>
              <a:rPr lang="en-GB"/>
              <a:t>We will have short personal help sessions.  </a:t>
            </a:r>
          </a:p>
          <a:p>
            <a:endParaRPr lang="en-GB"/>
          </a:p>
          <a:p>
            <a:endParaRPr lang="en-GB"/>
          </a:p>
        </p:txBody>
      </p:sp>
    </p:spTree>
    <p:extLst>
      <p:ext uri="{BB962C8B-B14F-4D97-AF65-F5344CB8AC3E}">
        <p14:creationId xmlns:p14="http://schemas.microsoft.com/office/powerpoint/2010/main" val="319393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Coursework Specifications </a:t>
            </a:r>
          </a:p>
        </p:txBody>
      </p:sp>
      <p:sp>
        <p:nvSpPr>
          <p:cNvPr id="3" name="Content Placeholder 2"/>
          <p:cNvSpPr>
            <a:spLocks noGrp="1"/>
          </p:cNvSpPr>
          <p:nvPr>
            <p:ph idx="1"/>
          </p:nvPr>
        </p:nvSpPr>
        <p:spPr/>
        <p:txBody>
          <a:bodyPr>
            <a:normAutofit lnSpcReduction="10000"/>
          </a:bodyPr>
          <a:lstStyle/>
          <a:p>
            <a:endParaRPr lang="en-GB"/>
          </a:p>
          <a:p>
            <a:r>
              <a:rPr lang="en-GB"/>
              <a:t>You have been provided with two data sets.  You need to </a:t>
            </a:r>
            <a:r>
              <a:rPr lang="en-GB" b="1"/>
              <a:t>select and use one </a:t>
            </a:r>
            <a:r>
              <a:rPr lang="en-GB"/>
              <a:t>of these datasets . </a:t>
            </a:r>
          </a:p>
          <a:p>
            <a:pPr lvl="1"/>
            <a:r>
              <a:rPr lang="en-GB" err="1"/>
              <a:t>Liddel</a:t>
            </a:r>
            <a:r>
              <a:rPr lang="en-GB"/>
              <a:t> et al. (2011) </a:t>
            </a:r>
          </a:p>
          <a:p>
            <a:pPr lvl="1"/>
            <a:r>
              <a:rPr lang="en-GB" err="1"/>
              <a:t>Mireault</a:t>
            </a:r>
            <a:r>
              <a:rPr lang="en-GB"/>
              <a:t> and Bond (1992)</a:t>
            </a:r>
          </a:p>
          <a:p>
            <a:endParaRPr lang="en-GB"/>
          </a:p>
          <a:p>
            <a:endParaRPr lang="en-GB"/>
          </a:p>
          <a:p>
            <a:r>
              <a:rPr lang="en-GB"/>
              <a:t>You are asked to think of a </a:t>
            </a:r>
            <a:r>
              <a:rPr lang="en-GB" b="1" i="1"/>
              <a:t>simple</a:t>
            </a:r>
            <a:r>
              <a:rPr lang="en-GB" b="1"/>
              <a:t> hypothesis</a:t>
            </a:r>
            <a:r>
              <a:rPr lang="en-GB"/>
              <a:t> that you could test using </a:t>
            </a:r>
            <a:r>
              <a:rPr lang="en-GB" b="1"/>
              <a:t>ONE of these datasets</a:t>
            </a:r>
            <a:r>
              <a:rPr lang="en-GB"/>
              <a:t>. </a:t>
            </a:r>
          </a:p>
          <a:p>
            <a:endParaRPr lang="en-GB"/>
          </a:p>
          <a:p>
            <a:pPr lvl="1"/>
            <a:r>
              <a:rPr lang="en-GB"/>
              <a:t>This hypothesis can be new or can look to replicate previous studies. </a:t>
            </a:r>
          </a:p>
          <a:p>
            <a:pPr lvl="1"/>
            <a:r>
              <a:rPr lang="en-GB"/>
              <a:t>However, you must provide a sensible justification for your proposed hypothesis. </a:t>
            </a:r>
          </a:p>
          <a:p>
            <a:endParaRPr lang="en-GB"/>
          </a:p>
        </p:txBody>
      </p:sp>
    </p:spTree>
    <p:extLst>
      <p:ext uri="{BB962C8B-B14F-4D97-AF65-F5344CB8AC3E}">
        <p14:creationId xmlns:p14="http://schemas.microsoft.com/office/powerpoint/2010/main" val="2456008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9F5D-3CB4-4F08-8EC0-05C94216D9F9}"/>
              </a:ext>
            </a:extLst>
          </p:cNvPr>
          <p:cNvSpPr>
            <a:spLocks noGrp="1"/>
          </p:cNvSpPr>
          <p:nvPr>
            <p:ph type="title"/>
          </p:nvPr>
        </p:nvSpPr>
        <p:spPr/>
        <p:txBody>
          <a:bodyPr/>
          <a:lstStyle/>
          <a:p>
            <a:r>
              <a:rPr lang="en-US"/>
              <a:t>Good luck!</a:t>
            </a:r>
          </a:p>
        </p:txBody>
      </p:sp>
      <p:sp>
        <p:nvSpPr>
          <p:cNvPr id="3" name="Text Placeholder 2">
            <a:extLst>
              <a:ext uri="{FF2B5EF4-FFF2-40B4-BE49-F238E27FC236}">
                <a16:creationId xmlns:a16="http://schemas.microsoft.com/office/drawing/2014/main" id="{C2CE1619-6799-4165-B11B-73DC8972B9D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32537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err="1"/>
              <a:t>DataSets</a:t>
            </a:r>
            <a:endParaRPr lang="en-GB"/>
          </a:p>
        </p:txBody>
      </p:sp>
      <p:sp>
        <p:nvSpPr>
          <p:cNvPr id="3" name="Content Placeholder 2"/>
          <p:cNvSpPr>
            <a:spLocks noGrp="1"/>
          </p:cNvSpPr>
          <p:nvPr>
            <p:ph idx="1"/>
          </p:nvPr>
        </p:nvSpPr>
        <p:spPr/>
        <p:txBody>
          <a:bodyPr>
            <a:normAutofit lnSpcReduction="10000"/>
          </a:bodyPr>
          <a:lstStyle/>
          <a:p>
            <a:r>
              <a:rPr lang="en-GB"/>
              <a:t>A brief summary of each dataset  is provided in your coursework specification document. </a:t>
            </a:r>
          </a:p>
          <a:p>
            <a:endParaRPr lang="en-GB"/>
          </a:p>
          <a:p>
            <a:r>
              <a:rPr lang="en-GB"/>
              <a:t>We would also recommend that you read the original papers cited to get a better understanding of the nature of the collected data. </a:t>
            </a:r>
          </a:p>
          <a:p>
            <a:endParaRPr lang="en-GB"/>
          </a:p>
          <a:p>
            <a:pPr lvl="1"/>
            <a:r>
              <a:rPr lang="en-GB"/>
              <a:t>Liddle, E. B., Hollis, C., Batty, M. J., Groom, M. J., </a:t>
            </a:r>
            <a:r>
              <a:rPr lang="en-GB" err="1"/>
              <a:t>Totman</a:t>
            </a:r>
            <a:r>
              <a:rPr lang="en-GB"/>
              <a:t>, J. J., </a:t>
            </a:r>
            <a:r>
              <a:rPr lang="en-GB" err="1"/>
              <a:t>Liotti</a:t>
            </a:r>
            <a:r>
              <a:rPr lang="en-GB"/>
              <a:t>, M., Liddle, P. F. (2011). Task-related default mode network modulation and inhibitory control in ADHD: effects of motivation and methylphenidate. </a:t>
            </a:r>
            <a:r>
              <a:rPr lang="en-GB" i="1"/>
              <a:t>Journal of Child Psychology and Psychiatry</a:t>
            </a:r>
            <a:r>
              <a:rPr lang="en-GB"/>
              <a:t>, </a:t>
            </a:r>
            <a:r>
              <a:rPr lang="en-GB" i="1"/>
              <a:t>52</a:t>
            </a:r>
            <a:r>
              <a:rPr lang="en-GB"/>
              <a:t>(7), 761–771. </a:t>
            </a:r>
            <a:r>
              <a:rPr lang="en-GB" u="sng">
                <a:hlinkClick r:id="rId2"/>
              </a:rPr>
              <a:t>http://doi.org/10.1111/j.1469-7610.2010.02333.x</a:t>
            </a:r>
            <a:r>
              <a:rPr lang="en-GB"/>
              <a:t> </a:t>
            </a:r>
          </a:p>
          <a:p>
            <a:pPr lvl="1"/>
            <a:endParaRPr lang="en-GB"/>
          </a:p>
          <a:p>
            <a:pPr lvl="1"/>
            <a:r>
              <a:rPr lang="en-GB" err="1"/>
              <a:t>Mireault</a:t>
            </a:r>
            <a:r>
              <a:rPr lang="en-GB"/>
              <a:t>, G. C., &amp; Bond, L. A. (1992). PARENTAL DEATH IN CHILDHOOD: Perceived Vulnerability, and Adult Depression and Anxiety. </a:t>
            </a:r>
            <a:r>
              <a:rPr lang="en-GB" i="1"/>
              <a:t>Journal of Orthopsychiatry</a:t>
            </a:r>
            <a:r>
              <a:rPr lang="en-GB"/>
              <a:t>, </a:t>
            </a:r>
            <a:r>
              <a:rPr lang="en-GB" i="1"/>
              <a:t>62</a:t>
            </a:r>
            <a:r>
              <a:rPr lang="en-GB"/>
              <a:t>(4), 517–524. </a:t>
            </a:r>
            <a:r>
              <a:rPr lang="en-GB" u="sng">
                <a:hlinkClick r:id="rId3"/>
              </a:rPr>
              <a:t>http://doi.org/10.1037/h0079371</a:t>
            </a:r>
            <a:r>
              <a:rPr lang="en-GB"/>
              <a:t> </a:t>
            </a:r>
          </a:p>
          <a:p>
            <a:endParaRPr lang="en-GB"/>
          </a:p>
        </p:txBody>
      </p:sp>
    </p:spTree>
    <p:extLst>
      <p:ext uri="{BB962C8B-B14F-4D97-AF65-F5344CB8AC3E}">
        <p14:creationId xmlns:p14="http://schemas.microsoft.com/office/powerpoint/2010/main" val="272295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79777" y="639763"/>
            <a:ext cx="3046073" cy="5177377"/>
          </a:xfrm>
          <a:ln>
            <a:noFill/>
          </a:ln>
        </p:spPr>
        <p:txBody>
          <a:bodyPr>
            <a:normAutofit/>
          </a:bodyPr>
          <a:lstStyle/>
          <a:p>
            <a:r>
              <a:rPr lang="en-GB" sz="4000"/>
              <a:t>Word Count and other Things…..</a:t>
            </a:r>
          </a:p>
        </p:txBody>
      </p:sp>
      <p:grpSp>
        <p:nvGrpSpPr>
          <p:cNvPr id="11" name="Group 10">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2" name="Oval 11">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graphicFrame>
        <p:nvGraphicFramePr>
          <p:cNvPr id="5" name="Content Placeholder 2">
            <a:extLst>
              <a:ext uri="{FF2B5EF4-FFF2-40B4-BE49-F238E27FC236}">
                <a16:creationId xmlns:a16="http://schemas.microsoft.com/office/drawing/2014/main" id="{514D3903-86CA-4007-B61E-4EDB634A1BFF}"/>
              </a:ext>
            </a:extLst>
          </p:cNvPr>
          <p:cNvGraphicFramePr>
            <a:graphicFrameLocks noGrp="1"/>
          </p:cNvGraphicFramePr>
          <p:nvPr>
            <p:ph idx="1"/>
            <p:extLst>
              <p:ext uri="{D42A27DB-BD31-4B8C-83A1-F6EECF244321}">
                <p14:modId xmlns:p14="http://schemas.microsoft.com/office/powerpoint/2010/main" val="1790540707"/>
              </p:ext>
            </p:extLst>
          </p:nvPr>
        </p:nvGraphicFramePr>
        <p:xfrm>
          <a:off x="622300" y="639763"/>
          <a:ext cx="6572250" cy="5588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23916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AC698BFD-0911-4D4F-9BC6-19B8C6B23355}"/>
              </a:ext>
            </a:extLst>
          </p:cNvPr>
          <p:cNvSpPr>
            <a:spLocks noGrp="1"/>
          </p:cNvSpPr>
          <p:nvPr>
            <p:ph type="title"/>
          </p:nvPr>
        </p:nvSpPr>
        <p:spPr>
          <a:xfrm>
            <a:off x="1490145" y="2376862"/>
            <a:ext cx="2640646" cy="2104273"/>
          </a:xfrm>
          <a:noFill/>
        </p:spPr>
        <p:txBody>
          <a:bodyPr>
            <a:normAutofit/>
          </a:bodyPr>
          <a:lstStyle/>
          <a:p>
            <a:pPr algn="ctr"/>
            <a:r>
              <a:rPr lang="en-US" sz="3000">
                <a:solidFill>
                  <a:srgbClr val="FFFFFF"/>
                </a:solidFill>
              </a:rPr>
              <a:t>APA Reference and Style</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C27DE6E3-CDCF-4840-AA3B-8BB0EEDBA695}"/>
              </a:ext>
            </a:extLst>
          </p:cNvPr>
          <p:cNvGraphicFramePr>
            <a:graphicFrameLocks noGrp="1"/>
          </p:cNvGraphicFramePr>
          <p:nvPr>
            <p:ph idx="1"/>
            <p:extLst>
              <p:ext uri="{D42A27DB-BD31-4B8C-83A1-F6EECF244321}">
                <p14:modId xmlns:p14="http://schemas.microsoft.com/office/powerpoint/2010/main" val="3774052375"/>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554930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The Assessment </a:t>
            </a:r>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59181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4" name="Title 3"/>
          <p:cNvSpPr>
            <a:spLocks noGrp="1"/>
          </p:cNvSpPr>
          <p:nvPr>
            <p:ph type="title"/>
          </p:nvPr>
        </p:nvSpPr>
        <p:spPr>
          <a:xfrm>
            <a:off x="1490145" y="2376862"/>
            <a:ext cx="2640646" cy="2104273"/>
          </a:xfrm>
          <a:noFill/>
        </p:spPr>
        <p:txBody>
          <a:bodyPr>
            <a:normAutofit/>
          </a:bodyPr>
          <a:lstStyle/>
          <a:p>
            <a:pPr algn="ctr"/>
            <a:r>
              <a:rPr lang="en-GB" sz="3000">
                <a:solidFill>
                  <a:srgbClr val="FFFFFF"/>
                </a:solidFill>
              </a:rPr>
              <a:t>Assessment </a:t>
            </a:r>
          </a:p>
        </p:txBody>
      </p:sp>
      <p:sp>
        <p:nvSpPr>
          <p:cNvPr id="16" name="Rectangle 15">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Content Placeholder 4"/>
          <p:cNvSpPr>
            <a:spLocks noGrp="1"/>
          </p:cNvSpPr>
          <p:nvPr>
            <p:ph idx="1"/>
          </p:nvPr>
        </p:nvSpPr>
        <p:spPr>
          <a:xfrm>
            <a:off x="6081089" y="725394"/>
            <a:ext cx="5142658" cy="5407212"/>
          </a:xfrm>
        </p:spPr>
        <p:txBody>
          <a:bodyPr anchor="ctr">
            <a:normAutofit/>
          </a:bodyPr>
          <a:lstStyle/>
          <a:p>
            <a:r>
              <a:rPr lang="en-GB" cap="all"/>
              <a:t>You need to develop and propose a </a:t>
            </a:r>
            <a:r>
              <a:rPr lang="en-GB" b="1" i="1" u="sng" cap="all"/>
              <a:t>simple hypothesis </a:t>
            </a:r>
            <a:r>
              <a:rPr lang="en-GB" cap="all"/>
              <a:t>using one of the two datasets.</a:t>
            </a:r>
          </a:p>
          <a:p>
            <a:endParaRPr lang="en-GB" cap="all"/>
          </a:p>
          <a:p>
            <a:r>
              <a:rPr lang="en-GB" cap="all"/>
              <a:t>You will write a short report on your analysis.  </a:t>
            </a:r>
          </a:p>
          <a:p>
            <a:endParaRPr lang="en-GB" cap="all"/>
          </a:p>
          <a:p>
            <a:r>
              <a:rPr lang="en-GB" cap="all"/>
              <a:t>The assessment should consist of four sections: </a:t>
            </a:r>
          </a:p>
          <a:p>
            <a:pPr lvl="1"/>
            <a:r>
              <a:rPr lang="en-GB" cap="all"/>
              <a:t>aim, </a:t>
            </a:r>
          </a:p>
          <a:p>
            <a:pPr lvl="1"/>
            <a:r>
              <a:rPr lang="en-GB" cap="all"/>
              <a:t>method, </a:t>
            </a:r>
          </a:p>
          <a:p>
            <a:pPr lvl="1"/>
            <a:r>
              <a:rPr lang="en-GB" cap="all"/>
              <a:t>results, and </a:t>
            </a:r>
          </a:p>
          <a:p>
            <a:pPr lvl="1"/>
            <a:r>
              <a:rPr lang="en-GB" cap="all"/>
              <a:t>conclusion.   </a:t>
            </a:r>
          </a:p>
        </p:txBody>
      </p:sp>
    </p:spTree>
    <p:extLst>
      <p:ext uri="{BB962C8B-B14F-4D97-AF65-F5344CB8AC3E}">
        <p14:creationId xmlns:p14="http://schemas.microsoft.com/office/powerpoint/2010/main" val="3513935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GB" sz="3000">
                <a:solidFill>
                  <a:srgbClr val="FFFFFF"/>
                </a:solidFill>
              </a:rPr>
              <a:t>Aim (20% of your Mark)</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081089" y="725394"/>
            <a:ext cx="5142658" cy="5407212"/>
          </a:xfrm>
        </p:spPr>
        <p:txBody>
          <a:bodyPr anchor="ctr">
            <a:normAutofit lnSpcReduction="10000"/>
          </a:bodyPr>
          <a:lstStyle/>
          <a:p>
            <a:endParaRPr lang="en-GB" sz="1500"/>
          </a:p>
          <a:p>
            <a:r>
              <a:rPr lang="en-GB" sz="1500" u="sng"/>
              <a:t>Briefly </a:t>
            </a:r>
            <a:r>
              <a:rPr lang="en-GB" sz="1500"/>
              <a:t>explain the rationale for your hypothesis.</a:t>
            </a:r>
          </a:p>
          <a:p>
            <a:endParaRPr lang="en-GB" sz="1500"/>
          </a:p>
          <a:p>
            <a:pPr lvl="1"/>
            <a:r>
              <a:rPr lang="en-GB" sz="1500"/>
              <a:t>You may want to propose a ‘new’ or replicate previous research. </a:t>
            </a:r>
          </a:p>
          <a:p>
            <a:pPr lvl="1">
              <a:buClr>
                <a:srgbClr val="9E3611"/>
              </a:buClr>
            </a:pPr>
            <a:endParaRPr lang="en-GB" sz="1500"/>
          </a:p>
          <a:p>
            <a:pPr lvl="1"/>
            <a:r>
              <a:rPr lang="en-GB" sz="1500"/>
              <a:t>Remember  you need to provide an argument to support your research question.  </a:t>
            </a:r>
            <a:endParaRPr lang="en-GB"/>
          </a:p>
          <a:p>
            <a:endParaRPr lang="en-GB" sz="1500"/>
          </a:p>
          <a:p>
            <a:r>
              <a:rPr lang="en-GB" sz="1500" i="1"/>
              <a:t>Operationalization </a:t>
            </a:r>
            <a:r>
              <a:rPr lang="en-GB" sz="1500"/>
              <a:t>of your constructs and measures.  </a:t>
            </a:r>
          </a:p>
          <a:p>
            <a:endParaRPr lang="en-GB" sz="1500"/>
          </a:p>
          <a:p>
            <a:pPr lvl="1"/>
            <a:r>
              <a:rPr lang="en-GB" sz="1500"/>
              <a:t>Remember there is both conceptual and measurement operationalization. </a:t>
            </a:r>
          </a:p>
          <a:p>
            <a:endParaRPr lang="en-GB" sz="1500"/>
          </a:p>
          <a:p>
            <a:r>
              <a:rPr lang="en-GB" sz="1500"/>
              <a:t>State your hypothesis </a:t>
            </a:r>
            <a:r>
              <a:rPr lang="en-GB" sz="1500" i="1"/>
              <a:t>clearly. </a:t>
            </a:r>
          </a:p>
          <a:p>
            <a:endParaRPr lang="en-GB" sz="1500" i="1"/>
          </a:p>
          <a:p>
            <a:pPr lvl="1"/>
            <a:r>
              <a:rPr lang="en-GB" sz="1500"/>
              <a:t>If your rationale justifies a specific prediction (e.g. that two variables will be positively correlated), state that prediction. </a:t>
            </a:r>
          </a:p>
          <a:p>
            <a:endParaRPr lang="en-GB" sz="1500"/>
          </a:p>
        </p:txBody>
      </p:sp>
    </p:spTree>
    <p:extLst>
      <p:ext uri="{BB962C8B-B14F-4D97-AF65-F5344CB8AC3E}">
        <p14:creationId xmlns:p14="http://schemas.microsoft.com/office/powerpoint/2010/main" val="2135265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7"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18"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GB" sz="3000">
                <a:solidFill>
                  <a:srgbClr val="FFFFFF"/>
                </a:solidFill>
              </a:rPr>
              <a:t>Methods (30%)</a:t>
            </a:r>
          </a:p>
        </p:txBody>
      </p:sp>
      <p:sp>
        <p:nvSpPr>
          <p:cNvPr id="19"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081089" y="725394"/>
            <a:ext cx="5142658" cy="5407212"/>
          </a:xfrm>
        </p:spPr>
        <p:txBody>
          <a:bodyPr anchor="ctr">
            <a:normAutofit/>
          </a:bodyPr>
          <a:lstStyle/>
          <a:p>
            <a:r>
              <a:rPr lang="en-GB" sz="1500"/>
              <a:t>Describe the participants and any </a:t>
            </a:r>
            <a:r>
              <a:rPr lang="en-GB" sz="1500" u="sng"/>
              <a:t>procedures relevant to </a:t>
            </a:r>
            <a:r>
              <a:rPr lang="en-GB" sz="1500" i="1" u="sng"/>
              <a:t>your</a:t>
            </a:r>
            <a:r>
              <a:rPr lang="en-GB" sz="1500" u="sng"/>
              <a:t> hypothesis</a:t>
            </a:r>
            <a:r>
              <a:rPr lang="en-GB" sz="1500"/>
              <a:t>. </a:t>
            </a:r>
          </a:p>
          <a:p>
            <a:pPr lvl="1"/>
            <a:endParaRPr lang="en-GB" sz="1500"/>
          </a:p>
          <a:p>
            <a:pPr lvl="1"/>
            <a:r>
              <a:rPr lang="en-GB" sz="1500"/>
              <a:t> For other details of the study, refer to</a:t>
            </a:r>
            <a:r>
              <a:rPr lang="en-GB" sz="1500" i="1"/>
              <a:t> </a:t>
            </a:r>
            <a:r>
              <a:rPr lang="en-GB" sz="1500"/>
              <a:t>Liddle et al, 2011, or </a:t>
            </a:r>
            <a:r>
              <a:rPr lang="en-GB" sz="1500" err="1"/>
              <a:t>Mireault</a:t>
            </a:r>
            <a:r>
              <a:rPr lang="en-GB" sz="1500"/>
              <a:t> and Bond (1992) “for further details of participants and procedures”. </a:t>
            </a:r>
          </a:p>
          <a:p>
            <a:pPr lvl="1"/>
            <a:endParaRPr lang="en-GB" sz="1500"/>
          </a:p>
          <a:p>
            <a:r>
              <a:rPr lang="en-GB" sz="1500"/>
              <a:t>Provide details of measures and psychometric properties. </a:t>
            </a:r>
          </a:p>
          <a:p>
            <a:endParaRPr lang="en-GB" sz="1500"/>
          </a:p>
          <a:p>
            <a:r>
              <a:rPr lang="en-GB" sz="1500"/>
              <a:t>State your null hypothesis and describe the statistical procedure (method or test) you used to test it</a:t>
            </a:r>
            <a:r>
              <a:rPr lang="en-GB" sz="1500" i="1"/>
              <a:t>.</a:t>
            </a:r>
            <a:r>
              <a:rPr lang="en-GB" sz="1500"/>
              <a:t> </a:t>
            </a:r>
          </a:p>
          <a:p>
            <a:endParaRPr lang="en-GB" sz="1500"/>
          </a:p>
          <a:p>
            <a:r>
              <a:rPr lang="en-GB" sz="1500"/>
              <a:t>State how much statistical power you had to find </a:t>
            </a:r>
            <a:r>
              <a:rPr lang="en-GB" sz="1500" i="1"/>
              <a:t>small</a:t>
            </a:r>
            <a:r>
              <a:rPr lang="en-GB" sz="1500"/>
              <a:t>, </a:t>
            </a:r>
            <a:r>
              <a:rPr lang="en-GB" sz="1500" i="1"/>
              <a:t>medium</a:t>
            </a:r>
            <a:r>
              <a:rPr lang="en-GB" sz="1500"/>
              <a:t>, and </a:t>
            </a:r>
            <a:r>
              <a:rPr lang="en-GB" sz="1500" i="1"/>
              <a:t>large</a:t>
            </a:r>
            <a:r>
              <a:rPr lang="en-GB" sz="1500"/>
              <a:t> true effect sizes, and describe how you calculated this.</a:t>
            </a:r>
          </a:p>
          <a:p>
            <a:endParaRPr lang="en-GB" sz="1500"/>
          </a:p>
        </p:txBody>
      </p:sp>
    </p:spTree>
    <p:extLst>
      <p:ext uri="{BB962C8B-B14F-4D97-AF65-F5344CB8AC3E}">
        <p14:creationId xmlns:p14="http://schemas.microsoft.com/office/powerpoint/2010/main" val="14108137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9BD99313D37E74FA8A1210A0B1F5114" ma:contentTypeVersion="6" ma:contentTypeDescription="Create a new document." ma:contentTypeScope="" ma:versionID="f604b1cb85bd068d46c4cff23cdb273a">
  <xsd:schema xmlns:xsd="http://www.w3.org/2001/XMLSchema" xmlns:xs="http://www.w3.org/2001/XMLSchema" xmlns:p="http://schemas.microsoft.com/office/2006/metadata/properties" xmlns:ns2="70a62b24-4242-49cc-b832-a544e5990757" xmlns:ns3="0bb0ba5f-8d49-4d83-87e5-d971f12dbf17" targetNamespace="http://schemas.microsoft.com/office/2006/metadata/properties" ma:root="true" ma:fieldsID="4566ca3c58c98039fcd201530da4e535" ns2:_="" ns3:_="">
    <xsd:import namespace="70a62b24-4242-49cc-b832-a544e5990757"/>
    <xsd:import namespace="0bb0ba5f-8d49-4d83-87e5-d971f12dbf1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62b24-4242-49cc-b832-a544e59907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b0ba5f-8d49-4d83-87e5-d971f12dbf1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DFC56C-14C1-473B-9B50-2C95F0ADD3F5}">
  <ds:schemaRefs>
    <ds:schemaRef ds:uri="0bb0ba5f-8d49-4d83-87e5-d971f12dbf17"/>
    <ds:schemaRef ds:uri="70a62b24-4242-49cc-b832-a544e599075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47A5028-65FE-4EAC-BCCB-18983861BE9E}">
  <ds:schemaRefs>
    <ds:schemaRef ds:uri="http://schemas.microsoft.com/sharepoint/v3/contenttype/forms"/>
  </ds:schemaRefs>
</ds:datastoreItem>
</file>

<file path=customXml/itemProps3.xml><?xml version="1.0" encoding="utf-8"?>
<ds:datastoreItem xmlns:ds="http://schemas.openxmlformats.org/officeDocument/2006/customXml" ds:itemID="{60191328-415A-48BF-9B34-6A055A46E70E}">
  <ds:schemaRefs>
    <ds:schemaRef ds:uri="0bb0ba5f-8d49-4d83-87e5-d971f12dbf17"/>
    <ds:schemaRef ds:uri="70a62b24-4242-49cc-b832-a544e599075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1201</Words>
  <Application>Microsoft Office PowerPoint</Application>
  <PresentationFormat>Widescreen</PresentationFormat>
  <Paragraphs>135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Rockwell</vt:lpstr>
      <vt:lpstr>Rockwell Condensed</vt:lpstr>
      <vt:lpstr>Rockwell Extra Bold</vt:lpstr>
      <vt:lpstr>Wingdings</vt:lpstr>
      <vt:lpstr>Wood Type</vt:lpstr>
      <vt:lpstr>Lab Report</vt:lpstr>
      <vt:lpstr>Coursework Specifications </vt:lpstr>
      <vt:lpstr>DataSets</vt:lpstr>
      <vt:lpstr>Word Count and other Things…..</vt:lpstr>
      <vt:lpstr>APA Reference and Style</vt:lpstr>
      <vt:lpstr>The Assessment </vt:lpstr>
      <vt:lpstr>Assessment </vt:lpstr>
      <vt:lpstr>Aim (20% of your Mark)</vt:lpstr>
      <vt:lpstr>Methods (30%)</vt:lpstr>
      <vt:lpstr>Results (30%)</vt:lpstr>
      <vt:lpstr>Conclusion (20%)</vt:lpstr>
      <vt:lpstr>Frequently Asked Questions and Top TIps……</vt:lpstr>
      <vt:lpstr>Do I need to use all the data in the Dataset? </vt:lpstr>
      <vt:lpstr>Does the Proposed Hypothesis need to be ‘new’…</vt:lpstr>
      <vt:lpstr>Are more complex hypothesis better?</vt:lpstr>
      <vt:lpstr>What do the % mean? </vt:lpstr>
      <vt:lpstr>Useful Resources for the lap Report</vt:lpstr>
      <vt:lpstr>Top Tips</vt:lpstr>
      <vt:lpstr>Getting Help </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Report</dc:title>
  <dc:creator>Juliet Hassard</dc:creator>
  <cp:lastModifiedBy>Juliet Hassard</cp:lastModifiedBy>
  <cp:revision>2</cp:revision>
  <dcterms:created xsi:type="dcterms:W3CDTF">2021-01-18T09:58:29Z</dcterms:created>
  <dcterms:modified xsi:type="dcterms:W3CDTF">2021-01-26T13:58:24Z</dcterms:modified>
</cp:coreProperties>
</file>